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59" r:id="rId2"/>
    <p:sldId id="262" r:id="rId3"/>
    <p:sldId id="288" r:id="rId4"/>
    <p:sldId id="261" r:id="rId5"/>
    <p:sldId id="300" r:id="rId6"/>
    <p:sldId id="304" r:id="rId7"/>
    <p:sldId id="299" r:id="rId8"/>
    <p:sldId id="308" r:id="rId9"/>
    <p:sldId id="289" r:id="rId10"/>
    <p:sldId id="291" r:id="rId11"/>
    <p:sldId id="292" r:id="rId12"/>
    <p:sldId id="298" r:id="rId13"/>
    <p:sldId id="294" r:id="rId14"/>
    <p:sldId id="301" r:id="rId15"/>
    <p:sldId id="302" r:id="rId16"/>
    <p:sldId id="296" r:id="rId17"/>
    <p:sldId id="309" r:id="rId18"/>
    <p:sldId id="303" r:id="rId19"/>
    <p:sldId id="305" r:id="rId20"/>
    <p:sldId id="306" r:id="rId21"/>
    <p:sldId id="287" r:id="rId22"/>
    <p:sldId id="307" r:id="rId2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8" y="69"/>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a:effectLst>
                <a:outerShdw blurRad="38100" dist="38100" dir="2700000" algn="tl">
                  <a:srgbClr val="000000">
                    <a:alpha val="43137"/>
                  </a:srgbClr>
                </a:outerShdw>
              </a:effectLst>
            </a:rPr>
            <a:t>Explain the ”Essential Twelve” </a:t>
          </a: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1E4D3931-0DBD-4211-A24A-6AF364284B1E}">
      <dgm:prSet phldrT="[Text]" custT="1"/>
      <dgm:spPr/>
      <dgm:t>
        <a:bodyPr/>
        <a:lstStyle/>
        <a:p>
          <a:pPr marL="280988" indent="-280988"/>
          <a:r>
            <a:rPr lang="en-US" sz="3200" dirty="0">
              <a:effectLst>
                <a:outerShdw blurRad="38100" dist="38100" dir="2700000" algn="tl">
                  <a:srgbClr val="000000">
                    <a:alpha val="43137"/>
                  </a:srgbClr>
                </a:outerShdw>
              </a:effectLst>
            </a:rPr>
            <a:t>Explain the Intern Program</a:t>
          </a: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pt>
    <dgm:pt modelId="{C4407577-18A2-46E0-8805-2838042EB67A}" type="pres">
      <dgm:prSet presAssocID="{74EE5CD8-078F-4590-BF9C-A341A294A016}" presName="linNode" presStyleCnt="0"/>
      <dgm:spPr/>
    </dgm:pt>
    <dgm:pt modelId="{7E429971-BC57-430F-BB25-C0574E5E39E3}" type="pres">
      <dgm:prSet presAssocID="{74EE5CD8-078F-4590-BF9C-A341A294A016}" presName="parentText" presStyleLbl="node1" presStyleIdx="0" presStyleCnt="2" custLinFactNeighborY="-15667">
        <dgm:presLayoutVars>
          <dgm:chMax val="1"/>
          <dgm:bulletEnabled val="1"/>
        </dgm:presLayoutVars>
      </dgm:prSet>
      <dgm:spPr>
        <a:prstGeom prst="roundRect">
          <a:avLst/>
        </a:prstGeom>
      </dgm:spPr>
    </dgm:pt>
    <dgm:pt modelId="{D54B1729-BC98-42C1-9C6C-D65DCBA4358F}" type="pres">
      <dgm:prSet presAssocID="{74EE5CD8-078F-4590-BF9C-A341A294A016}" presName="descendantText" presStyleLbl="alignAccFollowNode1" presStyleIdx="0" presStyleCnt="2" custScaleX="259632">
        <dgm:presLayoutVars>
          <dgm:bulletEnabled val="1"/>
        </dgm:presLayoutVars>
      </dgm:prSet>
      <dgm:spPr>
        <a:prstGeom prst="rect">
          <a:avLst/>
        </a:prstGeom>
      </dgm:spPr>
    </dgm:pt>
    <dgm:pt modelId="{AB8574CC-D4F2-4555-AEE3-F4EE58B11D03}" type="pres">
      <dgm:prSet presAssocID="{CF9FB981-E6ED-4440-AC98-4E4E2ABA2C55}" presName="sp" presStyleCnt="0"/>
      <dgm:spPr/>
    </dgm:pt>
    <dgm:pt modelId="{85B8F607-FDD8-476A-ADBE-E1250824F294}" type="pres">
      <dgm:prSet presAssocID="{AA046201-5C4D-445E-BF0B-5C6D2B0A1945}" presName="linNode" presStyleCnt="0"/>
      <dgm:spPr/>
    </dgm:pt>
    <dgm:pt modelId="{C04276DC-EE64-470A-B8BC-09067B8045FA}" type="pres">
      <dgm:prSet presAssocID="{AA046201-5C4D-445E-BF0B-5C6D2B0A1945}" presName="parentText" presStyleLbl="node1" presStyleIdx="1" presStyleCnt="2">
        <dgm:presLayoutVars>
          <dgm:chMax val="1"/>
          <dgm:bulletEnabled val="1"/>
        </dgm:presLayoutVars>
      </dgm:prSet>
      <dgm:spPr>
        <a:prstGeom prst="roundRect">
          <a:avLst/>
        </a:prstGeom>
      </dgm:spPr>
    </dgm:pt>
    <dgm:pt modelId="{B37A5355-225B-4C6F-AED7-6C620F99EECC}" type="pres">
      <dgm:prSet presAssocID="{AA046201-5C4D-445E-BF0B-5C6D2B0A1945}" presName="descendantText" presStyleLbl="alignAccFollowNode1" presStyleIdx="1" presStyleCnt="2" custScaleX="259632">
        <dgm:presLayoutVars>
          <dgm:bulletEnabled val="1"/>
        </dgm:presLayoutVars>
      </dgm:prSet>
      <dgm:spPr>
        <a:prstGeom prst="rect">
          <a:avLst/>
        </a:prstGeom>
      </dgm:spPr>
    </dgm:pt>
  </dgm:ptLst>
  <dgm:cxnLst>
    <dgm:cxn modelId="{DC0AAC08-5795-44CA-85C5-9AE72FEDBE57}" type="presOf" srcId="{1E4D3931-0DBD-4211-A24A-6AF364284B1E}" destId="{D54B1729-BC98-42C1-9C6C-D65DCBA4358F}"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6FF6DF28-5592-4F5D-A9A7-944C1F327044}" type="presOf" srcId="{74EE5CD8-078F-4590-BF9C-A341A294A016}" destId="{7E429971-BC57-430F-BB25-C0574E5E39E3}" srcOrd="0" destOrd="0" presId="urn:microsoft.com/office/officeart/2005/8/layout/vList5"/>
    <dgm:cxn modelId="{A81BC735-B9A3-4291-9B4B-D84D10A073D3}" type="presOf" srcId="{C59269D0-92A5-481C-BA64-727AFB0DD545}" destId="{B37A5355-225B-4C6F-AED7-6C620F99EECC}"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F40F9561-0D4C-44CF-91EF-A92B1DBDE44B}" srcId="{F6FEADD9-F67D-41F5-BA4C-3C84956E7F46}" destId="{74EE5CD8-078F-4590-BF9C-A341A294A016}" srcOrd="0" destOrd="0" parTransId="{BB568D76-3363-43D3-B00C-3359A643216C}" sibTransId="{CF9FB981-E6ED-4440-AC98-4E4E2ABA2C55}"/>
    <dgm:cxn modelId="{B8AF1086-D7BE-446F-9133-738B599E9A7D}" srcId="{F6FEADD9-F67D-41F5-BA4C-3C84956E7F46}" destId="{AA046201-5C4D-445E-BF0B-5C6D2B0A1945}" srcOrd="1" destOrd="0" parTransId="{FE92FC33-5E0F-4302-9E80-A69E8ACDDE56}" sibTransId="{40767EFF-7D52-4469-ACEE-7D28E67337E2}"/>
    <dgm:cxn modelId="{A4578A88-5112-456D-8268-F292B69C3E16}" type="presOf" srcId="{F6FEADD9-F67D-41F5-BA4C-3C84956E7F46}" destId="{AAE7A1E6-6847-453D-B55B-8A82BF138C1D}" srcOrd="0" destOrd="0" presId="urn:microsoft.com/office/officeart/2005/8/layout/vList5"/>
    <dgm:cxn modelId="{084BD2F0-2746-4E65-AA27-B73238818F63}" type="presOf" srcId="{AA046201-5C4D-445E-BF0B-5C6D2B0A1945}" destId="{C04276DC-EE64-470A-B8BC-09067B8045FA}" srcOrd="0" destOrd="0" presId="urn:microsoft.com/office/officeart/2005/8/layout/vList5"/>
    <dgm:cxn modelId="{1D5D3DD7-F97F-4811-B605-C1C16097B517}" type="presParOf" srcId="{AAE7A1E6-6847-453D-B55B-8A82BF138C1D}" destId="{C4407577-18A2-46E0-8805-2838042EB67A}" srcOrd="0" destOrd="0" presId="urn:microsoft.com/office/officeart/2005/8/layout/vList5"/>
    <dgm:cxn modelId="{526C8B57-EA54-4D7D-AE4A-97591871905D}" type="presParOf" srcId="{C4407577-18A2-46E0-8805-2838042EB67A}" destId="{7E429971-BC57-430F-BB25-C0574E5E39E3}" srcOrd="0" destOrd="0" presId="urn:microsoft.com/office/officeart/2005/8/layout/vList5"/>
    <dgm:cxn modelId="{24A4B608-1C4F-46B0-A5A1-CD870B6E996E}" type="presParOf" srcId="{C4407577-18A2-46E0-8805-2838042EB67A}" destId="{D54B1729-BC98-42C1-9C6C-D65DCBA4358F}" srcOrd="1" destOrd="0" presId="urn:microsoft.com/office/officeart/2005/8/layout/vList5"/>
    <dgm:cxn modelId="{E5A81127-B5AA-4B36-9C6C-6CB6BD4EF4FC}" type="presParOf" srcId="{AAE7A1E6-6847-453D-B55B-8A82BF138C1D}" destId="{AB8574CC-D4F2-4555-AEE3-F4EE58B11D03}" srcOrd="1" destOrd="0" presId="urn:microsoft.com/office/officeart/2005/8/layout/vList5"/>
    <dgm:cxn modelId="{B9FBDA88-4704-4CFB-B1DC-046EAC910CAA}" type="presParOf" srcId="{AAE7A1E6-6847-453D-B55B-8A82BF138C1D}" destId="{85B8F607-FDD8-476A-ADBE-E1250824F294}" srcOrd="2" destOrd="0" presId="urn:microsoft.com/office/officeart/2005/8/layout/vList5"/>
    <dgm:cxn modelId="{BF69914C-0CFF-4502-916B-C9E18BB4E74A}" type="presParOf" srcId="{85B8F607-FDD8-476A-ADBE-E1250824F294}" destId="{C04276DC-EE64-470A-B8BC-09067B8045FA}" srcOrd="0" destOrd="0" presId="urn:microsoft.com/office/officeart/2005/8/layout/vList5"/>
    <dgm:cxn modelId="{1FD40174-2E81-4A83-AD34-BCF6585060A2}" type="presParOf" srcId="{85B8F607-FDD8-476A-ADBE-E1250824F294}" destId="{B37A5355-225B-4C6F-AED7-6C620F99EEC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2797790" y="-1513898"/>
          <a:ext cx="1585912"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kern="1200" dirty="0">
              <a:effectLst>
                <a:outerShdw blurRad="38100" dist="38100" dir="2700000" algn="tl">
                  <a:srgbClr val="000000">
                    <a:alpha val="43137"/>
                  </a:srgbClr>
                </a:outerShdw>
              </a:effectLst>
            </a:rPr>
            <a:t>Explain the Intern Program</a:t>
          </a:r>
        </a:p>
      </dsp:txBody>
      <dsp:txXfrm rot="-5400000">
        <a:off x="1085603" y="198289"/>
        <a:ext cx="5010287" cy="1585912"/>
      </dsp:txXfrm>
    </dsp:sp>
    <dsp:sp modelId="{7E429971-BC57-430F-BB25-C0574E5E39E3}">
      <dsp:nvSpPr>
        <dsp:cNvPr id="0" name=""/>
        <dsp:cNvSpPr/>
      </dsp:nvSpPr>
      <dsp:spPr>
        <a:xfrm>
          <a:off x="109" y="0"/>
          <a:ext cx="1085492" cy="198239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1</a:t>
          </a:r>
          <a:endParaRPr lang="en-US" sz="4400" kern="1200" dirty="0"/>
        </a:p>
      </dsp:txBody>
      <dsp:txXfrm>
        <a:off x="53098" y="52989"/>
        <a:ext cx="979514" cy="1876412"/>
      </dsp:txXfrm>
    </dsp:sp>
    <dsp:sp modelId="{B37A5355-225B-4C6F-AED7-6C620F99EECC}">
      <dsp:nvSpPr>
        <dsp:cNvPr id="0" name=""/>
        <dsp:cNvSpPr/>
      </dsp:nvSpPr>
      <dsp:spPr>
        <a:xfrm rot="5400000">
          <a:off x="2797790" y="567611"/>
          <a:ext cx="1585912" cy="5010287"/>
        </a:xfrm>
        <a:prstGeom prst="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effectLst>
                <a:outerShdw blurRad="38100" dist="38100" dir="2700000" algn="tl">
                  <a:srgbClr val="000000">
                    <a:alpha val="43137"/>
                  </a:srgbClr>
                </a:outerShdw>
              </a:effectLst>
            </a:rPr>
            <a:t>Explain the ”Essential Twelve” </a:t>
          </a:r>
        </a:p>
      </dsp:txBody>
      <dsp:txXfrm rot="-5400000">
        <a:off x="1085603" y="2279798"/>
        <a:ext cx="5010287" cy="1585912"/>
      </dsp:txXfrm>
    </dsp:sp>
    <dsp:sp modelId="{C04276DC-EE64-470A-B8BC-09067B8045FA}">
      <dsp:nvSpPr>
        <dsp:cNvPr id="0" name=""/>
        <dsp:cNvSpPr/>
      </dsp:nvSpPr>
      <dsp:spPr>
        <a:xfrm>
          <a:off x="109" y="2081559"/>
          <a:ext cx="1085492" cy="198239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kern="1200"/>
            <a:t>2</a:t>
          </a:r>
          <a:endParaRPr lang="en-US" sz="4400" kern="1200" dirty="0"/>
        </a:p>
      </dsp:txBody>
      <dsp:txXfrm>
        <a:off x="53098" y="2134548"/>
        <a:ext cx="979514" cy="18764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C19379-8037-4410-81D2-0802245D511B}"/>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8AA0AB6-09D8-46A7-AB10-C37DF7E7ED26}"/>
              </a:ext>
            </a:extLst>
          </p:cNvPr>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fld id="{0DF50834-1AB9-4EB9-8983-AF4C6C5C44F7}" type="datetimeFigureOut">
              <a:rPr lang="en-US" altLang="en-US"/>
              <a:pPr>
                <a:defRPr/>
              </a:pPr>
              <a:t>8/24/2022</a:t>
            </a:fld>
            <a:endParaRPr lang="en-US" altLang="en-US"/>
          </a:p>
        </p:txBody>
      </p:sp>
      <p:sp>
        <p:nvSpPr>
          <p:cNvPr id="4" name="Footer Placeholder 3">
            <a:extLst>
              <a:ext uri="{FF2B5EF4-FFF2-40B4-BE49-F238E27FC236}">
                <a16:creationId xmlns:a16="http://schemas.microsoft.com/office/drawing/2014/main" id="{361F8769-C119-4F88-B5E7-64C0FF7A75EB}"/>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A035A14B-9DC3-4189-B5EF-DC8AB5165F67}"/>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E0483D08-165F-4EBA-8DCF-632AA82A505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DC1F85-9749-4B8B-BB4F-EDADE02DE618}"/>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BE8F4B6-0BD0-45D4-BD5D-9A395C2ECC81}"/>
              </a:ext>
            </a:extLst>
          </p:cNvPr>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fld id="{2202AA9B-608F-4817-8410-89DA2900E6EF}" type="datetimeFigureOut">
              <a:rPr lang="en-US" altLang="en-US"/>
              <a:pPr>
                <a:defRPr/>
              </a:pPr>
              <a:t>8/24/2022</a:t>
            </a:fld>
            <a:endParaRPr lang="en-US" altLang="en-US"/>
          </a:p>
        </p:txBody>
      </p:sp>
      <p:sp>
        <p:nvSpPr>
          <p:cNvPr id="4" name="Slide Image Placeholder 3">
            <a:extLst>
              <a:ext uri="{FF2B5EF4-FFF2-40B4-BE49-F238E27FC236}">
                <a16:creationId xmlns:a16="http://schemas.microsoft.com/office/drawing/2014/main" id="{614BC519-506B-4130-B4D9-90FCC82469C8}"/>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8486F572-3565-4A0F-B9DE-FDBA9B28F323}"/>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A8C84B5-45CC-4902-8DEB-4219A22D96EB}"/>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E42C4C46-577A-4187-8466-F87BA8F70E79}"/>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D185A4-466C-4DE5-A95B-9FC47A6C7F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B962E232-0A26-4BB7-9BA1-1EB6AE5330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F3AF809-8F1A-450C-AD09-0F652D44B1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template can be used as a starter file for presenting training materials in a group setting.</a:t>
            </a:r>
          </a:p>
          <a:p>
            <a:pPr eaLnBrk="1" hangingPunct="1">
              <a:spcBef>
                <a:spcPct val="0"/>
              </a:spcBef>
            </a:pPr>
            <a:endParaRPr lang="en-US" altLang="en-US"/>
          </a:p>
          <a:p>
            <a:pPr eaLnBrk="1" hangingPunct="1">
              <a:spcBef>
                <a:spcPct val="0"/>
              </a:spcBef>
            </a:pPr>
            <a:r>
              <a:rPr lang="en-US" altLang="en-US" b="1"/>
              <a:t>Sections</a:t>
            </a:r>
            <a:endParaRPr lang="en-US" altLang="en-US"/>
          </a:p>
          <a:p>
            <a:pPr eaLnBrk="1" hangingPunct="1">
              <a:spcBef>
                <a:spcPct val="0"/>
              </a:spcBef>
            </a:pPr>
            <a:r>
              <a:rPr lang="en-US" altLang="en-US"/>
              <a:t>Sections can help to organize your slides or facilitate collaboration between multiple authors. On the </a:t>
            </a:r>
            <a:r>
              <a:rPr lang="en-US" altLang="en-US" b="1"/>
              <a:t>Home</a:t>
            </a:r>
            <a:r>
              <a:rPr lang="en-US" altLang="en-US"/>
              <a:t> tab under </a:t>
            </a:r>
            <a:r>
              <a:rPr lang="en-US" altLang="en-US" b="1"/>
              <a:t>Slides</a:t>
            </a:r>
            <a:r>
              <a:rPr lang="en-US" altLang="en-US"/>
              <a:t>, click </a:t>
            </a:r>
            <a:r>
              <a:rPr lang="en-US" altLang="en-US" b="1"/>
              <a:t>Section</a:t>
            </a:r>
            <a:r>
              <a:rPr lang="en-US" altLang="en-US"/>
              <a:t>, and then click </a:t>
            </a:r>
            <a:r>
              <a:rPr lang="en-US" altLang="en-US" b="1"/>
              <a:t>Add Section</a:t>
            </a:r>
            <a:r>
              <a:rPr lang="en-US" altLang="en-US"/>
              <a:t>.</a:t>
            </a:r>
          </a:p>
          <a:p>
            <a:pPr eaLnBrk="1" hangingPunct="1">
              <a:spcBef>
                <a:spcPct val="0"/>
              </a:spcBef>
            </a:pPr>
            <a:endParaRPr lang="en-US" altLang="en-US" b="1"/>
          </a:p>
          <a:p>
            <a:pPr eaLnBrk="1" hangingPunct="1">
              <a:spcBef>
                <a:spcPct val="0"/>
              </a:spcBef>
            </a:pPr>
            <a:r>
              <a:rPr lang="en-US" altLang="en-US" b="1"/>
              <a:t>Notes</a:t>
            </a:r>
          </a:p>
          <a:p>
            <a:pPr eaLnBrk="1" hangingPunct="1">
              <a:spcBef>
                <a:spcPct val="0"/>
              </a:spcBef>
            </a:pPr>
            <a:r>
              <a:rPr lang="en-US" altLang="en-US"/>
              <a:t>Use the Notes pane for delivery notes or to provide additional details for the audience. You can see these notes in Presenter View during your presentation. </a:t>
            </a:r>
          </a:p>
          <a:p>
            <a:pPr eaLnBrk="1" hangingPunct="1">
              <a:spcBef>
                <a:spcPct val="0"/>
              </a:spcBef>
            </a:pPr>
            <a:r>
              <a:rPr lang="en-US" altLang="en-US"/>
              <a:t>Keep in mind the font size (important for accessibility, visibility, videotaping, and online production)</a:t>
            </a:r>
          </a:p>
          <a:p>
            <a:pPr eaLnBrk="1" hangingPunct="1">
              <a:spcBef>
                <a:spcPct val="0"/>
              </a:spcBef>
            </a:pPr>
            <a:endParaRPr lang="en-US" altLang="en-US"/>
          </a:p>
          <a:p>
            <a:pPr eaLnBrk="1" hangingPunct="1">
              <a:spcBef>
                <a:spcPct val="0"/>
              </a:spcBef>
            </a:pPr>
            <a:r>
              <a:rPr lang="en-US" altLang="en-US" b="1"/>
              <a:t>Coordinated colors </a:t>
            </a:r>
          </a:p>
          <a:p>
            <a:pPr eaLnBrk="1" hangingPunct="1">
              <a:spcBef>
                <a:spcPct val="0"/>
              </a:spcBef>
            </a:pPr>
            <a:r>
              <a:rPr lang="en-US" altLang="en-US"/>
              <a:t>Pay particular attention to the graphs, charts, and text boxes. </a:t>
            </a:r>
          </a:p>
          <a:p>
            <a:pPr eaLnBrk="1" hangingPunct="1">
              <a:spcBef>
                <a:spcPct val="0"/>
              </a:spcBef>
            </a:pPr>
            <a:r>
              <a:rPr lang="en-US" altLang="en-US"/>
              <a:t>Consider that attendees will print in black and white or grayscale. Run a test print to make sure your colors work when printed in pure black and white and grayscale.</a:t>
            </a:r>
          </a:p>
          <a:p>
            <a:pPr eaLnBrk="1" hangingPunct="1">
              <a:spcBef>
                <a:spcPct val="0"/>
              </a:spcBef>
            </a:pPr>
            <a:endParaRPr lang="en-US" altLang="en-US"/>
          </a:p>
          <a:p>
            <a:pPr eaLnBrk="1" hangingPunct="1">
              <a:spcBef>
                <a:spcPct val="0"/>
              </a:spcBef>
            </a:pPr>
            <a:r>
              <a:rPr lang="en-US" altLang="en-US" b="1"/>
              <a:t>Graphics, tables, and graphs</a:t>
            </a:r>
          </a:p>
          <a:p>
            <a:pPr eaLnBrk="1" hangingPunct="1">
              <a:spcBef>
                <a:spcPct val="0"/>
              </a:spcBef>
            </a:pPr>
            <a:r>
              <a:rPr lang="en-US" altLang="en-US"/>
              <a:t>Keep it simple: If possible, use consistent, non-distracting styles and colors.</a:t>
            </a:r>
          </a:p>
          <a:p>
            <a:pPr eaLnBrk="1" hangingPunct="1">
              <a:spcBef>
                <a:spcPct val="0"/>
              </a:spcBef>
            </a:pPr>
            <a:r>
              <a:rPr lang="en-US" altLang="en-US"/>
              <a:t>Label all graphs and tables.</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AA5C3938-C427-4575-9AF1-BE0A2C1B37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E6E4D5-38FC-4C42-B747-50DABA8390B8}" type="slidenum">
              <a:rPr lang="en-US" altLang="en-US" sz="1300" smtClean="0"/>
              <a:pPr>
                <a:spcBef>
                  <a:spcPct val="0"/>
                </a:spcBef>
              </a:pPr>
              <a:t>1</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a:extLst>
              <a:ext uri="{FF2B5EF4-FFF2-40B4-BE49-F238E27FC236}">
                <a16:creationId xmlns:a16="http://schemas.microsoft.com/office/drawing/2014/main" id="{BC74E7C4-B4F5-42DC-B252-ECAF1BDAE6FC}"/>
              </a:ext>
            </a:extLst>
          </p:cNvPr>
          <p:cNvSpPr>
            <a:spLocks noGrp="1"/>
          </p:cNvSpPr>
          <p:nvPr>
            <p:ph type="body" idx="1"/>
          </p:nvPr>
        </p:nvSpPr>
        <p:spPr/>
        <p:txBody>
          <a:bodyPr numCol="2" spcCol="193322">
            <a:noAutofit/>
          </a:bodyPr>
          <a:lstStyle/>
          <a:p>
            <a:pPr eaLnBrk="1" fontAlgn="auto" hangingPunct="1">
              <a:spcBef>
                <a:spcPts val="0"/>
              </a:spcBef>
              <a:spcAft>
                <a:spcPts val="0"/>
              </a:spcAft>
              <a:defRPr/>
            </a:pPr>
            <a:r>
              <a:rPr lang="en-US" dirty="0">
                <a:ea typeface="+mn-ea"/>
                <a:cs typeface="+mn-cs"/>
              </a:rPr>
              <a:t>This is another option for an overview slide. </a:t>
            </a:r>
          </a:p>
          <a:p>
            <a:pPr marL="241653" indent="-241653" eaLnBrk="1" fontAlgn="auto" hangingPunct="1">
              <a:spcBef>
                <a:spcPts val="0"/>
              </a:spcBef>
              <a:spcAft>
                <a:spcPts val="0"/>
              </a:spcAft>
              <a:defRPr/>
            </a:pPr>
            <a:endParaRPr lang="en-US" dirty="0">
              <a:ea typeface="+mn-ea"/>
              <a:cs typeface="+mn-cs"/>
            </a:endParaRPr>
          </a:p>
        </p:txBody>
      </p:sp>
      <p:sp>
        <p:nvSpPr>
          <p:cNvPr id="11267" name="Slide Image Placeholder 4">
            <a:extLst>
              <a:ext uri="{FF2B5EF4-FFF2-40B4-BE49-F238E27FC236}">
                <a16:creationId xmlns:a16="http://schemas.microsoft.com/office/drawing/2014/main" id="{11C0CAC4-CEFB-40A8-A52A-F9E318F50238}"/>
              </a:ext>
            </a:extLst>
          </p:cNvPr>
          <p:cNvSpPr>
            <a:spLocks noGrp="1" noRot="1" noChangeAspect="1" noTextEdit="1"/>
          </p:cNvSpPr>
          <p:nvPr>
            <p:ph type="sldImg"/>
          </p:nvPr>
        </p:nvSpPr>
        <p:spPr bwMode="auto">
          <a:xfrm>
            <a:off x="601663" y="528638"/>
            <a:ext cx="3302000" cy="2476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9E4E394-4EFA-47F6-807C-011DC6F6DE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8416BA8-F4D4-4B57-88B7-8DDEB5D32B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5364" name="Slide Number Placeholder 3">
            <a:extLst>
              <a:ext uri="{FF2B5EF4-FFF2-40B4-BE49-F238E27FC236}">
                <a16:creationId xmlns:a16="http://schemas.microsoft.com/office/drawing/2014/main" id="{3EA386AE-2C72-4FA1-8663-A180436F0E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BE62A8F-1409-40D3-9F86-5EAE7127FC32}" type="slidenum">
              <a:rPr lang="en-US" altLang="en-US" sz="1300" smtClean="0"/>
              <a:pPr>
                <a:spcBef>
                  <a:spcPct val="0"/>
                </a:spcBef>
              </a:pPr>
              <a:t>3</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9599FB1-05C9-4917-92CC-F6A3BF91E7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D013FA0-D395-4C3D-ADB4-C4143F7BE0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3316" name="Slide Number Placeholder 3">
            <a:extLst>
              <a:ext uri="{FF2B5EF4-FFF2-40B4-BE49-F238E27FC236}">
                <a16:creationId xmlns:a16="http://schemas.microsoft.com/office/drawing/2014/main" id="{B6D69773-0B99-476E-B747-457E078457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941F631-8BD5-4C6B-9D22-3CA7FA69A8B3}" type="slidenum">
              <a:rPr lang="en-US" altLang="en-US" sz="1300" smtClean="0"/>
              <a:pPr>
                <a:spcBef>
                  <a:spcPct val="0"/>
                </a:spcBef>
              </a:pPr>
              <a:t>4</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4CADF01-82D3-48C2-8D11-68D6AD9FEC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6472D69-33CD-4C14-809C-7A176A1C77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7412" name="Slide Number Placeholder 3">
            <a:extLst>
              <a:ext uri="{FF2B5EF4-FFF2-40B4-BE49-F238E27FC236}">
                <a16:creationId xmlns:a16="http://schemas.microsoft.com/office/drawing/2014/main" id="{7AAABBE8-D2C5-45DE-A220-737C9F13F4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D79238E-83FC-4576-96B3-DA72E67AF9B2}" type="slidenum">
              <a:rPr lang="en-US" altLang="en-US" sz="1300" smtClean="0"/>
              <a:pPr>
                <a:spcBef>
                  <a:spcPct val="0"/>
                </a:spcBef>
              </a:pPr>
              <a:t>9</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AF47342-F5C2-4C62-ADED-01AF7C5CC7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AE021B0-1E33-42F7-BD36-1BA9C74100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19460" name="Slide Number Placeholder 3">
            <a:extLst>
              <a:ext uri="{FF2B5EF4-FFF2-40B4-BE49-F238E27FC236}">
                <a16:creationId xmlns:a16="http://schemas.microsoft.com/office/drawing/2014/main" id="{6F1DBD04-77BA-49E3-8916-33795B3D78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A4C5754-1361-4802-A6DE-77A3AFD1896E}" type="slidenum">
              <a:rPr lang="en-US" altLang="en-US" sz="1300" smtClean="0"/>
              <a:pPr>
                <a:spcBef>
                  <a:spcPct val="0"/>
                </a:spcBef>
              </a:pPr>
              <a:t>10</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8766FA-8717-4E8E-8EFE-6DCC9D743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DD1F832-4FDB-4A22-BADD-BF1B00DD03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21508" name="Slide Number Placeholder 3">
            <a:extLst>
              <a:ext uri="{FF2B5EF4-FFF2-40B4-BE49-F238E27FC236}">
                <a16:creationId xmlns:a16="http://schemas.microsoft.com/office/drawing/2014/main" id="{52F54D79-933A-4435-8E87-B51936557F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E472F74-3593-476E-BB5B-6363D82AE3F6}" type="slidenum">
              <a:rPr lang="en-US" altLang="en-US" sz="1300" smtClean="0"/>
              <a:pPr>
                <a:spcBef>
                  <a:spcPct val="0"/>
                </a:spcBef>
              </a:pPr>
              <a:t>11</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0299EE9-4A98-497D-A162-7453EA13A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62D2C36-B160-4F6F-A791-C15F1FD80F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altLang="en-US"/>
              <a:t>Give a brief overview of the presentation. Describe the major focus of the presentation and why it is important.</a:t>
            </a:r>
          </a:p>
          <a:p>
            <a:pPr eaLnBrk="1" hangingPunct="1">
              <a:lnSpc>
                <a:spcPct val="80000"/>
              </a:lnSpc>
              <a:spcBef>
                <a:spcPct val="0"/>
              </a:spcBef>
            </a:pPr>
            <a:r>
              <a:rPr lang="en-US" altLang="en-US"/>
              <a:t>Introduce each of the major topics.</a:t>
            </a:r>
          </a:p>
          <a:p>
            <a:pPr eaLnBrk="1" hangingPunct="1">
              <a:spcBef>
                <a:spcPct val="0"/>
              </a:spcBef>
            </a:pPr>
            <a:r>
              <a:rPr lang="en-US" altLang="en-US"/>
              <a:t>To provide a road map for the audience, you can repeat this Overview slide throughout the presentation, highlighting the particular topic you will discuss next.</a:t>
            </a:r>
          </a:p>
        </p:txBody>
      </p:sp>
      <p:sp>
        <p:nvSpPr>
          <p:cNvPr id="23556" name="Slide Number Placeholder 3">
            <a:extLst>
              <a:ext uri="{FF2B5EF4-FFF2-40B4-BE49-F238E27FC236}">
                <a16:creationId xmlns:a16="http://schemas.microsoft.com/office/drawing/2014/main" id="{49C795BE-1097-4362-8BDE-D1679BCC34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AD54536-3665-4BC8-B054-F3FE55A109C0}" type="slidenum">
              <a:rPr lang="en-US" altLang="en-US" sz="1300" smtClean="0"/>
              <a:pPr>
                <a:spcBef>
                  <a:spcPct val="0"/>
                </a:spcBef>
              </a:pPr>
              <a:t>13</a:t>
            </a:fld>
            <a:endParaRPr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C627A0A-A3C6-43A0-B2D4-4C6B924109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F082F84-7D8A-40F9-A560-FAC835986E4D}"/>
              </a:ext>
            </a:extLst>
          </p:cNvPr>
          <p:cNvSpPr>
            <a:spLocks noGrp="1"/>
          </p:cNvSpPr>
          <p:nvPr>
            <p:ph type="body" idx="1"/>
          </p:nvPr>
        </p:nvSpPr>
        <p:spPr/>
        <p:txBody>
          <a:bodyPr>
            <a:normAutofit/>
          </a:bodyPr>
          <a:lstStyle/>
          <a:p>
            <a:pPr eaLnBrk="1" fontAlgn="auto" hangingPunct="1">
              <a:spcBef>
                <a:spcPts val="0"/>
              </a:spcBef>
              <a:spcAft>
                <a:spcPts val="0"/>
              </a:spcAft>
              <a:defRPr/>
            </a:pPr>
            <a:r>
              <a:rPr lang="en-US" dirty="0">
                <a:ea typeface="+mn-ea"/>
                <a:cs typeface="+mn-cs"/>
              </a:rPr>
              <a:t>What will the audience be able to do after this training is complete? Briefly describe each objective and how the audience will benefit from this presentation.</a:t>
            </a:r>
          </a:p>
        </p:txBody>
      </p:sp>
      <p:sp>
        <p:nvSpPr>
          <p:cNvPr id="25604" name="Slide Number Placeholder 3">
            <a:extLst>
              <a:ext uri="{FF2B5EF4-FFF2-40B4-BE49-F238E27FC236}">
                <a16:creationId xmlns:a16="http://schemas.microsoft.com/office/drawing/2014/main" id="{DF11A2B7-632A-4648-A3B9-D25D76E70A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84225" indent="-301625">
              <a:spcBef>
                <a:spcPct val="30000"/>
              </a:spcBef>
              <a:defRPr sz="1200">
                <a:solidFill>
                  <a:schemeClr val="tx1"/>
                </a:solidFill>
                <a:latin typeface="Calibri" panose="020F0502020204030204" pitchFamily="34" charset="0"/>
                <a:ea typeface="MS PGothic" panose="020B0600070205080204" pitchFamily="34" charset="-128"/>
              </a:defRPr>
            </a:lvl2pPr>
            <a:lvl3pPr marL="1208088" indent="-241300">
              <a:spcBef>
                <a:spcPct val="30000"/>
              </a:spcBef>
              <a:defRPr sz="1200">
                <a:solidFill>
                  <a:schemeClr val="tx1"/>
                </a:solidFill>
                <a:latin typeface="Calibri" panose="020F0502020204030204" pitchFamily="34" charset="0"/>
                <a:ea typeface="MS PGothic" panose="020B0600070205080204" pitchFamily="34" charset="-128"/>
              </a:defRPr>
            </a:lvl3pPr>
            <a:lvl4pPr marL="1690688" indent="-241300">
              <a:spcBef>
                <a:spcPct val="30000"/>
              </a:spcBef>
              <a:defRPr sz="1200">
                <a:solidFill>
                  <a:schemeClr val="tx1"/>
                </a:solidFill>
                <a:latin typeface="Calibri" panose="020F0502020204030204" pitchFamily="34" charset="0"/>
                <a:ea typeface="MS PGothic" panose="020B0600070205080204" pitchFamily="34" charset="-128"/>
              </a:defRPr>
            </a:lvl4pPr>
            <a:lvl5pPr marL="2174875" indent="-241300">
              <a:spcBef>
                <a:spcPct val="30000"/>
              </a:spcBef>
              <a:defRPr sz="1200">
                <a:solidFill>
                  <a:schemeClr val="tx1"/>
                </a:solidFill>
                <a:latin typeface="Calibri" panose="020F0502020204030204" pitchFamily="34" charset="0"/>
                <a:ea typeface="MS PGothic" panose="020B0600070205080204" pitchFamily="34" charset="-128"/>
              </a:defRPr>
            </a:lvl5pPr>
            <a:lvl6pPr marL="26320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892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5464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003675" indent="-2413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86A10D-4AE6-4F1C-B95F-31A9104B958C}" type="slidenum">
              <a:rPr lang="en-US" altLang="en-US" sz="1300" smtClean="0"/>
              <a:pPr>
                <a:spcBef>
                  <a:spcPct val="0"/>
                </a:spcBef>
              </a:pPr>
              <a:t>21</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8">
            <a:extLst>
              <a:ext uri="{FF2B5EF4-FFF2-40B4-BE49-F238E27FC236}">
                <a16:creationId xmlns:a16="http://schemas.microsoft.com/office/drawing/2014/main" id="{7F33ABC4-8AA0-41CD-9E1B-CDEC0459F2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D98688C-F9E7-4706-BE49-AAC65B7F6E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3721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590800" y="2286000"/>
            <a:ext cx="6180224" cy="1470025"/>
          </a:xfrm>
        </p:spPr>
        <p:txBody>
          <a:bodyPr anchor="t"/>
          <a:lstStyle>
            <a:lvl1pPr algn="r">
              <a:defRPr b="1" cap="small" baseline="0">
                <a:solidFill>
                  <a:srgbClr val="003300"/>
                </a:solidFill>
              </a:defRPr>
            </a:lvl1pPr>
          </a:lstStyle>
          <a:p>
            <a:r>
              <a:rPr lang="en-US"/>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Picture Placeholder 9"/>
          <p:cNvSpPr>
            <a:spLocks noGrp="1"/>
          </p:cNvSpPr>
          <p:nvPr>
            <p:ph type="pic" sz="quarter" idx="13"/>
          </p:nvPr>
        </p:nvSpPr>
        <p:spPr>
          <a:xfrm>
            <a:off x="6858000" y="5105400"/>
            <a:ext cx="1828800" cy="990600"/>
          </a:xfrm>
        </p:spPr>
        <p:txBody>
          <a:bodyPr rtlCol="0">
            <a:normAutofit/>
          </a:bodyPr>
          <a:lstStyle>
            <a:lvl1pPr marL="0" indent="0" algn="ctr">
              <a:buNone/>
              <a:defRPr sz="2000" baseline="0"/>
            </a:lvl1p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1282874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51521B0-551C-4DB3-831C-DF662D4D5EFB}"/>
              </a:ext>
            </a:extLst>
          </p:cNvPr>
          <p:cNvSpPr>
            <a:spLocks noGrp="1"/>
          </p:cNvSpPr>
          <p:nvPr>
            <p:ph type="dt" sz="half" idx="10"/>
          </p:nvPr>
        </p:nvSpPr>
        <p:spPr/>
        <p:txBody>
          <a:bodyPr/>
          <a:lstStyle>
            <a:lvl1pPr>
              <a:defRPr/>
            </a:lvl1pPr>
          </a:lstStyle>
          <a:p>
            <a:pPr>
              <a:defRPr/>
            </a:pPr>
            <a:fld id="{90F6E8AC-DFE4-46FF-AAFB-771DC1B579D4}" type="datetimeFigureOut">
              <a:rPr lang="en-US" altLang="en-US"/>
              <a:pPr>
                <a:defRPr/>
              </a:pPr>
              <a:t>8/24/2022</a:t>
            </a:fld>
            <a:endParaRPr lang="en-US" altLang="en-US"/>
          </a:p>
        </p:txBody>
      </p:sp>
      <p:sp>
        <p:nvSpPr>
          <p:cNvPr id="4" name="Footer Placeholder 4">
            <a:extLst>
              <a:ext uri="{FF2B5EF4-FFF2-40B4-BE49-F238E27FC236}">
                <a16:creationId xmlns:a16="http://schemas.microsoft.com/office/drawing/2014/main" id="{6839E08C-566C-4763-B53C-000E8DC3A45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0D0144F-07DC-4974-B8DC-18FF1A0791CB}"/>
              </a:ext>
            </a:extLst>
          </p:cNvPr>
          <p:cNvSpPr>
            <a:spLocks noGrp="1"/>
          </p:cNvSpPr>
          <p:nvPr>
            <p:ph type="sldNum" sz="quarter" idx="12"/>
          </p:nvPr>
        </p:nvSpPr>
        <p:spPr/>
        <p:txBody>
          <a:bodyPr/>
          <a:lstStyle>
            <a:lvl1pPr>
              <a:defRPr/>
            </a:lvl1pPr>
          </a:lstStyle>
          <a:p>
            <a:pPr>
              <a:defRPr/>
            </a:pPr>
            <a:fld id="{CACA6FA7-2C0A-4F14-A367-A5C4B2119D36}" type="slidenum">
              <a:rPr lang="en-US" altLang="en-US"/>
              <a:pPr>
                <a:defRPr/>
              </a:pPr>
              <a:t>‹#›</a:t>
            </a:fld>
            <a:endParaRPr lang="en-US" altLang="en-US"/>
          </a:p>
        </p:txBody>
      </p:sp>
    </p:spTree>
    <p:extLst>
      <p:ext uri="{BB962C8B-B14F-4D97-AF65-F5344CB8AC3E}">
        <p14:creationId xmlns:p14="http://schemas.microsoft.com/office/powerpoint/2010/main" val="771663691"/>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AF8B79E-9002-446D-8773-EDAC8CAE9175}"/>
              </a:ext>
            </a:extLst>
          </p:cNvPr>
          <p:cNvSpPr>
            <a:spLocks noGrp="1"/>
          </p:cNvSpPr>
          <p:nvPr>
            <p:ph type="dt" sz="half" idx="10"/>
          </p:nvPr>
        </p:nvSpPr>
        <p:spPr/>
        <p:txBody>
          <a:bodyPr/>
          <a:lstStyle>
            <a:lvl1pPr>
              <a:defRPr/>
            </a:lvl1pPr>
          </a:lstStyle>
          <a:p>
            <a:pPr>
              <a:defRPr/>
            </a:pPr>
            <a:fld id="{9781894B-580E-4C91-8125-10EF3534B795}" type="datetimeFigureOut">
              <a:rPr lang="en-US" altLang="en-US"/>
              <a:pPr>
                <a:defRPr/>
              </a:pPr>
              <a:t>8/24/2022</a:t>
            </a:fld>
            <a:endParaRPr lang="en-US" altLang="en-US"/>
          </a:p>
        </p:txBody>
      </p:sp>
      <p:sp>
        <p:nvSpPr>
          <p:cNvPr id="3" name="Footer Placeholder 4">
            <a:extLst>
              <a:ext uri="{FF2B5EF4-FFF2-40B4-BE49-F238E27FC236}">
                <a16:creationId xmlns:a16="http://schemas.microsoft.com/office/drawing/2014/main" id="{B933986E-D766-4B5B-B673-20EF97D8462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56FE10-61B4-4DD7-841F-0242B0E63F0F}"/>
              </a:ext>
            </a:extLst>
          </p:cNvPr>
          <p:cNvSpPr>
            <a:spLocks noGrp="1"/>
          </p:cNvSpPr>
          <p:nvPr>
            <p:ph type="sldNum" sz="quarter" idx="12"/>
          </p:nvPr>
        </p:nvSpPr>
        <p:spPr/>
        <p:txBody>
          <a:bodyPr/>
          <a:lstStyle>
            <a:lvl1pPr>
              <a:defRPr/>
            </a:lvl1pPr>
          </a:lstStyle>
          <a:p>
            <a:pPr>
              <a:defRPr/>
            </a:pPr>
            <a:fld id="{2CC5C826-D8A3-49E1-A120-0A77E878E08E}" type="slidenum">
              <a:rPr lang="en-US" altLang="en-US"/>
              <a:pPr>
                <a:defRPr/>
              </a:pPr>
              <a:t>‹#›</a:t>
            </a:fld>
            <a:endParaRPr lang="en-US" altLang="en-US"/>
          </a:p>
        </p:txBody>
      </p:sp>
    </p:spTree>
    <p:extLst>
      <p:ext uri="{BB962C8B-B14F-4D97-AF65-F5344CB8AC3E}">
        <p14:creationId xmlns:p14="http://schemas.microsoft.com/office/powerpoint/2010/main" val="4170081393"/>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86314055-EA75-4630-BEDF-5B5C39A8B3D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a:extLst>
              <a:ext uri="{FF2B5EF4-FFF2-40B4-BE49-F238E27FC236}">
                <a16:creationId xmlns:a16="http://schemas.microsoft.com/office/drawing/2014/main" id="{418AA535-CA6E-4DBD-A239-F730677DDE6C}"/>
              </a:ext>
            </a:extLst>
          </p:cNvPr>
          <p:cNvSpPr>
            <a:spLocks noGrp="1"/>
          </p:cNvSpPr>
          <p:nvPr>
            <p:ph type="dt" sz="half" idx="10"/>
          </p:nvPr>
        </p:nvSpPr>
        <p:spPr/>
        <p:txBody>
          <a:bodyPr/>
          <a:lstStyle>
            <a:lvl1pPr>
              <a:defRPr/>
            </a:lvl1pPr>
          </a:lstStyle>
          <a:p>
            <a:pPr>
              <a:defRPr/>
            </a:pPr>
            <a:fld id="{FF6AB5F4-93CB-40F5-8BA8-3029E9E2F09E}" type="datetimeFigureOut">
              <a:rPr lang="en-US" altLang="en-US"/>
              <a:pPr>
                <a:defRPr/>
              </a:pPr>
              <a:t>8/24/2022</a:t>
            </a:fld>
            <a:endParaRPr lang="en-US" altLang="en-US"/>
          </a:p>
        </p:txBody>
      </p:sp>
      <p:sp>
        <p:nvSpPr>
          <p:cNvPr id="4" name="Footer Placeholder 4">
            <a:extLst>
              <a:ext uri="{FF2B5EF4-FFF2-40B4-BE49-F238E27FC236}">
                <a16:creationId xmlns:a16="http://schemas.microsoft.com/office/drawing/2014/main" id="{6AE84CEA-0CBF-4988-95F5-A428E3B6E0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16D9FBF-1033-4EC0-B40D-1A76E83AACFE}"/>
              </a:ext>
            </a:extLst>
          </p:cNvPr>
          <p:cNvSpPr>
            <a:spLocks noGrp="1"/>
          </p:cNvSpPr>
          <p:nvPr>
            <p:ph type="sldNum" sz="quarter" idx="12"/>
          </p:nvPr>
        </p:nvSpPr>
        <p:spPr/>
        <p:txBody>
          <a:bodyPr/>
          <a:lstStyle>
            <a:lvl1pPr>
              <a:defRPr/>
            </a:lvl1pPr>
          </a:lstStyle>
          <a:p>
            <a:pPr>
              <a:defRPr/>
            </a:pPr>
            <a:fld id="{9AF09DED-784D-4D2E-B754-B78D3AE506C7}" type="slidenum">
              <a:rPr lang="en-US" altLang="en-US"/>
              <a:pPr>
                <a:defRPr/>
              </a:pPr>
              <a:t>‹#›</a:t>
            </a:fld>
            <a:endParaRPr lang="en-US" altLang="en-US"/>
          </a:p>
        </p:txBody>
      </p:sp>
    </p:spTree>
    <p:extLst>
      <p:ext uri="{BB962C8B-B14F-4D97-AF65-F5344CB8AC3E}">
        <p14:creationId xmlns:p14="http://schemas.microsoft.com/office/powerpoint/2010/main" val="288474919"/>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337F3AFA-7366-4BE8-ADF9-BD6C2480E8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13B8C2DD-ED05-4D70-ACC3-2C03B428070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25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0" y="3048000"/>
            <a:ext cx="4343400" cy="1362075"/>
          </a:xfrm>
        </p:spPr>
        <p:txBody>
          <a:bodyPr anchor="b"/>
          <a:lstStyle>
            <a:lvl1pPr algn="l">
              <a:defRPr sz="4000" b="1" cap="small" baseline="0">
                <a:solidFill>
                  <a:srgbClr val="003300"/>
                </a:solidFill>
              </a:defRPr>
            </a:lvl1pPr>
          </a:lstStyle>
          <a:p>
            <a:r>
              <a:rPr lang="en-US"/>
              <a:t>Click to edit Master title style</a:t>
            </a:r>
            <a:endParaRPr lang="en-US" dirty="0"/>
          </a:p>
        </p:txBody>
      </p:sp>
      <p:sp>
        <p:nvSpPr>
          <p:cNvPr id="10" name="Picture Placeholder 9"/>
          <p:cNvSpPr>
            <a:spLocks noGrp="1"/>
          </p:cNvSpPr>
          <p:nvPr>
            <p:ph type="pic" sz="quarter" idx="13"/>
          </p:nvPr>
        </p:nvSpPr>
        <p:spPr>
          <a:xfrm>
            <a:off x="6781800" y="5334000"/>
            <a:ext cx="2133600" cy="990600"/>
          </a:xfrm>
        </p:spPr>
        <p:txBody>
          <a:bodyPr rtlCol="0">
            <a:normAutofit/>
          </a:bodyPr>
          <a:lstStyle>
            <a:lvl1pPr marL="0" indent="0" algn="ctr">
              <a:buNone/>
              <a:defRPr sz="1800"/>
            </a:lvl1pPr>
          </a:lstStyle>
          <a:p>
            <a:pPr lvl="0"/>
            <a:r>
              <a:rPr lang="en-US" noProof="0"/>
              <a:t>Drag picture to placeholder or click icon to add</a:t>
            </a:r>
            <a:endParaRPr lang="en-US" noProof="0" dirty="0"/>
          </a:p>
        </p:txBody>
      </p:sp>
      <p:sp>
        <p:nvSpPr>
          <p:cNvPr id="6" name="Date Placeholder 3">
            <a:extLst>
              <a:ext uri="{FF2B5EF4-FFF2-40B4-BE49-F238E27FC236}">
                <a16:creationId xmlns:a16="http://schemas.microsoft.com/office/drawing/2014/main" id="{4165E1DF-F87C-439B-A06D-27FA5B4517B9}"/>
              </a:ext>
            </a:extLst>
          </p:cNvPr>
          <p:cNvSpPr>
            <a:spLocks noGrp="1"/>
          </p:cNvSpPr>
          <p:nvPr>
            <p:ph type="dt" sz="half" idx="14"/>
          </p:nvPr>
        </p:nvSpPr>
        <p:spPr/>
        <p:txBody>
          <a:bodyPr/>
          <a:lstStyle>
            <a:lvl1pPr>
              <a:defRPr/>
            </a:lvl1pPr>
          </a:lstStyle>
          <a:p>
            <a:pPr>
              <a:defRPr/>
            </a:pPr>
            <a:fld id="{0FF8269E-EF94-489A-82F8-1ECC9505944F}" type="datetimeFigureOut">
              <a:rPr lang="en-US" altLang="en-US"/>
              <a:pPr>
                <a:defRPr/>
              </a:pPr>
              <a:t>8/24/2022</a:t>
            </a:fld>
            <a:endParaRPr lang="en-US" altLang="en-US"/>
          </a:p>
        </p:txBody>
      </p:sp>
      <p:sp>
        <p:nvSpPr>
          <p:cNvPr id="7" name="Footer Placeholder 4">
            <a:extLst>
              <a:ext uri="{FF2B5EF4-FFF2-40B4-BE49-F238E27FC236}">
                <a16:creationId xmlns:a16="http://schemas.microsoft.com/office/drawing/2014/main" id="{1CD916C7-B585-4FC4-A347-A07D7582606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B656925-D72E-469A-9B4C-D6D22BAAFD5D}"/>
              </a:ext>
            </a:extLst>
          </p:cNvPr>
          <p:cNvSpPr>
            <a:spLocks noGrp="1"/>
          </p:cNvSpPr>
          <p:nvPr>
            <p:ph type="sldNum" sz="quarter" idx="16"/>
          </p:nvPr>
        </p:nvSpPr>
        <p:spPr/>
        <p:txBody>
          <a:bodyPr/>
          <a:lstStyle>
            <a:lvl1pPr>
              <a:defRPr/>
            </a:lvl1pPr>
          </a:lstStyle>
          <a:p>
            <a:pPr>
              <a:defRPr/>
            </a:pPr>
            <a:fld id="{B0EA30AB-C216-4095-A693-24C6D6ECDACA}" type="slidenum">
              <a:rPr lang="en-US" altLang="en-US"/>
              <a:pPr>
                <a:defRPr/>
              </a:pPr>
              <a:t>‹#›</a:t>
            </a:fld>
            <a:endParaRPr lang="en-US" altLang="en-US"/>
          </a:p>
        </p:txBody>
      </p:sp>
    </p:spTree>
    <p:extLst>
      <p:ext uri="{BB962C8B-B14F-4D97-AF65-F5344CB8AC3E}">
        <p14:creationId xmlns:p14="http://schemas.microsoft.com/office/powerpoint/2010/main" val="3317011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43000"/>
          </a:xfrm>
        </p:spPr>
        <p:txBody>
          <a:bodyPr/>
          <a:lstStyle>
            <a:lvl1pPr algn="l">
              <a:defRPr lang="en-US" dirty="0"/>
            </a:lvl1pPr>
          </a:lstStyle>
          <a:p>
            <a:r>
              <a:rPr lang="en-US"/>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AF35EBB-372A-4BDA-998F-40811699BF11}"/>
              </a:ext>
            </a:extLst>
          </p:cNvPr>
          <p:cNvSpPr>
            <a:spLocks noGrp="1"/>
          </p:cNvSpPr>
          <p:nvPr>
            <p:ph type="dt" sz="half" idx="10"/>
          </p:nvPr>
        </p:nvSpPr>
        <p:spPr/>
        <p:txBody>
          <a:bodyPr/>
          <a:lstStyle>
            <a:lvl1pPr>
              <a:defRPr/>
            </a:lvl1pPr>
          </a:lstStyle>
          <a:p>
            <a:pPr>
              <a:defRPr/>
            </a:pPr>
            <a:fld id="{3D193C7C-44AC-4B4A-AC14-F238C02C7B2F}" type="datetimeFigureOut">
              <a:rPr lang="en-US" altLang="en-US"/>
              <a:pPr>
                <a:defRPr/>
              </a:pPr>
              <a:t>8/24/2022</a:t>
            </a:fld>
            <a:endParaRPr lang="en-US" altLang="en-US"/>
          </a:p>
        </p:txBody>
      </p:sp>
      <p:sp>
        <p:nvSpPr>
          <p:cNvPr id="5" name="Footer Placeholder 4">
            <a:extLst>
              <a:ext uri="{FF2B5EF4-FFF2-40B4-BE49-F238E27FC236}">
                <a16:creationId xmlns:a16="http://schemas.microsoft.com/office/drawing/2014/main" id="{03D589AC-77F7-4A0A-91DE-632B80B7EB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B4B370-9222-410C-BDF0-54EFD8B7B696}"/>
              </a:ext>
            </a:extLst>
          </p:cNvPr>
          <p:cNvSpPr>
            <a:spLocks noGrp="1"/>
          </p:cNvSpPr>
          <p:nvPr>
            <p:ph type="sldNum" sz="quarter" idx="12"/>
          </p:nvPr>
        </p:nvSpPr>
        <p:spPr/>
        <p:txBody>
          <a:bodyPr/>
          <a:lstStyle>
            <a:lvl1pPr>
              <a:defRPr/>
            </a:lvl1pPr>
          </a:lstStyle>
          <a:p>
            <a:pPr>
              <a:defRPr/>
            </a:pPr>
            <a:fld id="{80FCEC99-8DB1-4C34-9C7F-2E81531709C5}" type="slidenum">
              <a:rPr lang="en-US" altLang="en-US"/>
              <a:pPr>
                <a:defRPr/>
              </a:pPr>
              <a:t>‹#›</a:t>
            </a:fld>
            <a:endParaRPr lang="en-US" altLang="en-US"/>
          </a:p>
        </p:txBody>
      </p:sp>
    </p:spTree>
    <p:extLst>
      <p:ext uri="{BB962C8B-B14F-4D97-AF65-F5344CB8AC3E}">
        <p14:creationId xmlns:p14="http://schemas.microsoft.com/office/powerpoint/2010/main" val="4225324500"/>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1C8DB3D-0E42-4582-A870-D7D98A2B7EFC}"/>
              </a:ext>
            </a:extLst>
          </p:cNvPr>
          <p:cNvSpPr>
            <a:spLocks noGrp="1"/>
          </p:cNvSpPr>
          <p:nvPr>
            <p:ph type="dt" sz="half" idx="10"/>
          </p:nvPr>
        </p:nvSpPr>
        <p:spPr/>
        <p:txBody>
          <a:bodyPr/>
          <a:lstStyle>
            <a:lvl1pPr>
              <a:defRPr/>
            </a:lvl1pPr>
          </a:lstStyle>
          <a:p>
            <a:pPr>
              <a:defRPr/>
            </a:pPr>
            <a:fld id="{F77AD980-2497-4B7D-BF7B-8E052DA24643}" type="datetimeFigureOut">
              <a:rPr lang="en-US" altLang="en-US"/>
              <a:pPr>
                <a:defRPr/>
              </a:pPr>
              <a:t>8/24/2022</a:t>
            </a:fld>
            <a:endParaRPr lang="en-US" altLang="en-US"/>
          </a:p>
        </p:txBody>
      </p:sp>
      <p:sp>
        <p:nvSpPr>
          <p:cNvPr id="6" name="Footer Placeholder 4">
            <a:extLst>
              <a:ext uri="{FF2B5EF4-FFF2-40B4-BE49-F238E27FC236}">
                <a16:creationId xmlns:a16="http://schemas.microsoft.com/office/drawing/2014/main" id="{B7F09CC0-5AC7-4495-A280-68EE9F24A09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08EEA2-A271-4052-8A10-AABD98AF20ED}"/>
              </a:ext>
            </a:extLst>
          </p:cNvPr>
          <p:cNvSpPr>
            <a:spLocks noGrp="1"/>
          </p:cNvSpPr>
          <p:nvPr>
            <p:ph type="sldNum" sz="quarter" idx="12"/>
          </p:nvPr>
        </p:nvSpPr>
        <p:spPr/>
        <p:txBody>
          <a:bodyPr/>
          <a:lstStyle>
            <a:lvl1pPr>
              <a:defRPr/>
            </a:lvl1pPr>
          </a:lstStyle>
          <a:p>
            <a:pPr>
              <a:defRPr/>
            </a:pPr>
            <a:fld id="{960A3494-A5EB-4ACD-AEE0-4B14FD8EBFE0}" type="slidenum">
              <a:rPr lang="en-US" altLang="en-US"/>
              <a:pPr>
                <a:defRPr/>
              </a:pPr>
              <a:t>‹#›</a:t>
            </a:fld>
            <a:endParaRPr lang="en-US" altLang="en-US"/>
          </a:p>
        </p:txBody>
      </p:sp>
    </p:spTree>
    <p:extLst>
      <p:ext uri="{BB962C8B-B14F-4D97-AF65-F5344CB8AC3E}">
        <p14:creationId xmlns:p14="http://schemas.microsoft.com/office/powerpoint/2010/main" val="914155757"/>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99BCCBA-A855-4A7B-9200-D25473762491}"/>
              </a:ext>
            </a:extLst>
          </p:cNvPr>
          <p:cNvSpPr>
            <a:spLocks noGrp="1"/>
          </p:cNvSpPr>
          <p:nvPr>
            <p:ph type="dt" sz="half" idx="10"/>
          </p:nvPr>
        </p:nvSpPr>
        <p:spPr/>
        <p:txBody>
          <a:bodyPr/>
          <a:lstStyle>
            <a:lvl1pPr>
              <a:defRPr/>
            </a:lvl1pPr>
          </a:lstStyle>
          <a:p>
            <a:pPr>
              <a:defRPr/>
            </a:pPr>
            <a:fld id="{04F7BF1D-FD0C-4F80-8884-2E88E34C8B1B}" type="datetimeFigureOut">
              <a:rPr lang="en-US" altLang="en-US"/>
              <a:pPr>
                <a:defRPr/>
              </a:pPr>
              <a:t>8/24/2022</a:t>
            </a:fld>
            <a:endParaRPr lang="en-US" altLang="en-US"/>
          </a:p>
        </p:txBody>
      </p:sp>
      <p:sp>
        <p:nvSpPr>
          <p:cNvPr id="8" name="Footer Placeholder 4">
            <a:extLst>
              <a:ext uri="{FF2B5EF4-FFF2-40B4-BE49-F238E27FC236}">
                <a16:creationId xmlns:a16="http://schemas.microsoft.com/office/drawing/2014/main" id="{7D8FFE68-A6D3-49BA-80CE-B895F8DC0F7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21C294-5ADF-47DF-AFE9-D5CB9C7C707B}"/>
              </a:ext>
            </a:extLst>
          </p:cNvPr>
          <p:cNvSpPr>
            <a:spLocks noGrp="1"/>
          </p:cNvSpPr>
          <p:nvPr>
            <p:ph type="sldNum" sz="quarter" idx="12"/>
          </p:nvPr>
        </p:nvSpPr>
        <p:spPr/>
        <p:txBody>
          <a:bodyPr/>
          <a:lstStyle>
            <a:lvl1pPr>
              <a:defRPr/>
            </a:lvl1pPr>
          </a:lstStyle>
          <a:p>
            <a:pPr>
              <a:defRPr/>
            </a:pPr>
            <a:fld id="{07F46679-F91D-43B4-9FCF-6DAC632DAD01}" type="slidenum">
              <a:rPr lang="en-US" altLang="en-US"/>
              <a:pPr>
                <a:defRPr/>
              </a:pPr>
              <a:t>‹#›</a:t>
            </a:fld>
            <a:endParaRPr lang="en-US" altLang="en-US"/>
          </a:p>
        </p:txBody>
      </p:sp>
    </p:spTree>
    <p:extLst>
      <p:ext uri="{BB962C8B-B14F-4D97-AF65-F5344CB8AC3E}">
        <p14:creationId xmlns:p14="http://schemas.microsoft.com/office/powerpoint/2010/main" val="2519122394"/>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370F7CA-524D-41E8-BA53-DBD2DD162D57}"/>
              </a:ext>
            </a:extLst>
          </p:cNvPr>
          <p:cNvSpPr>
            <a:spLocks noGrp="1"/>
          </p:cNvSpPr>
          <p:nvPr>
            <p:ph type="dt" sz="half" idx="10"/>
          </p:nvPr>
        </p:nvSpPr>
        <p:spPr/>
        <p:txBody>
          <a:bodyPr/>
          <a:lstStyle>
            <a:lvl1pPr>
              <a:defRPr/>
            </a:lvl1pPr>
          </a:lstStyle>
          <a:p>
            <a:pPr>
              <a:defRPr/>
            </a:pPr>
            <a:fld id="{45D6A820-6F38-402A-BEC7-F5A2261C70E4}" type="datetimeFigureOut">
              <a:rPr lang="en-US" altLang="en-US"/>
              <a:pPr>
                <a:defRPr/>
              </a:pPr>
              <a:t>8/24/2022</a:t>
            </a:fld>
            <a:endParaRPr lang="en-US" altLang="en-US"/>
          </a:p>
        </p:txBody>
      </p:sp>
      <p:sp>
        <p:nvSpPr>
          <p:cNvPr id="6" name="Footer Placeholder 4">
            <a:extLst>
              <a:ext uri="{FF2B5EF4-FFF2-40B4-BE49-F238E27FC236}">
                <a16:creationId xmlns:a16="http://schemas.microsoft.com/office/drawing/2014/main" id="{EC4C7AD1-2E4A-40D8-8892-001B1D7C1D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AD380E-79CE-4AE1-95F7-12084A7657BB}"/>
              </a:ext>
            </a:extLst>
          </p:cNvPr>
          <p:cNvSpPr>
            <a:spLocks noGrp="1"/>
          </p:cNvSpPr>
          <p:nvPr>
            <p:ph type="sldNum" sz="quarter" idx="12"/>
          </p:nvPr>
        </p:nvSpPr>
        <p:spPr/>
        <p:txBody>
          <a:bodyPr/>
          <a:lstStyle>
            <a:lvl1pPr>
              <a:defRPr/>
            </a:lvl1pPr>
          </a:lstStyle>
          <a:p>
            <a:pPr>
              <a:defRPr/>
            </a:pPr>
            <a:fld id="{1F727F08-DDC7-402C-8AE5-9D2858AA3AEC}" type="slidenum">
              <a:rPr lang="en-US" altLang="en-US"/>
              <a:pPr>
                <a:defRPr/>
              </a:pPr>
              <a:t>‹#›</a:t>
            </a:fld>
            <a:endParaRPr lang="en-US" altLang="en-US"/>
          </a:p>
        </p:txBody>
      </p:sp>
    </p:spTree>
    <p:extLst>
      <p:ext uri="{BB962C8B-B14F-4D97-AF65-F5344CB8AC3E}">
        <p14:creationId xmlns:p14="http://schemas.microsoft.com/office/powerpoint/2010/main" val="159396883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4ED2389-B185-4BFA-B9E3-9B3C5982A776}"/>
              </a:ext>
            </a:extLst>
          </p:cNvPr>
          <p:cNvSpPr>
            <a:spLocks noGrp="1"/>
          </p:cNvSpPr>
          <p:nvPr>
            <p:ph type="dt" sz="half" idx="10"/>
          </p:nvPr>
        </p:nvSpPr>
        <p:spPr/>
        <p:txBody>
          <a:bodyPr/>
          <a:lstStyle>
            <a:lvl1pPr>
              <a:defRPr/>
            </a:lvl1pPr>
          </a:lstStyle>
          <a:p>
            <a:pPr>
              <a:defRPr/>
            </a:pPr>
            <a:fld id="{B682DE6E-2136-453D-9E40-CEBDCF726A6D}" type="datetimeFigureOut">
              <a:rPr lang="en-US" altLang="en-US"/>
              <a:pPr>
                <a:defRPr/>
              </a:pPr>
              <a:t>8/24/2022</a:t>
            </a:fld>
            <a:endParaRPr lang="en-US" altLang="en-US"/>
          </a:p>
        </p:txBody>
      </p:sp>
      <p:sp>
        <p:nvSpPr>
          <p:cNvPr id="6" name="Footer Placeholder 4">
            <a:extLst>
              <a:ext uri="{FF2B5EF4-FFF2-40B4-BE49-F238E27FC236}">
                <a16:creationId xmlns:a16="http://schemas.microsoft.com/office/drawing/2014/main" id="{732EDEA7-A131-40F8-95A5-C51B3DC42F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BDCA42-2C34-4A5B-93A4-3EE8A276F88C}"/>
              </a:ext>
            </a:extLst>
          </p:cNvPr>
          <p:cNvSpPr>
            <a:spLocks noGrp="1"/>
          </p:cNvSpPr>
          <p:nvPr>
            <p:ph type="sldNum" sz="quarter" idx="12"/>
          </p:nvPr>
        </p:nvSpPr>
        <p:spPr/>
        <p:txBody>
          <a:bodyPr/>
          <a:lstStyle>
            <a:lvl1pPr>
              <a:defRPr/>
            </a:lvl1pPr>
          </a:lstStyle>
          <a:p>
            <a:pPr>
              <a:defRPr/>
            </a:pPr>
            <a:fld id="{67E8F6AF-704E-4D42-847A-AAC8CB51A684}" type="slidenum">
              <a:rPr lang="en-US" altLang="en-US"/>
              <a:pPr>
                <a:defRPr/>
              </a:pPr>
              <a:t>‹#›</a:t>
            </a:fld>
            <a:endParaRPr lang="en-US" altLang="en-US"/>
          </a:p>
        </p:txBody>
      </p:sp>
    </p:spTree>
    <p:extLst>
      <p:ext uri="{BB962C8B-B14F-4D97-AF65-F5344CB8AC3E}">
        <p14:creationId xmlns:p14="http://schemas.microsoft.com/office/powerpoint/2010/main" val="56321822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FC115-82DA-478E-9D34-449AE8F1F5A5}"/>
              </a:ext>
            </a:extLst>
          </p:cNvPr>
          <p:cNvSpPr>
            <a:spLocks noGrp="1"/>
          </p:cNvSpPr>
          <p:nvPr>
            <p:ph type="dt" sz="half" idx="10"/>
          </p:nvPr>
        </p:nvSpPr>
        <p:spPr/>
        <p:txBody>
          <a:bodyPr/>
          <a:lstStyle>
            <a:lvl1pPr>
              <a:defRPr/>
            </a:lvl1pPr>
          </a:lstStyle>
          <a:p>
            <a:pPr>
              <a:defRPr/>
            </a:pPr>
            <a:fld id="{C6816016-6B0C-4119-A49A-8C19DDD55C2B}" type="datetimeFigureOut">
              <a:rPr lang="en-US" altLang="en-US"/>
              <a:pPr>
                <a:defRPr/>
              </a:pPr>
              <a:t>8/24/2022</a:t>
            </a:fld>
            <a:endParaRPr lang="en-US" altLang="en-US"/>
          </a:p>
        </p:txBody>
      </p:sp>
      <p:sp>
        <p:nvSpPr>
          <p:cNvPr id="5" name="Footer Placeholder 4">
            <a:extLst>
              <a:ext uri="{FF2B5EF4-FFF2-40B4-BE49-F238E27FC236}">
                <a16:creationId xmlns:a16="http://schemas.microsoft.com/office/drawing/2014/main" id="{555D50E7-2F25-43F8-9FB7-3FF7193C83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240995-BA40-4537-B4CD-BB18DEC888AA}"/>
              </a:ext>
            </a:extLst>
          </p:cNvPr>
          <p:cNvSpPr>
            <a:spLocks noGrp="1"/>
          </p:cNvSpPr>
          <p:nvPr>
            <p:ph type="sldNum" sz="quarter" idx="12"/>
          </p:nvPr>
        </p:nvSpPr>
        <p:spPr/>
        <p:txBody>
          <a:bodyPr/>
          <a:lstStyle>
            <a:lvl1pPr>
              <a:defRPr/>
            </a:lvl1pPr>
          </a:lstStyle>
          <a:p>
            <a:pPr>
              <a:defRPr/>
            </a:pPr>
            <a:fld id="{1FA730DB-74A9-4236-862F-913B80901678}" type="slidenum">
              <a:rPr lang="en-US" altLang="en-US"/>
              <a:pPr>
                <a:defRPr/>
              </a:pPr>
              <a:t>‹#›</a:t>
            </a:fld>
            <a:endParaRPr lang="en-US" altLang="en-US"/>
          </a:p>
        </p:txBody>
      </p:sp>
    </p:spTree>
    <p:extLst>
      <p:ext uri="{BB962C8B-B14F-4D97-AF65-F5344CB8AC3E}">
        <p14:creationId xmlns:p14="http://schemas.microsoft.com/office/powerpoint/2010/main" val="3019344401"/>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8E4EC-423A-4835-9F92-74F02FB3DA84}"/>
              </a:ext>
            </a:extLst>
          </p:cNvPr>
          <p:cNvSpPr>
            <a:spLocks noGrp="1"/>
          </p:cNvSpPr>
          <p:nvPr>
            <p:ph type="dt" sz="half" idx="10"/>
          </p:nvPr>
        </p:nvSpPr>
        <p:spPr/>
        <p:txBody>
          <a:bodyPr/>
          <a:lstStyle>
            <a:lvl1pPr>
              <a:defRPr/>
            </a:lvl1pPr>
          </a:lstStyle>
          <a:p>
            <a:pPr>
              <a:defRPr/>
            </a:pPr>
            <a:fld id="{F7FA3078-35E2-49F0-8C88-D25A86FE05C6}" type="datetimeFigureOut">
              <a:rPr lang="en-US" altLang="en-US"/>
              <a:pPr>
                <a:defRPr/>
              </a:pPr>
              <a:t>8/24/2022</a:t>
            </a:fld>
            <a:endParaRPr lang="en-US" altLang="en-US"/>
          </a:p>
        </p:txBody>
      </p:sp>
      <p:sp>
        <p:nvSpPr>
          <p:cNvPr id="5" name="Footer Placeholder 4">
            <a:extLst>
              <a:ext uri="{FF2B5EF4-FFF2-40B4-BE49-F238E27FC236}">
                <a16:creationId xmlns:a16="http://schemas.microsoft.com/office/drawing/2014/main" id="{DF3790B5-D97D-4FC9-941A-D43C93C89F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8521A8-213A-4AB8-BB98-7542B43E6723}"/>
              </a:ext>
            </a:extLst>
          </p:cNvPr>
          <p:cNvSpPr>
            <a:spLocks noGrp="1"/>
          </p:cNvSpPr>
          <p:nvPr>
            <p:ph type="sldNum" sz="quarter" idx="12"/>
          </p:nvPr>
        </p:nvSpPr>
        <p:spPr/>
        <p:txBody>
          <a:bodyPr/>
          <a:lstStyle>
            <a:lvl1pPr>
              <a:defRPr/>
            </a:lvl1pPr>
          </a:lstStyle>
          <a:p>
            <a:pPr>
              <a:defRPr/>
            </a:pPr>
            <a:fld id="{AC8EC47C-A058-429D-BC5A-D031889C3702}" type="slidenum">
              <a:rPr lang="en-US" altLang="en-US"/>
              <a:pPr>
                <a:defRPr/>
              </a:pPr>
              <a:t>‹#›</a:t>
            </a:fld>
            <a:endParaRPr lang="en-US" altLang="en-US"/>
          </a:p>
        </p:txBody>
      </p:sp>
    </p:spTree>
    <p:extLst>
      <p:ext uri="{BB962C8B-B14F-4D97-AF65-F5344CB8AC3E}">
        <p14:creationId xmlns:p14="http://schemas.microsoft.com/office/powerpoint/2010/main" val="2115773171"/>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53CD9A5C-7682-4A85-8ED7-8EDF1A90695E}"/>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9D890BA9-FBB0-4AD0-872E-C4AE1586E5A9}"/>
              </a:ext>
            </a:extLst>
          </p:cNvPr>
          <p:cNvSpPr>
            <a:spLocks noGrp="1"/>
          </p:cNvSpPr>
          <p:nvPr>
            <p:ph type="title"/>
          </p:nvPr>
        </p:nvSpPr>
        <p:spPr bwMode="auto">
          <a:xfrm>
            <a:off x="762000" y="274638"/>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40DAAADE-15A5-4B6A-A965-38453F6641D3}"/>
              </a:ext>
            </a:extLst>
          </p:cNvPr>
          <p:cNvSpPr>
            <a:spLocks noGrp="1"/>
          </p:cNvSpPr>
          <p:nvPr>
            <p:ph type="body" idx="1"/>
          </p:nvPr>
        </p:nvSpPr>
        <p:spPr bwMode="auto">
          <a:xfrm>
            <a:off x="762000" y="1600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AA4F50-0251-4DA6-A30A-A3164193BD62}"/>
              </a:ext>
            </a:extLst>
          </p:cNvPr>
          <p:cNvSpPr>
            <a:spLocks noGrp="1"/>
          </p:cNvSpPr>
          <p:nvPr>
            <p:ph type="dt" sz="half" idx="2"/>
          </p:nvPr>
        </p:nvSpPr>
        <p:spPr>
          <a:xfrm>
            <a:off x="7620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7BE73561-F1AC-461D-8AC2-07D225B1DF05}" type="datetimeFigureOut">
              <a:rPr lang="en-US" altLang="en-US"/>
              <a:pPr>
                <a:defRPr/>
              </a:pPr>
              <a:t>8/24/2022</a:t>
            </a:fld>
            <a:endParaRPr lang="en-US" altLang="en-US"/>
          </a:p>
        </p:txBody>
      </p:sp>
      <p:sp>
        <p:nvSpPr>
          <p:cNvPr id="5" name="Footer Placeholder 4">
            <a:extLst>
              <a:ext uri="{FF2B5EF4-FFF2-40B4-BE49-F238E27FC236}">
                <a16:creationId xmlns:a16="http://schemas.microsoft.com/office/drawing/2014/main" id="{49C6CB80-7C61-44E1-94FB-E0D5FFFA0447}"/>
              </a:ext>
            </a:extLst>
          </p:cNvPr>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483FE8F3-A834-4153-BD75-439E399C6953}"/>
              </a:ext>
            </a:extLst>
          </p:cNvPr>
          <p:cNvSpPr>
            <a:spLocks noGrp="1"/>
          </p:cNvSpPr>
          <p:nvPr>
            <p:ph type="sldNum" sz="quarter" idx="4"/>
          </p:nvPr>
        </p:nvSpPr>
        <p:spPr>
          <a:xfrm>
            <a:off x="67056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7244FA4-F2B8-4639-A1BD-52BA97D699E2}" type="slidenum">
              <a:rPr lang="en-US" altLang="en-US"/>
              <a:pPr>
                <a:defRPr/>
              </a:pPr>
              <a:t>‹#›</a:t>
            </a:fld>
            <a:endParaRPr lang="en-US" altLang="en-US"/>
          </a:p>
        </p:txBody>
      </p:sp>
      <p:pic>
        <p:nvPicPr>
          <p:cNvPr id="1032" name="Picture 7">
            <a:extLst>
              <a:ext uri="{FF2B5EF4-FFF2-40B4-BE49-F238E27FC236}">
                <a16:creationId xmlns:a16="http://schemas.microsoft.com/office/drawing/2014/main" id="{2D4B2ECB-B3E6-4C4B-9257-C39FAAD53B96}"/>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109538"/>
            <a:ext cx="819150" cy="7083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3" r:id="rId12"/>
  </p:sldLayoutIdLst>
  <p:transition spd="slow">
    <p:wipe dir="d"/>
  </p:transition>
  <p:txStyles>
    <p:titleStyle>
      <a:lvl1pPr algn="l" rtl="0" eaLnBrk="0" fontAlgn="base" hangingPunct="0">
        <a:spcBef>
          <a:spcPct val="0"/>
        </a:spcBef>
        <a:spcAft>
          <a:spcPct val="0"/>
        </a:spcAft>
        <a:defRPr lang="en-US" sz="4400" kern="1200" dirty="0">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l"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l"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l"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l"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l"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mailto:mmmaupin@cpp.edu"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hyperlink" Target="https://dpti.sa.gov.au/livingneighbourhoods/sharing-your-story" TargetMode="Externa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7.png"/><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freesvg.org/1553684715"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lovingmorethanone.wordpress.com/category/life/page/3" TargetMode="External"/><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0.jpeg"/><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mmmaupin@cpp.edu" TargetMode="External"/><Relationship Id="rId2" Type="http://schemas.openxmlformats.org/officeDocument/2006/relationships/image" Target="../media/image11.jpeg"/><Relationship Id="rId1" Type="http://schemas.openxmlformats.org/officeDocument/2006/relationships/slideLayout" Target="../slideLayouts/slideLayout3.xml"/><Relationship Id="rId6" Type="http://schemas.openxmlformats.org/officeDocument/2006/relationships/hyperlink" Target="https://owl.excelsior.edu/writing-process/prewriting-strategies/prewriting-strategies-asking-defining-questions/" TargetMode="External"/><Relationship Id="rId5" Type="http://schemas.openxmlformats.org/officeDocument/2006/relationships/image" Target="../media/image12.jpg"/><Relationship Id="rId4" Type="http://schemas.openxmlformats.org/officeDocument/2006/relationships/hyperlink" Target="mailto:rsamaan@cpp.edu"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hyperlink" Target="http://www.gunmajet.net/news/not-recontracting-what-to-do-after-jet/" TargetMode="Externa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gif"/><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752C-0580-474E-BD7E-70C1EAAF0AD7}"/>
              </a:ext>
            </a:extLst>
          </p:cNvPr>
          <p:cNvSpPr>
            <a:spLocks noGrp="1"/>
          </p:cNvSpPr>
          <p:nvPr>
            <p:ph type="ctrTitle"/>
            <p:custDataLst>
              <p:tags r:id="rId2"/>
            </p:custDataLst>
          </p:nvPr>
        </p:nvSpPr>
        <p:spPr>
          <a:xfrm>
            <a:off x="2133600" y="381000"/>
            <a:ext cx="6180138" cy="6400800"/>
          </a:xfrm>
        </p:spPr>
        <p:txBody>
          <a:bodyPr rtlCol="0">
            <a:normAutofit fontScale="90000"/>
          </a:bodyPr>
          <a:lstStyle/>
          <a:p>
            <a:pPr algn="ctr" eaLnBrk="1" fontAlgn="auto" hangingPunct="1">
              <a:spcAft>
                <a:spcPts val="0"/>
              </a:spcAft>
              <a:defRPr/>
            </a:pPr>
            <a:br>
              <a:rPr dirty="0">
                <a:ea typeface="+mj-ea"/>
                <a:cs typeface="+mj-cs"/>
              </a:rPr>
            </a:br>
            <a:r>
              <a:rPr dirty="0">
                <a:ea typeface="+mj-ea"/>
                <a:cs typeface="+mj-cs"/>
              </a:rPr>
              <a:t>CPP </a:t>
            </a:r>
            <a:br>
              <a:rPr dirty="0">
                <a:ea typeface="+mj-ea"/>
                <a:cs typeface="+mj-cs"/>
              </a:rPr>
            </a:br>
            <a:r>
              <a:rPr dirty="0">
                <a:ea typeface="+mj-ea"/>
                <a:cs typeface="+mj-cs"/>
              </a:rPr>
              <a:t>teacher intern program orientation</a:t>
            </a:r>
            <a:br>
              <a:rPr lang="en-US">
                <a:ea typeface="+mj-ea"/>
                <a:cs typeface="+mj-cs"/>
              </a:rPr>
            </a:br>
            <a:r>
              <a:rPr lang="en-US">
                <a:ea typeface="+mj-ea"/>
                <a:cs typeface="+mj-cs"/>
              </a:rPr>
              <a:t>2022-2023</a:t>
            </a:r>
            <a:br>
              <a:rPr dirty="0">
                <a:ea typeface="+mj-ea"/>
                <a:cs typeface="+mj-cs"/>
              </a:rPr>
            </a:br>
            <a:br>
              <a:rPr dirty="0">
                <a:ea typeface="+mj-ea"/>
                <a:cs typeface="+mj-cs"/>
              </a:rPr>
            </a:br>
            <a:r>
              <a:rPr sz="1600" dirty="0">
                <a:ea typeface="+mj-ea"/>
                <a:cs typeface="+mj-cs"/>
              </a:rPr>
              <a:t>	</a:t>
            </a:r>
            <a:br>
              <a:rPr sz="1600" dirty="0">
                <a:ea typeface="+mj-ea"/>
                <a:cs typeface="+mj-cs"/>
              </a:rPr>
            </a:br>
            <a:br>
              <a:rPr sz="1600" dirty="0">
                <a:ea typeface="+mj-ea"/>
                <a:cs typeface="+mj-cs"/>
              </a:rPr>
            </a:br>
            <a:br>
              <a:rPr sz="1600" dirty="0">
                <a:ea typeface="+mj-ea"/>
                <a:cs typeface="+mj-cs"/>
              </a:rPr>
            </a:br>
            <a:br>
              <a:rPr sz="1600" dirty="0">
                <a:ea typeface="+mj-ea"/>
                <a:cs typeface="+mj-cs"/>
              </a:rPr>
            </a:br>
            <a:br>
              <a:rPr sz="1600" dirty="0">
                <a:ea typeface="+mj-ea"/>
                <a:cs typeface="+mj-cs"/>
              </a:rPr>
            </a:br>
            <a:br>
              <a:rPr sz="1600" dirty="0">
                <a:ea typeface="+mj-ea"/>
                <a:cs typeface="+mj-cs"/>
              </a:rPr>
            </a:br>
            <a:r>
              <a:rPr sz="1600" dirty="0">
                <a:ea typeface="+mj-ea"/>
                <a:cs typeface="+mj-cs"/>
              </a:rPr>
              <a:t>		</a:t>
            </a:r>
            <a:br>
              <a:rPr sz="1600" dirty="0">
                <a:ea typeface="+mj-ea"/>
                <a:cs typeface="+mj-cs"/>
              </a:rPr>
            </a:br>
            <a:br>
              <a:rPr sz="1600" dirty="0">
                <a:ea typeface="+mj-ea"/>
                <a:cs typeface="+mj-cs"/>
              </a:rPr>
            </a:br>
            <a:r>
              <a:rPr sz="1600" dirty="0">
                <a:ea typeface="+mj-ea"/>
                <a:cs typeface="+mj-cs"/>
              </a:rPr>
              <a:t>		</a:t>
            </a:r>
            <a:r>
              <a:rPr sz="2800" dirty="0">
                <a:ea typeface="+mj-ea"/>
                <a:cs typeface="+mj-cs"/>
              </a:rPr>
              <a:t>Contact </a:t>
            </a:r>
            <a:r>
              <a:rPr sz="2800" dirty="0" err="1">
                <a:ea typeface="+mj-ea"/>
                <a:cs typeface="+mj-cs"/>
              </a:rPr>
              <a:t>mary</a:t>
            </a:r>
            <a:r>
              <a:rPr sz="2800" dirty="0">
                <a:ea typeface="+mj-ea"/>
                <a:cs typeface="+mj-cs"/>
              </a:rPr>
              <a:t> </a:t>
            </a:r>
            <a:r>
              <a:rPr sz="2800" dirty="0" err="1">
                <a:ea typeface="+mj-ea"/>
                <a:cs typeface="+mj-cs"/>
              </a:rPr>
              <a:t>maupin</a:t>
            </a:r>
            <a:r>
              <a:rPr sz="2800" dirty="0">
                <a:ea typeface="+mj-ea"/>
                <a:cs typeface="+mj-cs"/>
              </a:rPr>
              <a:t>, </a:t>
            </a:r>
            <a:br>
              <a:rPr sz="2800" dirty="0">
                <a:ea typeface="+mj-ea"/>
                <a:cs typeface="+mj-cs"/>
              </a:rPr>
            </a:br>
            <a:r>
              <a:rPr lang="en-US" sz="2800" dirty="0">
                <a:ea typeface="+mj-ea"/>
                <a:cs typeface="+mj-cs"/>
              </a:rPr>
              <a:t>			</a:t>
            </a:r>
            <a:r>
              <a:rPr sz="2800" dirty="0">
                <a:ea typeface="+mj-ea"/>
                <a:cs typeface="+mj-cs"/>
              </a:rPr>
              <a:t>Intern coordinator 				</a:t>
            </a:r>
            <a:r>
              <a:rPr sz="2800" dirty="0">
                <a:ea typeface="+mj-ea"/>
                <a:cs typeface="+mj-cs"/>
                <a:hlinkClick r:id="rId5"/>
              </a:rPr>
              <a:t>mmmaupin@cpp.edu</a:t>
            </a:r>
            <a:br>
              <a:rPr sz="2800" dirty="0">
                <a:ea typeface="+mj-ea"/>
                <a:cs typeface="+mj-cs"/>
              </a:rPr>
            </a:br>
            <a:br>
              <a:rPr sz="2800" dirty="0">
                <a:ea typeface="+mj-ea"/>
                <a:cs typeface="+mj-cs"/>
              </a:rPr>
            </a:br>
            <a:br>
              <a:rPr sz="1600" dirty="0">
                <a:ea typeface="+mj-ea"/>
                <a:cs typeface="+mj-cs"/>
              </a:rPr>
            </a:br>
            <a:endParaRPr dirty="0">
              <a:ea typeface="+mj-ea"/>
              <a:cs typeface="+mj-cs"/>
            </a:endParaRP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7473AF6-EBC5-47A4-8700-4C792596851A}"/>
              </a:ext>
            </a:extLst>
          </p:cNvPr>
          <p:cNvSpPr>
            <a:spLocks noGrp="1"/>
          </p:cNvSpPr>
          <p:nvPr>
            <p:ph type="title"/>
            <p:custDataLst>
              <p:tags r:id="rId2"/>
            </p:custDataLst>
          </p:nvPr>
        </p:nvSpPr>
        <p:spPr/>
        <p:txBody>
          <a:bodyPr/>
          <a:lstStyle/>
          <a:p>
            <a:pPr algn="ctr" eaLnBrk="1" hangingPunct="1"/>
            <a:r>
              <a:rPr altLang="en-US"/>
              <a:t>Essential Twelve</a:t>
            </a:r>
          </a:p>
        </p:txBody>
      </p:sp>
      <p:sp>
        <p:nvSpPr>
          <p:cNvPr id="5" name="Content Placeholder 4">
            <a:extLst>
              <a:ext uri="{FF2B5EF4-FFF2-40B4-BE49-F238E27FC236}">
                <a16:creationId xmlns:a16="http://schemas.microsoft.com/office/drawing/2014/main" id="{2A3BAF6D-DA3D-43AA-B6CF-E42E93F5E7A8}"/>
              </a:ext>
            </a:extLst>
          </p:cNvPr>
          <p:cNvSpPr>
            <a:spLocks noGrp="1"/>
          </p:cNvSpPr>
          <p:nvPr>
            <p:ph idx="1"/>
            <p:custDataLst>
              <p:tags r:id="rId3"/>
            </p:custDataLst>
          </p:nvPr>
        </p:nvSpPr>
        <p:spPr/>
        <p:txBody>
          <a:bodyPr rtlCol="0">
            <a:normAutofit fontScale="25000" lnSpcReduction="20000"/>
          </a:bodyPr>
          <a:lstStyle/>
          <a:p>
            <a:pPr marL="0" indent="0" eaLnBrk="1" fontAlgn="auto" hangingPunct="1">
              <a:spcAft>
                <a:spcPts val="0"/>
              </a:spcAft>
              <a:buFont typeface="Arial" panose="020B0604020202020204" pitchFamily="34" charset="0"/>
              <a:buNone/>
              <a:defRPr/>
            </a:pPr>
            <a:r>
              <a:rPr lang="en-US" sz="11200" dirty="0">
                <a:ea typeface="+mn-ea"/>
                <a:cs typeface="+mn-cs"/>
              </a:rPr>
              <a:t>6. Complete all required pre-service courses</a:t>
            </a:r>
          </a:p>
          <a:p>
            <a:pPr marL="0" indent="0" eaLnBrk="1" fontAlgn="auto" hangingPunct="1">
              <a:spcAft>
                <a:spcPts val="0"/>
              </a:spcAft>
              <a:buFont typeface="Arial" panose="020B0604020202020204" pitchFamily="34" charset="0"/>
              <a:buNone/>
              <a:defRPr/>
            </a:pPr>
            <a:r>
              <a:rPr lang="en-US" sz="11200" dirty="0">
                <a:ea typeface="+mn-ea"/>
                <a:cs typeface="+mn-cs"/>
              </a:rPr>
              <a:t>	</a:t>
            </a:r>
          </a:p>
          <a:p>
            <a:pPr marL="0" indent="0">
              <a:buFont typeface="Arial" panose="020B0604020202020204" pitchFamily="34" charset="0"/>
              <a:buNone/>
              <a:defRPr/>
            </a:pPr>
            <a:r>
              <a:rPr lang="en-US" sz="11200" dirty="0"/>
              <a:t>EDU 5010 and EDU 5020</a:t>
            </a:r>
          </a:p>
          <a:p>
            <a:pPr marL="0" indent="0">
              <a:buFont typeface="Arial" panose="020B0604020202020204" pitchFamily="34" charset="0"/>
              <a:buNone/>
              <a:defRPr/>
            </a:pPr>
            <a:r>
              <a:rPr lang="en-US" sz="11200" dirty="0"/>
              <a:t>EDU 5302 and EDU 5200 – Single Subject</a:t>
            </a:r>
          </a:p>
          <a:p>
            <a:pPr marL="0" indent="0">
              <a:buFont typeface="Arial" panose="020B0604020202020204" pitchFamily="34" charset="0"/>
              <a:buNone/>
              <a:defRPr/>
            </a:pPr>
            <a:r>
              <a:rPr lang="en-US" sz="11200" dirty="0"/>
              <a:t>EDU 5302 and EDU 5100 – Multiple Subject &amp; Education Specialist</a:t>
            </a:r>
          </a:p>
          <a:p>
            <a:pPr marL="0" indent="0" eaLnBrk="1" fontAlgn="auto" hangingPunct="1">
              <a:spcAft>
                <a:spcPts val="0"/>
              </a:spcAft>
              <a:buFont typeface="Arial" charset="0"/>
              <a:buNone/>
              <a:defRPr/>
            </a:pPr>
            <a:endParaRPr lang="en-US" sz="11200" dirty="0">
              <a:ea typeface="+mn-ea"/>
              <a:cs typeface="+mn-cs"/>
            </a:endParaRPr>
          </a:p>
          <a:p>
            <a:pPr marL="0" indent="0" eaLnBrk="1" fontAlgn="auto" hangingPunct="1">
              <a:spcAft>
                <a:spcPts val="0"/>
              </a:spcAft>
              <a:buFont typeface="Arial" charset="0"/>
              <a:buNone/>
              <a:defRPr/>
            </a:pPr>
            <a:r>
              <a:rPr lang="en-US" sz="11200" dirty="0">
                <a:ea typeface="ＭＳ Ｐゴシック" charset="0"/>
              </a:rPr>
              <a:t>NOTE: Students possessing a Multiple or Single Subject Credential who seek admission to the Education Specialist Intern Program do not have to complete pre-service</a:t>
            </a:r>
          </a:p>
          <a:p>
            <a:pPr marL="0" indent="0" eaLnBrk="1" fontAlgn="auto" hangingPunct="1">
              <a:spcAft>
                <a:spcPts val="0"/>
              </a:spcAft>
              <a:buFont typeface="Arial" panose="020B0604020202020204" pitchFamily="34" charset="0"/>
              <a:buNone/>
              <a:defRPr/>
            </a:pPr>
            <a:endParaRPr lang="en-US" sz="6800"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r>
              <a:rPr lang="en-US" dirty="0">
                <a:ea typeface="+mn-ea"/>
                <a:cs typeface="+mn-cs"/>
              </a:rPr>
              <a:t>	</a:t>
            </a:r>
          </a:p>
        </p:txBody>
      </p:sp>
    </p:spTree>
    <p:custDataLst>
      <p:tags r:id="rId1"/>
    </p:custData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D1546FD-6FA8-4E2C-8E03-60AB015B1E1F}"/>
              </a:ext>
            </a:extLst>
          </p:cNvPr>
          <p:cNvSpPr>
            <a:spLocks noGrp="1"/>
          </p:cNvSpPr>
          <p:nvPr>
            <p:ph type="title"/>
            <p:custDataLst>
              <p:tags r:id="rId2"/>
            </p:custDataLst>
          </p:nvPr>
        </p:nvSpPr>
        <p:spPr/>
        <p:txBody>
          <a:bodyPr/>
          <a:lstStyle/>
          <a:p>
            <a:pPr algn="ctr" eaLnBrk="1" hangingPunct="1"/>
            <a:r>
              <a:rPr altLang="en-US" dirty="0"/>
              <a:t>Essential Twelve</a:t>
            </a:r>
          </a:p>
        </p:txBody>
      </p:sp>
      <p:sp>
        <p:nvSpPr>
          <p:cNvPr id="5" name="Content Placeholder 4">
            <a:extLst>
              <a:ext uri="{FF2B5EF4-FFF2-40B4-BE49-F238E27FC236}">
                <a16:creationId xmlns:a16="http://schemas.microsoft.com/office/drawing/2014/main" id="{7DDB2BE1-E43B-480D-8B43-7CB7427C25FB}"/>
              </a:ext>
            </a:extLst>
          </p:cNvPr>
          <p:cNvSpPr>
            <a:spLocks noGrp="1"/>
          </p:cNvSpPr>
          <p:nvPr>
            <p:ph idx="1"/>
            <p:custDataLst>
              <p:tags r:id="rId3"/>
            </p:custDataLst>
          </p:nvPr>
        </p:nvSpPr>
        <p:spPr/>
        <p:txBody>
          <a:bodyPr rtlCol="0">
            <a:normAutofit/>
          </a:bodyPr>
          <a:lstStyle/>
          <a:p>
            <a:pPr marL="0" indent="0" eaLnBrk="1" fontAlgn="auto" hangingPunct="1">
              <a:spcAft>
                <a:spcPts val="0"/>
              </a:spcAft>
              <a:buFont typeface="Arial" panose="020B0604020202020204" pitchFamily="34" charset="0"/>
              <a:buNone/>
              <a:defRPr/>
            </a:pPr>
            <a:r>
              <a:rPr lang="en-US" sz="2800" dirty="0">
                <a:ea typeface="+mn-ea"/>
                <a:cs typeface="+mn-cs"/>
              </a:rPr>
              <a:t>7. View an Online Intern Program Orientation </a:t>
            </a:r>
          </a:p>
          <a:p>
            <a:pPr marL="0" indent="0" eaLnBrk="1" fontAlgn="auto" hangingPunct="1">
              <a:spcAft>
                <a:spcPts val="0"/>
              </a:spcAft>
              <a:buFont typeface="Arial" panose="020B0604020202020204" pitchFamily="34" charset="0"/>
              <a:buNone/>
              <a:defRPr/>
            </a:pPr>
            <a:r>
              <a:rPr lang="en-US" sz="2800" dirty="0">
                <a:ea typeface="+mn-ea"/>
                <a:cs typeface="+mn-cs"/>
              </a:rPr>
              <a:t>8. Interview with Intern Director</a:t>
            </a:r>
          </a:p>
          <a:p>
            <a:pPr marL="0" indent="0" eaLnBrk="1" fontAlgn="auto" hangingPunct="1">
              <a:spcAft>
                <a:spcPts val="0"/>
              </a:spcAft>
              <a:buFont typeface="Arial" panose="020B0604020202020204" pitchFamily="34" charset="0"/>
              <a:buNone/>
              <a:defRPr/>
            </a:pPr>
            <a:r>
              <a:rPr lang="en-US" sz="2800" dirty="0">
                <a:ea typeface="+mn-ea"/>
                <a:cs typeface="+mn-cs"/>
              </a:rPr>
              <a:t>9. Receive a </a:t>
            </a:r>
            <a:r>
              <a:rPr lang="en-US" sz="2800" b="1" dirty="0">
                <a:ea typeface="+mn-ea"/>
                <a:cs typeface="+mn-cs"/>
              </a:rPr>
              <a:t>Letter of Eligibility </a:t>
            </a:r>
            <a:r>
              <a:rPr lang="en-US" sz="2800" dirty="0">
                <a:ea typeface="+mn-ea"/>
                <a:cs typeface="+mn-cs"/>
              </a:rPr>
              <a:t>from CPP when steps above are complete</a:t>
            </a:r>
          </a:p>
          <a:p>
            <a:pPr marL="0" indent="0" eaLnBrk="1" fontAlgn="auto" hangingPunct="1">
              <a:spcAft>
                <a:spcPts val="0"/>
              </a:spcAft>
              <a:buFont typeface="Arial" panose="020B0604020202020204" pitchFamily="34" charset="0"/>
              <a:buNone/>
              <a:defRPr/>
            </a:pPr>
            <a:r>
              <a:rPr lang="en-US" sz="2800" dirty="0">
                <a:ea typeface="+mn-ea"/>
                <a:cs typeface="+mn-cs"/>
              </a:rPr>
              <a:t>10. Intern Teacher Candidate then looks for a full-time teaching position in their credential area (multiple subject, single subject, education specialist)</a:t>
            </a:r>
          </a:p>
          <a:p>
            <a:pPr marL="0" indent="0" eaLnBrk="1" fontAlgn="auto" hangingPunct="1">
              <a:spcAft>
                <a:spcPts val="0"/>
              </a:spcAft>
              <a:buFont typeface="Arial" panose="020B0604020202020204" pitchFamily="34" charset="0"/>
              <a:buNone/>
              <a:defRPr/>
            </a:pPr>
            <a:r>
              <a:rPr lang="en-US" sz="2800" dirty="0">
                <a:ea typeface="+mn-ea"/>
                <a:cs typeface="+mn-cs"/>
              </a:rPr>
              <a:t>	</a:t>
            </a:r>
            <a:r>
              <a:rPr lang="en-US" sz="2800" i="1" dirty="0">
                <a:ea typeface="+mn-ea"/>
                <a:cs typeface="+mn-cs"/>
              </a:rPr>
              <a:t>The employer will request the </a:t>
            </a:r>
            <a:r>
              <a:rPr lang="en-US" sz="2800" b="1" i="1" dirty="0">
                <a:ea typeface="+mn-ea"/>
                <a:cs typeface="+mn-cs"/>
              </a:rPr>
              <a:t>Letter of 	Eligibility</a:t>
            </a:r>
            <a:r>
              <a:rPr lang="en-US" sz="2800" i="1" dirty="0">
                <a:ea typeface="+mn-ea"/>
                <a:cs typeface="+mn-cs"/>
              </a:rPr>
              <a:t> in the employment process.</a:t>
            </a:r>
          </a:p>
        </p:txBody>
      </p:sp>
    </p:spTree>
    <p:custDataLst>
      <p:tags r:id="rId1"/>
    </p:custData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129C-AA0F-4815-8C52-DAC60C1BEDE9}"/>
              </a:ext>
            </a:extLst>
          </p:cNvPr>
          <p:cNvSpPr>
            <a:spLocks noGrp="1"/>
          </p:cNvSpPr>
          <p:nvPr>
            <p:ph type="title"/>
          </p:nvPr>
        </p:nvSpPr>
        <p:spPr/>
        <p:txBody>
          <a:bodyPr/>
          <a:lstStyle/>
          <a:p>
            <a:pPr algn="ctr"/>
            <a:r>
              <a:rPr lang="en-US" altLang="en-US" dirty="0"/>
              <a:t>Essential Twelve</a:t>
            </a:r>
            <a:endParaRPr lang="en-US" dirty="0"/>
          </a:p>
        </p:txBody>
      </p:sp>
      <p:sp>
        <p:nvSpPr>
          <p:cNvPr id="3" name="Content Placeholder 2">
            <a:extLst>
              <a:ext uri="{FF2B5EF4-FFF2-40B4-BE49-F238E27FC236}">
                <a16:creationId xmlns:a16="http://schemas.microsoft.com/office/drawing/2014/main" id="{22FA768E-4F18-4FB4-A1D6-08CBE80A8AE0}"/>
              </a:ext>
            </a:extLst>
          </p:cNvPr>
          <p:cNvSpPr>
            <a:spLocks noGrp="1"/>
          </p:cNvSpPr>
          <p:nvPr>
            <p:ph idx="1"/>
          </p:nvPr>
        </p:nvSpPr>
        <p:spPr/>
        <p:txBody>
          <a:bodyPr>
            <a:normAutofit fontScale="92500" lnSpcReduction="10000"/>
          </a:bodyPr>
          <a:lstStyle/>
          <a:p>
            <a:pPr marL="0" indent="0" eaLnBrk="1" fontAlgn="auto" hangingPunct="1">
              <a:spcAft>
                <a:spcPts val="0"/>
              </a:spcAft>
              <a:buFont typeface="Arial" panose="020B0604020202020204" pitchFamily="34" charset="0"/>
              <a:buNone/>
              <a:defRPr/>
            </a:pPr>
            <a:r>
              <a:rPr lang="en-US" sz="3000" dirty="0">
                <a:ea typeface="+mn-ea"/>
                <a:cs typeface="+mn-cs"/>
              </a:rPr>
              <a:t>11. Intern Teacher Candidate submits official transcripts to the CPP Intern Program (unless you already hold a credential issued from CTC)</a:t>
            </a:r>
          </a:p>
          <a:p>
            <a:pPr marL="0" indent="0" eaLnBrk="1" fontAlgn="auto" hangingPunct="1">
              <a:spcAft>
                <a:spcPts val="0"/>
              </a:spcAft>
              <a:buFont typeface="Arial" panose="020B0604020202020204" pitchFamily="34" charset="0"/>
              <a:buNone/>
              <a:defRPr/>
            </a:pPr>
            <a:r>
              <a:rPr lang="en-US" sz="3000" dirty="0">
                <a:ea typeface="+mn-ea"/>
                <a:cs typeface="+mn-cs"/>
              </a:rPr>
              <a:t>12. Complete all paperwork with the Coordinator of Credential Services </a:t>
            </a:r>
          </a:p>
          <a:p>
            <a:pPr marL="0" indent="0" eaLnBrk="1" fontAlgn="auto" hangingPunct="1">
              <a:spcAft>
                <a:spcPts val="0"/>
              </a:spcAft>
              <a:buFont typeface="Arial" panose="020B0604020202020204" pitchFamily="34" charset="0"/>
              <a:buNone/>
              <a:defRPr/>
            </a:pPr>
            <a:endParaRPr lang="en-US" sz="3000" dirty="0">
              <a:ea typeface="+mn-ea"/>
              <a:cs typeface="+mn-cs"/>
            </a:endParaRPr>
          </a:p>
          <a:p>
            <a:pPr marL="0" indent="0" eaLnBrk="1" fontAlgn="auto" hangingPunct="1">
              <a:spcAft>
                <a:spcPts val="0"/>
              </a:spcAft>
              <a:buFont typeface="Arial" panose="020B0604020202020204" pitchFamily="34" charset="0"/>
              <a:buNone/>
              <a:defRPr/>
            </a:pPr>
            <a:r>
              <a:rPr lang="en-US" sz="3000" b="1" dirty="0">
                <a:ea typeface="+mn-ea"/>
                <a:cs typeface="+mn-cs"/>
              </a:rPr>
              <a:t>NOTE: </a:t>
            </a:r>
            <a:r>
              <a:rPr lang="en-US" sz="3000" dirty="0">
                <a:ea typeface="+mn-ea"/>
                <a:cs typeface="+mn-cs"/>
              </a:rPr>
              <a:t>You will continue to work with the Coordinator of Credential Services each term you are in the program to make sure you are completing all credential requirements 	</a:t>
            </a:r>
          </a:p>
          <a:p>
            <a:endParaRPr lang="en-US" dirty="0"/>
          </a:p>
        </p:txBody>
      </p:sp>
    </p:spTree>
    <p:extLst>
      <p:ext uri="{BB962C8B-B14F-4D97-AF65-F5344CB8AC3E}">
        <p14:creationId xmlns:p14="http://schemas.microsoft.com/office/powerpoint/2010/main" val="973631518"/>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5D885CB-3652-48BD-AA0E-D9F612D24922}"/>
              </a:ext>
            </a:extLst>
          </p:cNvPr>
          <p:cNvSpPr>
            <a:spLocks noGrp="1"/>
          </p:cNvSpPr>
          <p:nvPr>
            <p:ph type="title"/>
            <p:custDataLst>
              <p:tags r:id="rId2"/>
            </p:custDataLst>
          </p:nvPr>
        </p:nvSpPr>
        <p:spPr/>
        <p:txBody>
          <a:bodyPr/>
          <a:lstStyle/>
          <a:p>
            <a:pPr algn="ctr" eaLnBrk="1" hangingPunct="1"/>
            <a:r>
              <a:rPr altLang="en-US" dirty="0"/>
              <a:t>Support and Supervision</a:t>
            </a:r>
          </a:p>
        </p:txBody>
      </p:sp>
      <p:sp>
        <p:nvSpPr>
          <p:cNvPr id="5" name="Content Placeholder 4">
            <a:extLst>
              <a:ext uri="{FF2B5EF4-FFF2-40B4-BE49-F238E27FC236}">
                <a16:creationId xmlns:a16="http://schemas.microsoft.com/office/drawing/2014/main" id="{86F480F2-B784-4C5C-B5DC-0CC8B617BA7F}"/>
              </a:ext>
            </a:extLst>
          </p:cNvPr>
          <p:cNvSpPr>
            <a:spLocks noGrp="1"/>
          </p:cNvSpPr>
          <p:nvPr>
            <p:ph idx="1"/>
            <p:custDataLst>
              <p:tags r:id="rId3"/>
            </p:custDataLst>
          </p:nvPr>
        </p:nvSpPr>
        <p:spPr/>
        <p:txBody>
          <a:bodyPr rtlCol="0">
            <a:normAutofit fontScale="32500" lnSpcReduction="20000"/>
          </a:bodyPr>
          <a:lstStyle/>
          <a:p>
            <a:pPr eaLnBrk="1" fontAlgn="auto" hangingPunct="1">
              <a:spcAft>
                <a:spcPts val="0"/>
              </a:spcAft>
              <a:defRPr/>
            </a:pPr>
            <a:r>
              <a:rPr lang="en-US" sz="11100" dirty="0">
                <a:ea typeface="+mn-ea"/>
                <a:cs typeface="+mn-cs"/>
              </a:rPr>
              <a:t>Interns will be supervised by a university assigned supervisor when teaching on an intern credential. </a:t>
            </a:r>
          </a:p>
          <a:p>
            <a:pPr eaLnBrk="1" fontAlgn="auto" hangingPunct="1">
              <a:spcAft>
                <a:spcPts val="0"/>
              </a:spcAft>
              <a:defRPr/>
            </a:pPr>
            <a:r>
              <a:rPr lang="en-US" sz="11100" dirty="0">
                <a:ea typeface="+mn-ea"/>
                <a:cs typeface="+mn-cs"/>
              </a:rPr>
              <a:t>Interns will also be supported by a school district site support provider.</a:t>
            </a:r>
          </a:p>
          <a:p>
            <a:pPr eaLnBrk="1" fontAlgn="auto" hangingPunct="1">
              <a:spcAft>
                <a:spcPts val="0"/>
              </a:spcAft>
              <a:defRPr/>
            </a:pPr>
            <a:endParaRPr lang="en-US" sz="11200" dirty="0">
              <a:ea typeface="+mn-ea"/>
              <a:cs typeface="+mn-cs"/>
            </a:endParaRPr>
          </a:p>
          <a:p>
            <a:pPr eaLnBrk="1" fontAlgn="auto" hangingPunct="1">
              <a:spcAft>
                <a:spcPts val="0"/>
              </a:spcAft>
              <a:defRPr/>
            </a:pPr>
            <a:r>
              <a:rPr lang="en-US" sz="4500" dirty="0">
                <a:ea typeface="+mn-ea"/>
                <a:cs typeface="+mn-cs"/>
              </a:rPr>
              <a:t>	</a:t>
            </a: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endParaRPr lang="en-US" dirty="0">
              <a:ea typeface="+mn-ea"/>
              <a:cs typeface="+mn-cs"/>
            </a:endParaRPr>
          </a:p>
          <a:p>
            <a:pPr marL="0" indent="0" eaLnBrk="1" fontAlgn="auto" hangingPunct="1">
              <a:spcAft>
                <a:spcPts val="0"/>
              </a:spcAft>
              <a:buFont typeface="Arial" panose="020B0604020202020204" pitchFamily="34" charset="0"/>
              <a:buNone/>
              <a:defRPr/>
            </a:pPr>
            <a:r>
              <a:rPr lang="en-US" dirty="0">
                <a:ea typeface="+mn-ea"/>
                <a:cs typeface="+mn-cs"/>
              </a:rPr>
              <a:t>	</a:t>
            </a:r>
          </a:p>
        </p:txBody>
      </p:sp>
      <p:pic>
        <p:nvPicPr>
          <p:cNvPr id="3" name="Picture 2">
            <a:extLst>
              <a:ext uri="{FF2B5EF4-FFF2-40B4-BE49-F238E27FC236}">
                <a16:creationId xmlns:a16="http://schemas.microsoft.com/office/drawing/2014/main" id="{A781B78D-59CC-448F-B41A-7B2A0FC7176A}"/>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657600" y="4182199"/>
            <a:ext cx="1752600" cy="2079164"/>
          </a:xfrm>
          <a:prstGeom prst="rect">
            <a:avLst/>
          </a:prstGeom>
        </p:spPr>
      </p:pic>
    </p:spTree>
    <p:custDataLst>
      <p:tags r:id="rId1"/>
    </p:custData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D432-B0C4-497B-BF37-72B3C5E2843D}"/>
              </a:ext>
            </a:extLst>
          </p:cNvPr>
          <p:cNvSpPr>
            <a:spLocks noGrp="1"/>
          </p:cNvSpPr>
          <p:nvPr>
            <p:ph type="title"/>
          </p:nvPr>
        </p:nvSpPr>
        <p:spPr/>
        <p:txBody>
          <a:bodyPr/>
          <a:lstStyle/>
          <a:p>
            <a:pPr algn="ctr"/>
            <a:r>
              <a:rPr lang="en-US" altLang="en-US" dirty="0"/>
              <a:t>Support and Supervision</a:t>
            </a:r>
            <a:endParaRPr lang="en-US" dirty="0"/>
          </a:p>
        </p:txBody>
      </p:sp>
      <p:sp>
        <p:nvSpPr>
          <p:cNvPr id="3" name="Content Placeholder 2">
            <a:extLst>
              <a:ext uri="{FF2B5EF4-FFF2-40B4-BE49-F238E27FC236}">
                <a16:creationId xmlns:a16="http://schemas.microsoft.com/office/drawing/2014/main" id="{8364B748-943B-443B-98C9-E34383FBBFC0}"/>
              </a:ext>
            </a:extLst>
          </p:cNvPr>
          <p:cNvSpPr>
            <a:spLocks noGrp="1"/>
          </p:cNvSpPr>
          <p:nvPr>
            <p:ph idx="1"/>
          </p:nvPr>
        </p:nvSpPr>
        <p:spPr/>
        <p:txBody>
          <a:bodyPr>
            <a:normAutofit fontScale="92500" lnSpcReduction="10000"/>
          </a:bodyPr>
          <a:lstStyle/>
          <a:p>
            <a:r>
              <a:rPr lang="en-US" dirty="0"/>
              <a:t>Intern Clinical Practice &amp; Intern Supervision</a:t>
            </a:r>
          </a:p>
          <a:p>
            <a:pPr lvl="1"/>
            <a:r>
              <a:rPr lang="en-US" dirty="0"/>
              <a:t>8-9 units of Intern </a:t>
            </a:r>
            <a:r>
              <a:rPr lang="en-US" b="1" dirty="0"/>
              <a:t>Clinical Practice </a:t>
            </a:r>
            <a:r>
              <a:rPr lang="en-US" dirty="0"/>
              <a:t>required  (depending on credential type)</a:t>
            </a:r>
          </a:p>
          <a:p>
            <a:pPr lvl="2"/>
            <a:r>
              <a:rPr lang="en-US" dirty="0"/>
              <a:t>This may vary if the candidate already holds another clear credential</a:t>
            </a:r>
          </a:p>
          <a:p>
            <a:pPr lvl="1"/>
            <a:r>
              <a:rPr lang="en-US" dirty="0"/>
              <a:t>Intern </a:t>
            </a:r>
            <a:r>
              <a:rPr lang="en-US" b="1" dirty="0"/>
              <a:t>supervision</a:t>
            </a:r>
            <a:r>
              <a:rPr lang="en-US" dirty="0"/>
              <a:t> will continue after the formal  clinical practice semester until all credential program requirements are met. </a:t>
            </a:r>
          </a:p>
          <a:p>
            <a:pPr lvl="1"/>
            <a:r>
              <a:rPr lang="en-US" dirty="0"/>
              <a:t>Enrollment in at least 1 unit of intern clinical practice is required </a:t>
            </a:r>
            <a:r>
              <a:rPr lang="en-US" b="1" dirty="0"/>
              <a:t>ongoing until all credential requirements are met</a:t>
            </a:r>
            <a:r>
              <a:rPr lang="en-US" dirty="0"/>
              <a:t> in order to maintain compliance.</a:t>
            </a:r>
          </a:p>
          <a:p>
            <a:endParaRPr lang="en-US" dirty="0"/>
          </a:p>
        </p:txBody>
      </p:sp>
    </p:spTree>
    <p:extLst>
      <p:ext uri="{BB962C8B-B14F-4D97-AF65-F5344CB8AC3E}">
        <p14:creationId xmlns:p14="http://schemas.microsoft.com/office/powerpoint/2010/main" val="4168571725"/>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FDDF3-E9FE-4E96-ACA9-C8D38FDEBB3E}"/>
              </a:ext>
            </a:extLst>
          </p:cNvPr>
          <p:cNvSpPr>
            <a:spLocks noGrp="1"/>
          </p:cNvSpPr>
          <p:nvPr>
            <p:ph type="title"/>
          </p:nvPr>
        </p:nvSpPr>
        <p:spPr/>
        <p:txBody>
          <a:bodyPr/>
          <a:lstStyle/>
          <a:p>
            <a:r>
              <a:rPr lang="en-US" dirty="0"/>
              <a:t>Professional Development </a:t>
            </a:r>
          </a:p>
        </p:txBody>
      </p:sp>
      <p:sp>
        <p:nvSpPr>
          <p:cNvPr id="3" name="Content Placeholder 2">
            <a:extLst>
              <a:ext uri="{FF2B5EF4-FFF2-40B4-BE49-F238E27FC236}">
                <a16:creationId xmlns:a16="http://schemas.microsoft.com/office/drawing/2014/main" id="{D17D23D4-B6EE-4159-9907-10E1B647275F}"/>
              </a:ext>
            </a:extLst>
          </p:cNvPr>
          <p:cNvSpPr>
            <a:spLocks noGrp="1"/>
          </p:cNvSpPr>
          <p:nvPr>
            <p:ph idx="1"/>
          </p:nvPr>
        </p:nvSpPr>
        <p:spPr/>
        <p:txBody>
          <a:bodyPr>
            <a:normAutofit fontScale="85000" lnSpcReduction="20000"/>
          </a:bodyPr>
          <a:lstStyle/>
          <a:p>
            <a:r>
              <a:rPr lang="en-US" dirty="0"/>
              <a:t>CTC requires all intern teachers to complete 144 hours of general professional development per school year plus 45 additional hours of English Learner focused training</a:t>
            </a:r>
          </a:p>
          <a:p>
            <a:pPr lvl="1"/>
            <a:r>
              <a:rPr lang="en-US" dirty="0"/>
              <a:t>Prorated to 72 + 23 hours per semester or 4 + 1.25 hours per week</a:t>
            </a:r>
          </a:p>
          <a:p>
            <a:r>
              <a:rPr lang="en-US" dirty="0"/>
              <a:t>Requirements vary for interns who already hold another clear teaching credential.</a:t>
            </a:r>
          </a:p>
          <a:p>
            <a:r>
              <a:rPr lang="en-US" dirty="0"/>
              <a:t>Interns maintain &amp; submit a record of professional development completed.</a:t>
            </a:r>
          </a:p>
          <a:p>
            <a:r>
              <a:rPr lang="en-US" dirty="0"/>
              <a:t>The site support provider assists the intern to access appropriate professional development opportunities.</a:t>
            </a:r>
          </a:p>
        </p:txBody>
      </p:sp>
    </p:spTree>
    <p:extLst>
      <p:ext uri="{BB962C8B-B14F-4D97-AF65-F5344CB8AC3E}">
        <p14:creationId xmlns:p14="http://schemas.microsoft.com/office/powerpoint/2010/main" val="2974089647"/>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AAEF-006C-415B-A80C-D6FB712C466C}"/>
              </a:ext>
            </a:extLst>
          </p:cNvPr>
          <p:cNvSpPr>
            <a:spLocks noGrp="1"/>
          </p:cNvSpPr>
          <p:nvPr>
            <p:ph type="title"/>
          </p:nvPr>
        </p:nvSpPr>
        <p:spPr/>
        <p:txBody>
          <a:bodyPr/>
          <a:lstStyle/>
          <a:p>
            <a:r>
              <a:rPr lang="en-US" dirty="0"/>
              <a:t>Intern Fees</a:t>
            </a:r>
          </a:p>
        </p:txBody>
      </p:sp>
      <p:sp>
        <p:nvSpPr>
          <p:cNvPr id="3" name="Content Placeholder 2">
            <a:extLst>
              <a:ext uri="{FF2B5EF4-FFF2-40B4-BE49-F238E27FC236}">
                <a16:creationId xmlns:a16="http://schemas.microsoft.com/office/drawing/2014/main" id="{661D1FBF-2F4C-44DA-ACC1-EE3975347417}"/>
              </a:ext>
            </a:extLst>
          </p:cNvPr>
          <p:cNvSpPr>
            <a:spLocks noGrp="1"/>
          </p:cNvSpPr>
          <p:nvPr>
            <p:ph idx="1"/>
          </p:nvPr>
        </p:nvSpPr>
        <p:spPr/>
        <p:txBody>
          <a:bodyPr>
            <a:normAutofit fontScale="77500" lnSpcReduction="20000"/>
          </a:bodyPr>
          <a:lstStyle/>
          <a:p>
            <a:r>
              <a:rPr lang="en-US" sz="3500" dirty="0"/>
              <a:t>Interns will be subject to a yearly intern fee/salary deduction of 10%,  prorated for each term they are an intern.</a:t>
            </a:r>
          </a:p>
          <a:p>
            <a:pPr marL="457200"/>
            <a:r>
              <a:rPr lang="en-US" sz="3500" dirty="0">
                <a:effectLst/>
              </a:rPr>
              <a:t>Intern fee/salary deduction is authorized by California Education Code Section 44462 (Teacher Education Internship Act of 1967) authorizing Interns to have up to 12.5% or1/8th of their salary deducted to support the intern program.</a:t>
            </a:r>
          </a:p>
          <a:p>
            <a:pPr marL="457200"/>
            <a:r>
              <a:rPr lang="en-US" sz="3500" dirty="0"/>
              <a:t>Cal Poly Pomona is phasing out the salary deduction method of payment. New interns beginning Fall 2022 will make direct monthly payments to Cal Poly for intern fees.  </a:t>
            </a:r>
            <a:endParaRPr lang="en-US" sz="3500" dirty="0">
              <a:effectLst/>
            </a:endParaRPr>
          </a:p>
          <a:p>
            <a:endParaRPr lang="en-US" sz="3100" dirty="0"/>
          </a:p>
        </p:txBody>
      </p:sp>
    </p:spTree>
    <p:extLst>
      <p:ext uri="{BB962C8B-B14F-4D97-AF65-F5344CB8AC3E}">
        <p14:creationId xmlns:p14="http://schemas.microsoft.com/office/powerpoint/2010/main" val="4261763431"/>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4968-78A1-4234-8CEF-749EF5011C48}"/>
              </a:ext>
            </a:extLst>
          </p:cNvPr>
          <p:cNvSpPr>
            <a:spLocks noGrp="1"/>
          </p:cNvSpPr>
          <p:nvPr>
            <p:ph type="title"/>
          </p:nvPr>
        </p:nvSpPr>
        <p:spPr/>
        <p:txBody>
          <a:bodyPr/>
          <a:lstStyle/>
          <a:p>
            <a:r>
              <a:rPr lang="en-US" dirty="0"/>
              <a:t>Intern Fees</a:t>
            </a:r>
          </a:p>
        </p:txBody>
      </p:sp>
      <p:sp>
        <p:nvSpPr>
          <p:cNvPr id="3" name="Content Placeholder 2">
            <a:extLst>
              <a:ext uri="{FF2B5EF4-FFF2-40B4-BE49-F238E27FC236}">
                <a16:creationId xmlns:a16="http://schemas.microsoft.com/office/drawing/2014/main" id="{0CED42F1-F7D5-491F-8AB6-A6D630F7D391}"/>
              </a:ext>
            </a:extLst>
          </p:cNvPr>
          <p:cNvSpPr>
            <a:spLocks noGrp="1"/>
          </p:cNvSpPr>
          <p:nvPr>
            <p:ph idx="1"/>
          </p:nvPr>
        </p:nvSpPr>
        <p:spPr/>
        <p:txBody>
          <a:bodyPr/>
          <a:lstStyle/>
          <a:p>
            <a:r>
              <a:rPr lang="en-US" dirty="0"/>
              <a:t>Intern Fees at Cal Poly Pomona are set at 10% of the contracted teacher salary in the district where the intern is hired.</a:t>
            </a:r>
          </a:p>
          <a:p>
            <a:r>
              <a:rPr lang="en-US" dirty="0"/>
              <a:t>Fees are paid by the intern to the Cal Poly Intern Program each month that the intern is serving under the intern credential and enrolled in the Cal Poly Intern Program.</a:t>
            </a:r>
          </a:p>
          <a:p>
            <a:endParaRPr lang="en-US" dirty="0"/>
          </a:p>
        </p:txBody>
      </p:sp>
    </p:spTree>
    <p:extLst>
      <p:ext uri="{BB962C8B-B14F-4D97-AF65-F5344CB8AC3E}">
        <p14:creationId xmlns:p14="http://schemas.microsoft.com/office/powerpoint/2010/main" val="2322825922"/>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2A4D-DDB8-42A3-880F-B97F43D449C7}"/>
              </a:ext>
            </a:extLst>
          </p:cNvPr>
          <p:cNvSpPr>
            <a:spLocks noGrp="1"/>
          </p:cNvSpPr>
          <p:nvPr>
            <p:ph type="title"/>
          </p:nvPr>
        </p:nvSpPr>
        <p:spPr/>
        <p:txBody>
          <a:bodyPr/>
          <a:lstStyle/>
          <a:p>
            <a:r>
              <a:rPr lang="en-US" dirty="0"/>
              <a:t>While you are an intern:</a:t>
            </a:r>
          </a:p>
        </p:txBody>
      </p:sp>
      <p:sp>
        <p:nvSpPr>
          <p:cNvPr id="3" name="Content Placeholder 2">
            <a:extLst>
              <a:ext uri="{FF2B5EF4-FFF2-40B4-BE49-F238E27FC236}">
                <a16:creationId xmlns:a16="http://schemas.microsoft.com/office/drawing/2014/main" id="{E69E1027-16BE-4574-9586-BE8D56D13798}"/>
              </a:ext>
            </a:extLst>
          </p:cNvPr>
          <p:cNvSpPr>
            <a:spLocks noGrp="1"/>
          </p:cNvSpPr>
          <p:nvPr>
            <p:ph idx="1"/>
          </p:nvPr>
        </p:nvSpPr>
        <p:spPr/>
        <p:txBody>
          <a:bodyPr>
            <a:normAutofit lnSpcReduction="10000"/>
          </a:bodyPr>
          <a:lstStyle/>
          <a:p>
            <a:pPr lvl="1"/>
            <a:r>
              <a:rPr lang="en-US" dirty="0"/>
              <a:t>The intern is responsible for paying Intern </a:t>
            </a:r>
            <a:r>
              <a:rPr lang="en-US" b="1" dirty="0"/>
              <a:t>Program Fees </a:t>
            </a:r>
            <a:r>
              <a:rPr lang="en-US" dirty="0"/>
              <a:t>each month while serving under the intern credential, and enrolled in the CPP Intern Program,  before-during-and after formal clinical practice.</a:t>
            </a:r>
          </a:p>
          <a:p>
            <a:pPr lvl="1"/>
            <a:r>
              <a:rPr lang="en-US" dirty="0"/>
              <a:t>The intern is responsible for meeting the </a:t>
            </a:r>
            <a:r>
              <a:rPr lang="en-US" b="1" dirty="0"/>
              <a:t>professional development requirements </a:t>
            </a:r>
            <a:r>
              <a:rPr lang="en-US" dirty="0"/>
              <a:t>while serving under the intern credential,  and enrolled in the CPP Intern Program</a:t>
            </a:r>
            <a:r>
              <a:rPr lang="en-US"/>
              <a:t>, before-during-and after </a:t>
            </a:r>
            <a:r>
              <a:rPr lang="en-US" dirty="0"/>
              <a:t>formal clinical practice.</a:t>
            </a:r>
          </a:p>
        </p:txBody>
      </p:sp>
    </p:spTree>
    <p:extLst>
      <p:ext uri="{BB962C8B-B14F-4D97-AF65-F5344CB8AC3E}">
        <p14:creationId xmlns:p14="http://schemas.microsoft.com/office/powerpoint/2010/main" val="970760744"/>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C3D2-88E6-45EA-96E4-B89C6A051237}"/>
              </a:ext>
            </a:extLst>
          </p:cNvPr>
          <p:cNvSpPr>
            <a:spLocks noGrp="1"/>
          </p:cNvSpPr>
          <p:nvPr>
            <p:ph type="title"/>
          </p:nvPr>
        </p:nvSpPr>
        <p:spPr/>
        <p:txBody>
          <a:bodyPr/>
          <a:lstStyle/>
          <a:p>
            <a:pPr algn="ctr"/>
            <a:r>
              <a:rPr lang="en-US" dirty="0"/>
              <a:t>Teacher Performance Assessments</a:t>
            </a:r>
            <a:br>
              <a:rPr lang="en-US" dirty="0"/>
            </a:br>
            <a:r>
              <a:rPr lang="en-US" dirty="0"/>
              <a:t>TPA</a:t>
            </a:r>
          </a:p>
        </p:txBody>
      </p:sp>
      <p:sp>
        <p:nvSpPr>
          <p:cNvPr id="3" name="Content Placeholder 2">
            <a:extLst>
              <a:ext uri="{FF2B5EF4-FFF2-40B4-BE49-F238E27FC236}">
                <a16:creationId xmlns:a16="http://schemas.microsoft.com/office/drawing/2014/main" id="{CCCDC120-176C-4F15-9579-C14E5F4FDA44}"/>
              </a:ext>
            </a:extLst>
          </p:cNvPr>
          <p:cNvSpPr>
            <a:spLocks noGrp="1"/>
          </p:cNvSpPr>
          <p:nvPr>
            <p:ph idx="1"/>
          </p:nvPr>
        </p:nvSpPr>
        <p:spPr/>
        <p:txBody>
          <a:bodyPr>
            <a:normAutofit fontScale="85000" lnSpcReduction="10000"/>
          </a:bodyPr>
          <a:lstStyle/>
          <a:p>
            <a:r>
              <a:rPr lang="en-US" dirty="0"/>
              <a:t>All teacher candidates must pass TPA 1 and TPA 2 in order to complete the teacher credential requirements.</a:t>
            </a:r>
          </a:p>
          <a:p>
            <a:pPr lvl="1"/>
            <a:r>
              <a:rPr lang="en-US" dirty="0"/>
              <a:t>Education Specialist candidates who enter the credential program after July 1, 2022, will be required to pass TPA’s.  Previously Ed. Specialists did not have to take TPA.</a:t>
            </a:r>
          </a:p>
          <a:p>
            <a:r>
              <a:rPr lang="en-US" dirty="0"/>
              <a:t>TPA’s are completed during the formal clinical practice semester.</a:t>
            </a:r>
          </a:p>
          <a:p>
            <a:r>
              <a:rPr lang="en-US" dirty="0"/>
              <a:t>All CPP teacher candidates are required to enroll in a course to prepare for,  and receive support for, TPA submittal.</a:t>
            </a:r>
          </a:p>
        </p:txBody>
      </p:sp>
      <p:pic>
        <p:nvPicPr>
          <p:cNvPr id="5" name="Picture 4">
            <a:extLst>
              <a:ext uri="{FF2B5EF4-FFF2-40B4-BE49-F238E27FC236}">
                <a16:creationId xmlns:a16="http://schemas.microsoft.com/office/drawing/2014/main" id="{CB76AA21-635F-4C15-B526-2A786ABAB3C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89201" y="5179095"/>
            <a:ext cx="1492799" cy="1492799"/>
          </a:xfrm>
          <a:prstGeom prst="rect">
            <a:avLst/>
          </a:prstGeom>
        </p:spPr>
      </p:pic>
    </p:spTree>
    <p:extLst>
      <p:ext uri="{BB962C8B-B14F-4D97-AF65-F5344CB8AC3E}">
        <p14:creationId xmlns:p14="http://schemas.microsoft.com/office/powerpoint/2010/main" val="2600399413"/>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39D9C5-E0BF-41AE-8592-EBFBF246519A}"/>
              </a:ext>
            </a:extLst>
          </p:cNvPr>
          <p:cNvGraphicFramePr/>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Title 1">
            <a:extLst>
              <a:ext uri="{FF2B5EF4-FFF2-40B4-BE49-F238E27FC236}">
                <a16:creationId xmlns:a16="http://schemas.microsoft.com/office/drawing/2014/main" id="{925D92F6-DD72-4D5E-827F-B8067515E782}"/>
              </a:ext>
            </a:extLst>
          </p:cNvPr>
          <p:cNvSpPr>
            <a:spLocks noGrp="1"/>
          </p:cNvSpPr>
          <p:nvPr>
            <p:ph type="title"/>
          </p:nvPr>
        </p:nvSpPr>
        <p:spPr>
          <a:xfrm>
            <a:off x="841375" y="301625"/>
            <a:ext cx="8077200" cy="1143000"/>
          </a:xfrm>
        </p:spPr>
        <p:txBody>
          <a:bodyPr/>
          <a:lstStyle/>
          <a:p>
            <a:pPr eaLnBrk="1" hangingPunct="1"/>
            <a:r>
              <a:rPr altLang="en-US"/>
              <a:t>Today’s Orientation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7" dur="500"/>
                                        <p:tgtEl>
                                          <p:spTgt spid="3">
                                            <p:graphicEl>
                                              <a:dgm id="{C04276DC-EE64-470A-B8BC-09067B8045F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22" dur="500"/>
                                        <p:tgtEl>
                                          <p:spTgt spid="3">
                                            <p:graphicEl>
                                              <a:dgm id="{B37A5355-225B-4C6F-AED7-6C620F99EEC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66DA-ACA9-4D47-85AB-8D42F2BBC0D7}"/>
              </a:ext>
            </a:extLst>
          </p:cNvPr>
          <p:cNvSpPr>
            <a:spLocks noGrp="1"/>
          </p:cNvSpPr>
          <p:nvPr>
            <p:ph type="title"/>
          </p:nvPr>
        </p:nvSpPr>
        <p:spPr/>
        <p:txBody>
          <a:bodyPr/>
          <a:lstStyle/>
          <a:p>
            <a:r>
              <a:rPr lang="en-US" dirty="0"/>
              <a:t>A very busy time!</a:t>
            </a:r>
          </a:p>
        </p:txBody>
      </p:sp>
      <p:sp>
        <p:nvSpPr>
          <p:cNvPr id="3" name="Content Placeholder 2">
            <a:extLst>
              <a:ext uri="{FF2B5EF4-FFF2-40B4-BE49-F238E27FC236}">
                <a16:creationId xmlns:a16="http://schemas.microsoft.com/office/drawing/2014/main" id="{20AF7421-BC96-4208-B4AC-698E78D69692}"/>
              </a:ext>
            </a:extLst>
          </p:cNvPr>
          <p:cNvSpPr>
            <a:spLocks noGrp="1"/>
          </p:cNvSpPr>
          <p:nvPr>
            <p:ph idx="1"/>
          </p:nvPr>
        </p:nvSpPr>
        <p:spPr>
          <a:xfrm>
            <a:off x="533400" y="2057400"/>
            <a:ext cx="8077200" cy="4297363"/>
          </a:xfrm>
        </p:spPr>
        <p:txBody>
          <a:bodyPr>
            <a:normAutofit fontScale="85000" lnSpcReduction="20000"/>
          </a:bodyPr>
          <a:lstStyle/>
          <a:p>
            <a:endParaRPr lang="en-US" dirty="0"/>
          </a:p>
          <a:p>
            <a:endParaRPr lang="en-US" dirty="0"/>
          </a:p>
          <a:p>
            <a:r>
              <a:rPr lang="en-US" dirty="0"/>
              <a:t>Intern applicants are advised to bear in mind the extensive responsibilities of being an intern teacher:</a:t>
            </a:r>
          </a:p>
          <a:p>
            <a:pPr lvl="1"/>
            <a:r>
              <a:rPr lang="en-US" dirty="0"/>
              <a:t>Teaching full time (grades, lesson plans, parent conferences, extra-curricular duties, etc.)</a:t>
            </a:r>
          </a:p>
          <a:p>
            <a:pPr lvl="1"/>
            <a:r>
              <a:rPr lang="en-US" dirty="0"/>
              <a:t>Completing required university coursework</a:t>
            </a:r>
          </a:p>
          <a:p>
            <a:pPr lvl="1"/>
            <a:r>
              <a:rPr lang="en-US" dirty="0"/>
              <a:t>Engaging in required professional development </a:t>
            </a:r>
          </a:p>
          <a:p>
            <a:pPr lvl="1"/>
            <a:r>
              <a:rPr lang="en-US" dirty="0"/>
              <a:t>Completing TPA 1 and TPA 2</a:t>
            </a:r>
          </a:p>
          <a:p>
            <a:pPr lvl="1"/>
            <a:r>
              <a:rPr lang="en-US" dirty="0"/>
              <a:t>Meeting with the University Supervisor &amp; completing observation documents</a:t>
            </a:r>
          </a:p>
        </p:txBody>
      </p:sp>
      <p:pic>
        <p:nvPicPr>
          <p:cNvPr id="5" name="Picture 4">
            <a:extLst>
              <a:ext uri="{FF2B5EF4-FFF2-40B4-BE49-F238E27FC236}">
                <a16:creationId xmlns:a16="http://schemas.microsoft.com/office/drawing/2014/main" id="{81314406-EA5C-4F03-81BB-7F9E5186FCA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10200" y="356823"/>
            <a:ext cx="2461394" cy="2111617"/>
          </a:xfrm>
          <a:prstGeom prst="rect">
            <a:avLst/>
          </a:prstGeom>
        </p:spPr>
      </p:pic>
    </p:spTree>
    <p:extLst>
      <p:ext uri="{BB962C8B-B14F-4D97-AF65-F5344CB8AC3E}">
        <p14:creationId xmlns:p14="http://schemas.microsoft.com/office/powerpoint/2010/main" val="1610923197"/>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40F80E1-274D-4012-BC4B-1F49322A56CC}"/>
              </a:ext>
            </a:extLst>
          </p:cNvPr>
          <p:cNvSpPr>
            <a:spLocks noGrp="1"/>
          </p:cNvSpPr>
          <p:nvPr>
            <p:ph type="title"/>
            <p:custDataLst>
              <p:tags r:id="rId2"/>
            </p:custDataLst>
          </p:nvPr>
        </p:nvSpPr>
        <p:spPr>
          <a:xfrm>
            <a:off x="838200" y="306388"/>
            <a:ext cx="8077200" cy="1143000"/>
          </a:xfrm>
        </p:spPr>
        <p:txBody>
          <a:bodyPr/>
          <a:lstStyle/>
          <a:p>
            <a:pPr eaLnBrk="1" hangingPunct="1"/>
            <a:r>
              <a:rPr altLang="en-US"/>
              <a:t>Program Completion</a:t>
            </a:r>
          </a:p>
        </p:txBody>
      </p:sp>
      <p:sp>
        <p:nvSpPr>
          <p:cNvPr id="3" name="Content Placeholder 2">
            <a:extLst>
              <a:ext uri="{FF2B5EF4-FFF2-40B4-BE49-F238E27FC236}">
                <a16:creationId xmlns:a16="http://schemas.microsoft.com/office/drawing/2014/main" id="{F461729B-C66D-413E-9192-0FBF5A5952FB}"/>
              </a:ext>
            </a:extLst>
          </p:cNvPr>
          <p:cNvSpPr>
            <a:spLocks noGrp="1"/>
          </p:cNvSpPr>
          <p:nvPr>
            <p:ph sz="half" idx="1"/>
            <p:custDataLst>
              <p:tags r:id="rId3"/>
            </p:custDataLst>
          </p:nvPr>
        </p:nvSpPr>
        <p:spPr>
          <a:xfrm>
            <a:off x="838200" y="1600200"/>
            <a:ext cx="6291602" cy="4449763"/>
          </a:xfrm>
        </p:spPr>
        <p:txBody>
          <a:bodyPr/>
          <a:lstStyle/>
          <a:p>
            <a:pPr eaLnBrk="1" hangingPunct="1">
              <a:lnSpc>
                <a:spcPct val="80000"/>
              </a:lnSpc>
            </a:pPr>
            <a:endParaRPr lang="en-US" altLang="en-US" sz="2000" dirty="0"/>
          </a:p>
          <a:p>
            <a:pPr eaLnBrk="1" hangingPunct="1">
              <a:lnSpc>
                <a:spcPct val="80000"/>
              </a:lnSpc>
            </a:pPr>
            <a:r>
              <a:rPr lang="en-US" altLang="en-US" dirty="0"/>
              <a:t>The Intern Program is generally completed during an intensive two-year period, which includes university study during the academic year. </a:t>
            </a:r>
          </a:p>
          <a:p>
            <a:pPr eaLnBrk="1" hangingPunct="1">
              <a:lnSpc>
                <a:spcPct val="80000"/>
              </a:lnSpc>
            </a:pPr>
            <a:r>
              <a:rPr lang="en-US" altLang="en-US" dirty="0"/>
              <a:t>If all requirements are met at the conclusion of the two-year period, or sooner, the University will recommend the individual for a Preliminary Multiple, Single Subject, or Education Specialist Credential, or Bilingual Authorization.</a:t>
            </a:r>
          </a:p>
        </p:txBody>
      </p:sp>
      <p:pic>
        <p:nvPicPr>
          <p:cNvPr id="24580" name="Picture 5">
            <a:extLst>
              <a:ext uri="{FF2B5EF4-FFF2-40B4-BE49-F238E27FC236}">
                <a16:creationId xmlns:a16="http://schemas.microsoft.com/office/drawing/2014/main" id="{D67E2695-B249-4CD4-8416-9778BA7B24A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25077" y="306388"/>
            <a:ext cx="1195048"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99B45-AE16-4242-8200-0DE5B9752173}"/>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F364AADB-3878-47BE-8DE4-B1B9051B60C0}"/>
              </a:ext>
            </a:extLst>
          </p:cNvPr>
          <p:cNvSpPr>
            <a:spLocks noGrp="1"/>
          </p:cNvSpPr>
          <p:nvPr>
            <p:ph idx="1"/>
          </p:nvPr>
        </p:nvSpPr>
        <p:spPr/>
        <p:txBody>
          <a:bodyPr/>
          <a:lstStyle/>
          <a:p>
            <a:r>
              <a:rPr lang="en-US" dirty="0"/>
              <a:t>Contact the CPP Intern Program for further information</a:t>
            </a:r>
          </a:p>
          <a:p>
            <a:r>
              <a:rPr lang="en-US" dirty="0"/>
              <a:t>Dr. Mary Maupin, Intern Program Coordinator  </a:t>
            </a:r>
            <a:r>
              <a:rPr lang="en-US" dirty="0">
                <a:hlinkClick r:id="rId3"/>
              </a:rPr>
              <a:t>mmmaupin@cpp.edu</a:t>
            </a:r>
            <a:endParaRPr lang="en-US" dirty="0"/>
          </a:p>
          <a:p>
            <a:r>
              <a:rPr lang="en-US" dirty="0"/>
              <a:t>Renee Samaan, Coordinator of Credential Services  </a:t>
            </a:r>
            <a:r>
              <a:rPr lang="en-US" dirty="0">
                <a:hlinkClick r:id="rId4"/>
              </a:rPr>
              <a:t>rasamaan@cpp.edu</a:t>
            </a:r>
            <a:endParaRPr lang="en-US" dirty="0"/>
          </a:p>
          <a:p>
            <a:endParaRPr lang="en-US" dirty="0"/>
          </a:p>
        </p:txBody>
      </p:sp>
      <p:pic>
        <p:nvPicPr>
          <p:cNvPr id="5" name="Picture 4">
            <a:extLst>
              <a:ext uri="{FF2B5EF4-FFF2-40B4-BE49-F238E27FC236}">
                <a16:creationId xmlns:a16="http://schemas.microsoft.com/office/drawing/2014/main" id="{378AD07B-2413-42D7-80D1-C3815EDAE1F3}"/>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028071" y="392724"/>
            <a:ext cx="2334879" cy="1143000"/>
          </a:xfrm>
          <a:prstGeom prst="rect">
            <a:avLst/>
          </a:prstGeom>
        </p:spPr>
      </p:pic>
    </p:spTree>
    <p:extLst>
      <p:ext uri="{BB962C8B-B14F-4D97-AF65-F5344CB8AC3E}">
        <p14:creationId xmlns:p14="http://schemas.microsoft.com/office/powerpoint/2010/main" val="388044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6BF6F13-A41E-4A4C-91E0-9E1690DD7ED9}"/>
              </a:ext>
            </a:extLst>
          </p:cNvPr>
          <p:cNvSpPr>
            <a:spLocks noGrp="1"/>
          </p:cNvSpPr>
          <p:nvPr>
            <p:ph type="title"/>
            <p:custDataLst>
              <p:tags r:id="rId2"/>
            </p:custDataLst>
          </p:nvPr>
        </p:nvSpPr>
        <p:spPr/>
        <p:txBody>
          <a:bodyPr/>
          <a:lstStyle/>
          <a:p>
            <a:pPr eaLnBrk="1" hangingPunct="1"/>
            <a:r>
              <a:rPr altLang="en-US"/>
              <a:t>Which Credentials Qualify?</a:t>
            </a:r>
          </a:p>
        </p:txBody>
      </p:sp>
      <p:sp>
        <p:nvSpPr>
          <p:cNvPr id="5" name="Content Placeholder 4">
            <a:extLst>
              <a:ext uri="{FF2B5EF4-FFF2-40B4-BE49-F238E27FC236}">
                <a16:creationId xmlns:a16="http://schemas.microsoft.com/office/drawing/2014/main" id="{DBD318BE-EB79-4123-9E76-9F9A1E56EF76}"/>
              </a:ext>
            </a:extLst>
          </p:cNvPr>
          <p:cNvSpPr>
            <a:spLocks noGrp="1"/>
          </p:cNvSpPr>
          <p:nvPr>
            <p:ph idx="1"/>
            <p:custDataLst>
              <p:tags r:id="rId3"/>
            </p:custDataLst>
          </p:nvPr>
        </p:nvSpPr>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dirty="0">
                <a:ea typeface="+mn-ea"/>
                <a:cs typeface="+mn-cs"/>
              </a:rPr>
              <a:t>Cal Poly Pomona offers the following Teacher Intern Credentials:</a:t>
            </a:r>
          </a:p>
          <a:p>
            <a:pPr lvl="1" eaLnBrk="1" fontAlgn="auto" hangingPunct="1">
              <a:spcAft>
                <a:spcPts val="0"/>
              </a:spcAft>
              <a:defRPr/>
            </a:pPr>
            <a:r>
              <a:rPr lang="en-US" dirty="0">
                <a:ea typeface="+mn-ea"/>
              </a:rPr>
              <a:t>Multiple Subject (Bilingual Authorization Emphasis Available) </a:t>
            </a:r>
          </a:p>
          <a:p>
            <a:pPr lvl="1" eaLnBrk="1" fontAlgn="auto" hangingPunct="1">
              <a:spcAft>
                <a:spcPts val="0"/>
              </a:spcAft>
              <a:defRPr/>
            </a:pPr>
            <a:r>
              <a:rPr lang="en-US" dirty="0">
                <a:ea typeface="+mn-ea"/>
              </a:rPr>
              <a:t>Single Subject ( Agriculture, Art, English, Mathematics, Music, Physical Education, Science, Social Science, Spanish) (Bilingual Authorization Emphasis Available) </a:t>
            </a:r>
          </a:p>
          <a:p>
            <a:pPr lvl="1" eaLnBrk="1" fontAlgn="auto" hangingPunct="1">
              <a:spcAft>
                <a:spcPts val="0"/>
              </a:spcAft>
              <a:defRPr/>
            </a:pPr>
            <a:r>
              <a:rPr lang="en-US" dirty="0">
                <a:ea typeface="+mn-ea"/>
              </a:rPr>
              <a:t>Education Specialist Mild/Moderate </a:t>
            </a:r>
          </a:p>
          <a:p>
            <a:pPr lvl="1" eaLnBrk="1" fontAlgn="auto" hangingPunct="1">
              <a:spcAft>
                <a:spcPts val="0"/>
              </a:spcAft>
              <a:defRPr/>
            </a:pPr>
            <a:r>
              <a:rPr lang="en-US" dirty="0">
                <a:ea typeface="+mn-ea"/>
              </a:rPr>
              <a:t>Education Specialist Moderate/Severe</a:t>
            </a:r>
          </a:p>
          <a:p>
            <a:pPr marL="457200" lvl="1" indent="0" eaLnBrk="1" fontAlgn="auto" hangingPunct="1">
              <a:spcAft>
                <a:spcPts val="0"/>
              </a:spcAft>
              <a:buFont typeface="Arial" panose="020B0604020202020204" pitchFamily="34" charset="0"/>
              <a:buNone/>
              <a:defRPr/>
            </a:pPr>
            <a:endParaRPr lang="en-US" dirty="0">
              <a:ea typeface="+mn-ea"/>
            </a:endParaRPr>
          </a:p>
          <a:p>
            <a:pPr marL="457200" lvl="1" indent="0" eaLnBrk="1" fontAlgn="auto" hangingPunct="1">
              <a:spcAft>
                <a:spcPts val="0"/>
              </a:spcAft>
              <a:buFont typeface="Arial" panose="020B0604020202020204" pitchFamily="34" charset="0"/>
              <a:buNone/>
              <a:defRPr/>
            </a:pPr>
            <a:r>
              <a:rPr lang="en-US" b="1" dirty="0">
                <a:ea typeface="+mn-ea"/>
              </a:rPr>
              <a:t>All programs are accredited by the California Commission on Teacher Credentialing (CTC)</a:t>
            </a:r>
            <a:endParaRPr lang="en-US" dirty="0">
              <a:ea typeface="+mn-ea"/>
            </a:endParaRPr>
          </a:p>
        </p:txBody>
      </p:sp>
    </p:spTree>
    <p:custDataLst>
      <p:tags r:id="rId1"/>
    </p:custData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398E43C-9721-4275-9569-18989809D403}"/>
              </a:ext>
            </a:extLst>
          </p:cNvPr>
          <p:cNvSpPr>
            <a:spLocks noGrp="1"/>
          </p:cNvSpPr>
          <p:nvPr>
            <p:ph type="title"/>
            <p:custDataLst>
              <p:tags r:id="rId2"/>
            </p:custDataLst>
          </p:nvPr>
        </p:nvSpPr>
        <p:spPr/>
        <p:txBody>
          <a:bodyPr/>
          <a:lstStyle/>
          <a:p>
            <a:pPr eaLnBrk="1" hangingPunct="1"/>
            <a:r>
              <a:rPr altLang="en-US"/>
              <a:t>Who Are Interns?</a:t>
            </a:r>
          </a:p>
        </p:txBody>
      </p:sp>
      <p:sp>
        <p:nvSpPr>
          <p:cNvPr id="12291" name="Content Placeholder 4">
            <a:extLst>
              <a:ext uri="{FF2B5EF4-FFF2-40B4-BE49-F238E27FC236}">
                <a16:creationId xmlns:a16="http://schemas.microsoft.com/office/drawing/2014/main" id="{F62AFA41-B94F-429C-B7C5-CA436BE777CB}"/>
              </a:ext>
            </a:extLst>
          </p:cNvPr>
          <p:cNvSpPr>
            <a:spLocks noGrp="1"/>
          </p:cNvSpPr>
          <p:nvPr>
            <p:ph idx="1"/>
            <p:custDataLst>
              <p:tags r:id="rId3"/>
            </p:custDataLst>
          </p:nvPr>
        </p:nvSpPr>
        <p:spPr/>
        <p:txBody>
          <a:bodyPr>
            <a:normAutofit lnSpcReduction="10000"/>
          </a:bodyPr>
          <a:lstStyle/>
          <a:p>
            <a:pPr eaLnBrk="1" hangingPunct="1">
              <a:lnSpc>
                <a:spcPct val="90000"/>
              </a:lnSpc>
            </a:pPr>
            <a:r>
              <a:rPr lang="en-US" altLang="en-US" sz="2700" dirty="0"/>
              <a:t>When qualified teachers are not available, school districts often search for an individual who has not yet completed a credential program at an accredited university.</a:t>
            </a:r>
          </a:p>
          <a:p>
            <a:pPr eaLnBrk="1" hangingPunct="1">
              <a:lnSpc>
                <a:spcPct val="90000"/>
              </a:lnSpc>
            </a:pPr>
            <a:r>
              <a:rPr lang="en-US" altLang="en-US" sz="2700" dirty="0"/>
              <a:t>An Intern may be an individual who has partially completed a credential program and shows great promise of being highly successful.</a:t>
            </a:r>
          </a:p>
          <a:p>
            <a:pPr eaLnBrk="1" hangingPunct="1">
              <a:lnSpc>
                <a:spcPct val="90000"/>
              </a:lnSpc>
            </a:pPr>
            <a:r>
              <a:rPr lang="en-US" altLang="en-US" sz="2700" dirty="0"/>
              <a:t>An Intern may be an individual who has the subject matter competence, experience, and maturity to learn the craft of teaching while being paid as the teacher of record and while completing the credential coursework required. </a:t>
            </a:r>
          </a:p>
        </p:txBody>
      </p:sp>
      <p:pic>
        <p:nvPicPr>
          <p:cNvPr id="3" name="Picture 2">
            <a:extLst>
              <a:ext uri="{FF2B5EF4-FFF2-40B4-BE49-F238E27FC236}">
                <a16:creationId xmlns:a16="http://schemas.microsoft.com/office/drawing/2014/main" id="{A32AB6B1-4169-441B-A88D-74FE61491AE8}"/>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267450" y="171097"/>
            <a:ext cx="2686050" cy="1425928"/>
          </a:xfrm>
          <a:prstGeom prst="rect">
            <a:avLst/>
          </a:prstGeom>
        </p:spPr>
      </p:pic>
    </p:spTree>
    <p:custDataLst>
      <p:tags r:id="rId1"/>
    </p:custData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63CF-5AC2-401C-906C-E91402FF070D}"/>
              </a:ext>
            </a:extLst>
          </p:cNvPr>
          <p:cNvSpPr>
            <a:spLocks noGrp="1"/>
          </p:cNvSpPr>
          <p:nvPr>
            <p:ph type="title"/>
          </p:nvPr>
        </p:nvSpPr>
        <p:spPr/>
        <p:txBody>
          <a:bodyPr/>
          <a:lstStyle/>
          <a:p>
            <a:r>
              <a:rPr lang="en-US" dirty="0"/>
              <a:t>Traditional Clinical Practice vs Intern Clinical Practice</a:t>
            </a:r>
          </a:p>
        </p:txBody>
      </p:sp>
      <p:sp>
        <p:nvSpPr>
          <p:cNvPr id="3" name="Content Placeholder 2">
            <a:extLst>
              <a:ext uri="{FF2B5EF4-FFF2-40B4-BE49-F238E27FC236}">
                <a16:creationId xmlns:a16="http://schemas.microsoft.com/office/drawing/2014/main" id="{5E1BA24D-440F-4447-A01B-2ACE85C012CB}"/>
              </a:ext>
            </a:extLst>
          </p:cNvPr>
          <p:cNvSpPr>
            <a:spLocks noGrp="1"/>
          </p:cNvSpPr>
          <p:nvPr>
            <p:ph idx="1"/>
          </p:nvPr>
        </p:nvSpPr>
        <p:spPr/>
        <p:txBody>
          <a:bodyPr/>
          <a:lstStyle/>
          <a:p>
            <a:r>
              <a:rPr lang="en-US" b="1" dirty="0"/>
              <a:t>Traditional</a:t>
            </a:r>
            <a:r>
              <a:rPr lang="en-US" dirty="0"/>
              <a:t>: At the end of the teacher credential coursework, candidates are </a:t>
            </a:r>
            <a:r>
              <a:rPr lang="en-US" b="1" dirty="0"/>
              <a:t>placed</a:t>
            </a:r>
            <a:r>
              <a:rPr lang="en-US" dirty="0"/>
              <a:t> at a school for one semester of clinical practice.</a:t>
            </a:r>
          </a:p>
          <a:p>
            <a:r>
              <a:rPr lang="en-US" b="1" dirty="0"/>
              <a:t>Intern Path</a:t>
            </a:r>
            <a:r>
              <a:rPr lang="en-US" dirty="0"/>
              <a:t>: At the end of the teacher credential coursework, </a:t>
            </a:r>
            <a:r>
              <a:rPr lang="en-US" b="1" dirty="0"/>
              <a:t>candidates may seek a paid teaching position </a:t>
            </a:r>
            <a:r>
              <a:rPr lang="en-US" dirty="0"/>
              <a:t>and complete clinical practice as an intern teacher.</a:t>
            </a:r>
          </a:p>
          <a:p>
            <a:endParaRPr lang="en-US" dirty="0"/>
          </a:p>
          <a:p>
            <a:endParaRPr lang="en-US" dirty="0"/>
          </a:p>
        </p:txBody>
      </p:sp>
    </p:spTree>
    <p:extLst>
      <p:ext uri="{BB962C8B-B14F-4D97-AF65-F5344CB8AC3E}">
        <p14:creationId xmlns:p14="http://schemas.microsoft.com/office/powerpoint/2010/main" val="3622910693"/>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6BBC-7FBC-469C-AF91-480A1D9A56FC}"/>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8B6E8F23-F2F1-483C-9E72-7F27DF779EA3}"/>
              </a:ext>
            </a:extLst>
          </p:cNvPr>
          <p:cNvSpPr>
            <a:spLocks noGrp="1"/>
          </p:cNvSpPr>
          <p:nvPr>
            <p:ph idx="1"/>
          </p:nvPr>
        </p:nvSpPr>
        <p:spPr/>
        <p:txBody>
          <a:bodyPr/>
          <a:lstStyle/>
          <a:p>
            <a:r>
              <a:rPr lang="en-US" dirty="0"/>
              <a:t>A teacher candidate may be hired as an intern teacher and enroll in the CPP Intern Program </a:t>
            </a:r>
            <a:r>
              <a:rPr lang="en-US" b="1" dirty="0"/>
              <a:t>before</a:t>
            </a:r>
            <a:r>
              <a:rPr lang="en-US" dirty="0"/>
              <a:t> they are ready for the </a:t>
            </a:r>
            <a:r>
              <a:rPr lang="en-US" b="1" dirty="0"/>
              <a:t>formal clinical practice semester. </a:t>
            </a:r>
          </a:p>
          <a:p>
            <a:pPr lvl="1"/>
            <a:r>
              <a:rPr lang="en-US" dirty="0"/>
              <a:t>A teacher candidate may be working as a full time teacher intern, enrolled in the intern program, while concurrently taking credential coursework leading to the clinical practice semester.</a:t>
            </a:r>
          </a:p>
        </p:txBody>
      </p:sp>
    </p:spTree>
    <p:extLst>
      <p:ext uri="{BB962C8B-B14F-4D97-AF65-F5344CB8AC3E}">
        <p14:creationId xmlns:p14="http://schemas.microsoft.com/office/powerpoint/2010/main" val="478636784"/>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FE9F-89EC-4458-A349-69CD56572569}"/>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9CDC1D36-CA3C-47B8-82C0-D41AC3CC7D8E}"/>
              </a:ext>
            </a:extLst>
          </p:cNvPr>
          <p:cNvSpPr>
            <a:spLocks noGrp="1"/>
          </p:cNvSpPr>
          <p:nvPr>
            <p:ph idx="1"/>
          </p:nvPr>
        </p:nvSpPr>
        <p:spPr/>
        <p:txBody>
          <a:bodyPr>
            <a:normAutofit fontScale="92500" lnSpcReduction="20000"/>
          </a:bodyPr>
          <a:lstStyle/>
          <a:p>
            <a:r>
              <a:rPr lang="en-US" altLang="en-US" sz="3200" dirty="0"/>
              <a:t>Cal Poly Pomona does </a:t>
            </a:r>
            <a:r>
              <a:rPr lang="en-US" altLang="en-US" sz="3200" b="1" dirty="0"/>
              <a:t>not</a:t>
            </a:r>
            <a:r>
              <a:rPr lang="en-US" altLang="en-US" sz="3200" dirty="0"/>
              <a:t> actively seek intern teaching positions.</a:t>
            </a:r>
          </a:p>
          <a:p>
            <a:r>
              <a:rPr lang="en-US" altLang="en-US" dirty="0"/>
              <a:t>A CPP teacher candidate may seek an intern position as the location to complete clinical practice, rather than follow the traditional clinical practice placement.</a:t>
            </a:r>
          </a:p>
          <a:p>
            <a:r>
              <a:rPr lang="en-US" altLang="en-US" sz="3200" dirty="0"/>
              <a:t>An individual may apply to enroll in the CPP intern program at the beginning of the job search or once an intern position has been offered by a school district.</a:t>
            </a:r>
          </a:p>
          <a:p>
            <a:endParaRPr lang="en-US" dirty="0"/>
          </a:p>
        </p:txBody>
      </p:sp>
    </p:spTree>
    <p:extLst>
      <p:ext uri="{BB962C8B-B14F-4D97-AF65-F5344CB8AC3E}">
        <p14:creationId xmlns:p14="http://schemas.microsoft.com/office/powerpoint/2010/main" val="4004678898"/>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0E8E5-B11A-4ABC-855B-B2BF087AEC22}"/>
              </a:ext>
            </a:extLst>
          </p:cNvPr>
          <p:cNvSpPr>
            <a:spLocks noGrp="1"/>
          </p:cNvSpPr>
          <p:nvPr>
            <p:ph type="title"/>
          </p:nvPr>
        </p:nvSpPr>
        <p:spPr/>
        <p:txBody>
          <a:bodyPr/>
          <a:lstStyle/>
          <a:p>
            <a:r>
              <a:rPr lang="en-US" dirty="0"/>
              <a:t>Getting hired as an intern</a:t>
            </a:r>
          </a:p>
        </p:txBody>
      </p:sp>
      <p:sp>
        <p:nvSpPr>
          <p:cNvPr id="3" name="Content Placeholder 2">
            <a:extLst>
              <a:ext uri="{FF2B5EF4-FFF2-40B4-BE49-F238E27FC236}">
                <a16:creationId xmlns:a16="http://schemas.microsoft.com/office/drawing/2014/main" id="{5FFF802F-A840-4E26-9160-039BD5E62B6F}"/>
              </a:ext>
            </a:extLst>
          </p:cNvPr>
          <p:cNvSpPr>
            <a:spLocks noGrp="1"/>
          </p:cNvSpPr>
          <p:nvPr>
            <p:ph idx="1"/>
          </p:nvPr>
        </p:nvSpPr>
        <p:spPr/>
        <p:txBody>
          <a:bodyPr>
            <a:normAutofit fontScale="92500" lnSpcReduction="10000"/>
          </a:bodyPr>
          <a:lstStyle/>
          <a:p>
            <a:r>
              <a:rPr lang="en-US" dirty="0"/>
              <a:t>When a school wants to hire you as an intern teacher, they will ask for a </a:t>
            </a:r>
            <a:r>
              <a:rPr lang="en-US" b="1" dirty="0"/>
              <a:t>Letter of Eligibility</a:t>
            </a:r>
            <a:r>
              <a:rPr lang="en-US" dirty="0"/>
              <a:t>.</a:t>
            </a:r>
          </a:p>
          <a:p>
            <a:r>
              <a:rPr lang="en-US" dirty="0"/>
              <a:t>The CPP Intern Program will give you this </a:t>
            </a:r>
            <a:r>
              <a:rPr lang="en-US" b="1" dirty="0"/>
              <a:t>Letter of Eligibility</a:t>
            </a:r>
            <a:r>
              <a:rPr lang="en-US" dirty="0"/>
              <a:t> as part of the Intern Program Enrollment Process.</a:t>
            </a:r>
          </a:p>
          <a:p>
            <a:r>
              <a:rPr lang="en-US" dirty="0"/>
              <a:t>You must apply to enroll in the CPP Intern Program to get a </a:t>
            </a:r>
            <a:r>
              <a:rPr lang="en-US" b="1" dirty="0"/>
              <a:t>Letter of Eligibility</a:t>
            </a:r>
            <a:r>
              <a:rPr lang="en-US" dirty="0"/>
              <a:t>.</a:t>
            </a:r>
          </a:p>
          <a:p>
            <a:r>
              <a:rPr lang="en-US" dirty="0"/>
              <a:t>See the CPP Teacher Credential website for links to the application.</a:t>
            </a:r>
          </a:p>
        </p:txBody>
      </p:sp>
    </p:spTree>
    <p:extLst>
      <p:ext uri="{BB962C8B-B14F-4D97-AF65-F5344CB8AC3E}">
        <p14:creationId xmlns:p14="http://schemas.microsoft.com/office/powerpoint/2010/main" val="1065342548"/>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830CB63-4C96-4356-8470-F80E951DE35A}"/>
              </a:ext>
            </a:extLst>
          </p:cNvPr>
          <p:cNvSpPr>
            <a:spLocks noGrp="1"/>
          </p:cNvSpPr>
          <p:nvPr>
            <p:ph type="title"/>
            <p:custDataLst>
              <p:tags r:id="rId2"/>
            </p:custDataLst>
          </p:nvPr>
        </p:nvSpPr>
        <p:spPr/>
        <p:txBody>
          <a:bodyPr/>
          <a:lstStyle/>
          <a:p>
            <a:pPr algn="ctr" eaLnBrk="1" hangingPunct="1"/>
            <a:r>
              <a:rPr altLang="en-US" dirty="0"/>
              <a:t>Essential Twelve</a:t>
            </a:r>
            <a:br>
              <a:rPr altLang="en-US" dirty="0"/>
            </a:br>
            <a:r>
              <a:rPr altLang="en-US" dirty="0"/>
              <a:t>12 steps </a:t>
            </a:r>
            <a:r>
              <a:rPr lang="en-US" altLang="en-US" dirty="0"/>
              <a:t>to become an intern</a:t>
            </a:r>
            <a:endParaRPr altLang="en-US" dirty="0"/>
          </a:p>
        </p:txBody>
      </p:sp>
      <p:sp>
        <p:nvSpPr>
          <p:cNvPr id="5" name="Content Placeholder 4">
            <a:extLst>
              <a:ext uri="{FF2B5EF4-FFF2-40B4-BE49-F238E27FC236}">
                <a16:creationId xmlns:a16="http://schemas.microsoft.com/office/drawing/2014/main" id="{A4E63CC0-6B8C-48F7-964F-B9CE371B8CC9}"/>
              </a:ext>
            </a:extLst>
          </p:cNvPr>
          <p:cNvSpPr>
            <a:spLocks noGrp="1"/>
          </p:cNvSpPr>
          <p:nvPr>
            <p:ph idx="1"/>
            <p:custDataLst>
              <p:tags r:id="rId3"/>
            </p:custDataLst>
          </p:nvPr>
        </p:nvSpPr>
        <p:spPr/>
        <p:txBody>
          <a:bodyPr rtlCol="0">
            <a:normAutofit fontScale="92500" lnSpcReduction="10000"/>
          </a:bodyPr>
          <a:lstStyle/>
          <a:p>
            <a:pPr marL="514350" indent="-514350" eaLnBrk="1" fontAlgn="auto" hangingPunct="1">
              <a:spcAft>
                <a:spcPts val="0"/>
              </a:spcAft>
              <a:buFont typeface="Arial" panose="020B0604020202020204" pitchFamily="34" charset="0"/>
              <a:buAutoNum type="arabicPeriod"/>
              <a:defRPr/>
            </a:pPr>
            <a:r>
              <a:rPr lang="en-US" dirty="0">
                <a:ea typeface="+mn-ea"/>
                <a:cs typeface="+mn-cs"/>
              </a:rPr>
              <a:t>Be admitted to the university as a post-baccalaureate student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Be admitted to the Credential Program (multiple/single/education specialist)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Meet GPA requirements (2.67 cumulative or 2.75 in last 90 quarter units)</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Meet the U.S. Constitution requirement</a:t>
            </a:r>
          </a:p>
          <a:p>
            <a:pPr marL="514350" indent="-514350" eaLnBrk="1" fontAlgn="auto" hangingPunct="1">
              <a:spcAft>
                <a:spcPts val="0"/>
              </a:spcAft>
              <a:buFont typeface="Arial" panose="020B0604020202020204" pitchFamily="34" charset="0"/>
              <a:buAutoNum type="arabicPeriod"/>
              <a:defRPr/>
            </a:pPr>
            <a:r>
              <a:rPr lang="en-US" dirty="0">
                <a:ea typeface="+mn-ea"/>
                <a:cs typeface="+mn-cs"/>
              </a:rPr>
              <a:t>Demonstrate 100% subject matter competency (CSET or subject matter waiver)</a:t>
            </a:r>
          </a:p>
        </p:txBody>
      </p:sp>
    </p:spTree>
    <p:custDataLst>
      <p:tags r:id="rId1"/>
    </p:custData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1.xml><?xml version="1.0" encoding="utf-8"?>
<p:tagLst xmlns:a="http://schemas.openxmlformats.org/drawingml/2006/main" xmlns:r="http://schemas.openxmlformats.org/officeDocument/2006/relationships" xmlns:p="http://schemas.openxmlformats.org/presentationml/2006/main">
  <p:tag name="DVSECTIONID" val="gLLkbNYfJYmMS8cGCr6Zqx"/>
</p:tagLst>
</file>

<file path=ppt/tags/tag22.xml><?xml version="1.0" encoding="utf-8"?>
<p:tagLst xmlns:a="http://schemas.openxmlformats.org/drawingml/2006/main" xmlns:r="http://schemas.openxmlformats.org/officeDocument/2006/relationships" xmlns:p="http://schemas.openxmlformats.org/presentationml/2006/main">
  <p:tag name="DVSHAPEID" val="zvrdC8eV6YWWfpMhsRT8jq"/>
</p:tagLst>
</file>

<file path=ppt/tags/tag23.xml><?xml version="1.0" encoding="utf-8"?>
<p:tagLst xmlns:a="http://schemas.openxmlformats.org/drawingml/2006/main" xmlns:r="http://schemas.openxmlformats.org/officeDocument/2006/relationships" xmlns:p="http://schemas.openxmlformats.org/presentationml/2006/main">
  <p:tag name="DVSHAPEID" val="Q5rpkfSAY2XQl9CRvNvPMK"/>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theme1.xml><?xml version="1.0" encoding="utf-8"?>
<a:theme xmlns:a="http://schemas.openxmlformats.org/drawingml/2006/main" name="Training New Employe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1852</Words>
  <Application>Microsoft Office PowerPoint</Application>
  <PresentationFormat>On-screen Show (4:3)</PresentationFormat>
  <Paragraphs>159</Paragraphs>
  <Slides>22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MS PGothic</vt:lpstr>
      <vt:lpstr>MS PGothic</vt:lpstr>
      <vt:lpstr>Arial</vt:lpstr>
      <vt:lpstr>Calibri</vt:lpstr>
      <vt:lpstr>Georgia</vt:lpstr>
      <vt:lpstr>Training New Employees</vt:lpstr>
      <vt:lpstr> CPP  teacher intern program orientation 2022-2023               Contact mary maupin,     Intern coordinator     mmmaupin@cpp.edu   </vt:lpstr>
      <vt:lpstr>Today’s Orientation</vt:lpstr>
      <vt:lpstr>Which Credentials Qualify?</vt:lpstr>
      <vt:lpstr>Who Are Interns?</vt:lpstr>
      <vt:lpstr>Traditional Clinical Practice vs Intern Clinical Practice</vt:lpstr>
      <vt:lpstr>Getting hired as an intern</vt:lpstr>
      <vt:lpstr>Getting hired as an intern</vt:lpstr>
      <vt:lpstr>Getting hired as an intern</vt:lpstr>
      <vt:lpstr>Essential Twelve 12 steps to become an intern</vt:lpstr>
      <vt:lpstr>Essential Twelve</vt:lpstr>
      <vt:lpstr>Essential Twelve</vt:lpstr>
      <vt:lpstr>Essential Twelve</vt:lpstr>
      <vt:lpstr>Support and Supervision</vt:lpstr>
      <vt:lpstr>Support and Supervision</vt:lpstr>
      <vt:lpstr>Professional Development </vt:lpstr>
      <vt:lpstr>Intern Fees</vt:lpstr>
      <vt:lpstr>Intern Fees</vt:lpstr>
      <vt:lpstr>While you are an intern:</vt:lpstr>
      <vt:lpstr>Teacher Performance Assessments TPA</vt:lpstr>
      <vt:lpstr>A very busy time!</vt:lpstr>
      <vt:lpstr>Program Completion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CPP teacher intern program orientation  Notice: Per Education code 44462 (Teacher internship act of 1967) interns will be subject to a yearly salary deduction of 10% prorated for each term they are an intern. Contact the intern coordinator with any questions regarding this requirement.              Contact mary maupin, Intern coordinator    mmmaupin@cpp.edu</dc:title>
  <dc:creator/>
  <cp:lastModifiedBy/>
  <cp:revision>3</cp:revision>
  <dcterms:created xsi:type="dcterms:W3CDTF">2010-02-01T21:33:28Z</dcterms:created>
  <dcterms:modified xsi:type="dcterms:W3CDTF">2022-08-24T18:08:04Z</dcterms:modified>
</cp:coreProperties>
</file>