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varScale="1">
        <p:scale>
          <a:sx n="108" d="100"/>
          <a:sy n="108" d="100"/>
        </p:scale>
        <p:origin x="6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408778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315255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858602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825241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09224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2809556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2802946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4229075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427762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A19EA0-4CB2-4E55-ABC8-03F797FAFBB7}"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2399263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BA19EA0-4CB2-4E55-ABC8-03F797FAFBB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17758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BA19EA0-4CB2-4E55-ABC8-03F797FAFBB7}"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1117584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BA19EA0-4CB2-4E55-ABC8-03F797FAFBB7}"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3822663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A19EA0-4CB2-4E55-ABC8-03F797FAFBB7}"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307220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A19EA0-4CB2-4E55-ABC8-03F797FAFBB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3559546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A19EA0-4CB2-4E55-ABC8-03F797FAFBB7}"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38E6A6-4803-47BD-A2A9-B8F7EDC7D51A}" type="slidenum">
              <a:rPr lang="en-US" smtClean="0"/>
              <a:t>‹#›</a:t>
            </a:fld>
            <a:endParaRPr lang="en-US"/>
          </a:p>
        </p:txBody>
      </p:sp>
    </p:spTree>
    <p:extLst>
      <p:ext uri="{BB962C8B-B14F-4D97-AF65-F5344CB8AC3E}">
        <p14:creationId xmlns:p14="http://schemas.microsoft.com/office/powerpoint/2010/main" val="1686182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BA19EA0-4CB2-4E55-ABC8-03F797FAFBB7}" type="datetimeFigureOut">
              <a:rPr lang="en-US" smtClean="0"/>
              <a:t>9/10/2021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638E6A6-4803-47BD-A2A9-B8F7EDC7D51A}" type="slidenum">
              <a:rPr lang="en-US" smtClean="0"/>
              <a:t>‹#›</a:t>
            </a:fld>
            <a:endParaRPr lang="en-US"/>
          </a:p>
        </p:txBody>
      </p:sp>
    </p:spTree>
    <p:extLst>
      <p:ext uri="{BB962C8B-B14F-4D97-AF65-F5344CB8AC3E}">
        <p14:creationId xmlns:p14="http://schemas.microsoft.com/office/powerpoint/2010/main" val="3309029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pp.infoready4.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pp.infoready4.com/secure/7/116020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57C5C-B43D-4A7D-AFE7-1CAAEA3A4516}"/>
              </a:ext>
            </a:extLst>
          </p:cNvPr>
          <p:cNvSpPr>
            <a:spLocks noGrp="1"/>
          </p:cNvSpPr>
          <p:nvPr>
            <p:ph type="ctrTitle"/>
          </p:nvPr>
        </p:nvSpPr>
        <p:spPr/>
        <p:txBody>
          <a:bodyPr>
            <a:normAutofit fontScale="90000"/>
          </a:bodyPr>
          <a:lstStyle/>
          <a:p>
            <a:r>
              <a:rPr lang="en-US" dirty="0"/>
              <a:t>How to Complete your Sabbatical Application </a:t>
            </a:r>
            <a:br>
              <a:rPr lang="en-US" dirty="0"/>
            </a:br>
            <a:r>
              <a:rPr lang="en-US" dirty="0"/>
              <a:t>in InfoReady</a:t>
            </a:r>
          </a:p>
        </p:txBody>
      </p:sp>
      <p:sp>
        <p:nvSpPr>
          <p:cNvPr id="3" name="Subtitle 2">
            <a:extLst>
              <a:ext uri="{FF2B5EF4-FFF2-40B4-BE49-F238E27FC236}">
                <a16:creationId xmlns:a16="http://schemas.microsoft.com/office/drawing/2014/main" id="{9C8B5151-A8DB-496B-8800-EA9001B6F906}"/>
              </a:ext>
            </a:extLst>
          </p:cNvPr>
          <p:cNvSpPr>
            <a:spLocks noGrp="1"/>
          </p:cNvSpPr>
          <p:nvPr>
            <p:ph type="subTitle" idx="1"/>
          </p:nvPr>
        </p:nvSpPr>
        <p:spPr/>
        <p:txBody>
          <a:bodyPr/>
          <a:lstStyle/>
          <a:p>
            <a:r>
              <a:rPr lang="en-US" b="1" dirty="0"/>
              <a:t>2021-2022 Award Year</a:t>
            </a:r>
          </a:p>
        </p:txBody>
      </p:sp>
    </p:spTree>
    <p:extLst>
      <p:ext uri="{BB962C8B-B14F-4D97-AF65-F5344CB8AC3E}">
        <p14:creationId xmlns:p14="http://schemas.microsoft.com/office/powerpoint/2010/main" val="1465314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08536-B5CD-4415-82FA-20AC9BD090CD}"/>
              </a:ext>
            </a:extLst>
          </p:cNvPr>
          <p:cNvSpPr>
            <a:spLocks noGrp="1"/>
          </p:cNvSpPr>
          <p:nvPr>
            <p:ph type="title"/>
          </p:nvPr>
        </p:nvSpPr>
        <p:spPr/>
        <p:txBody>
          <a:bodyPr>
            <a:normAutofit fontScale="90000"/>
          </a:bodyPr>
          <a:lstStyle/>
          <a:p>
            <a:r>
              <a:rPr lang="en-US" sz="1800" b="1" dirty="0">
                <a:latin typeface="Calibri" panose="020F0502020204030204" pitchFamily="34" charset="0"/>
                <a:cs typeface="Calibri" panose="020F0502020204030204" pitchFamily="34" charset="0"/>
              </a:rPr>
              <a:t>Third Part of Sab Application:  Sabbatical Leave Proposal</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 </a:t>
            </a:r>
            <a:r>
              <a:rPr lang="en-US" sz="1800" b="1" i="1" dirty="0">
                <a:latin typeface="Calibri" panose="020F0502020204030204" pitchFamily="34" charset="0"/>
                <a:cs typeface="Calibri" panose="020F0502020204030204" pitchFamily="34" charset="0"/>
              </a:rPr>
              <a:t>please read the 10 questions and answer them by uploading a document (the first upload file button).</a:t>
            </a:r>
            <a:br>
              <a:rPr lang="en-US" sz="1800" b="1" i="1" dirty="0">
                <a:latin typeface="Calibri" panose="020F0502020204030204" pitchFamily="34" charset="0"/>
                <a:cs typeface="Calibri" panose="020F0502020204030204" pitchFamily="34" charset="0"/>
              </a:rPr>
            </a:br>
            <a:r>
              <a:rPr lang="en-US" sz="1800" b="1" i="1" dirty="0">
                <a:latin typeface="Calibri" panose="020F0502020204030204" pitchFamily="34" charset="0"/>
                <a:cs typeface="Calibri" panose="020F0502020204030204" pitchFamily="34" charset="0"/>
              </a:rPr>
              <a:t>- three additional upload file buttons are available for any supporting documents you would like to attach (optional).</a:t>
            </a:r>
            <a:endParaRPr lang="en-US" sz="1800" b="1" dirty="0">
              <a:latin typeface="Calibri" panose="020F0502020204030204" pitchFamily="34" charset="0"/>
              <a:cs typeface="Calibri" panose="020F0502020204030204" pitchFamily="34" charset="0"/>
            </a:endParaRPr>
          </a:p>
        </p:txBody>
      </p:sp>
      <p:pic>
        <p:nvPicPr>
          <p:cNvPr id="5" name="Content Placeholder 4" descr="A screenshot of a cell phone&#10;&#10;Description automatically generated">
            <a:extLst>
              <a:ext uri="{FF2B5EF4-FFF2-40B4-BE49-F238E27FC236}">
                <a16:creationId xmlns:a16="http://schemas.microsoft.com/office/drawing/2014/main" id="{22DAB5FC-7A4C-4309-BB11-3B3272937A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6475" y="1727343"/>
            <a:ext cx="4608094" cy="5212861"/>
          </a:xfrm>
        </p:spPr>
      </p:pic>
      <p:sp>
        <p:nvSpPr>
          <p:cNvPr id="6" name="Arrow: Left 5">
            <a:extLst>
              <a:ext uri="{FF2B5EF4-FFF2-40B4-BE49-F238E27FC236}">
                <a16:creationId xmlns:a16="http://schemas.microsoft.com/office/drawing/2014/main" id="{20DC1578-67B6-4279-BFAF-A81567FDED25}"/>
              </a:ext>
            </a:extLst>
          </p:cNvPr>
          <p:cNvSpPr/>
          <p:nvPr/>
        </p:nvSpPr>
        <p:spPr>
          <a:xfrm>
            <a:off x="4680284" y="5390147"/>
            <a:ext cx="978408" cy="180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67EB9B17-5609-4FA6-A492-DE0C838AC1DE}"/>
              </a:ext>
            </a:extLst>
          </p:cNvPr>
          <p:cNvSpPr/>
          <p:nvPr/>
        </p:nvSpPr>
        <p:spPr>
          <a:xfrm>
            <a:off x="4680284" y="5984701"/>
            <a:ext cx="978408" cy="180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31E62104-B3EC-43A5-9B71-EF7DD9435E47}"/>
              </a:ext>
            </a:extLst>
          </p:cNvPr>
          <p:cNvSpPr/>
          <p:nvPr/>
        </p:nvSpPr>
        <p:spPr>
          <a:xfrm>
            <a:off x="4680284" y="6631418"/>
            <a:ext cx="978408" cy="18047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4445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B5004-D44C-4F0D-9CC4-2E157122E992}"/>
              </a:ext>
            </a:extLst>
          </p:cNvPr>
          <p:cNvSpPr>
            <a:spLocks noGrp="1"/>
          </p:cNvSpPr>
          <p:nvPr>
            <p:ph type="title"/>
          </p:nvPr>
        </p:nvSpPr>
        <p:spPr/>
        <p:txBody>
          <a:bodyPr>
            <a:normAutofit/>
          </a:bodyPr>
          <a:lstStyle/>
          <a:p>
            <a:r>
              <a:rPr lang="en-US" sz="1800" b="1" dirty="0">
                <a:latin typeface="Calibri" panose="020F0502020204030204" pitchFamily="34" charset="0"/>
                <a:cs typeface="Calibri" panose="020F0502020204030204" pitchFamily="34" charset="0"/>
              </a:rPr>
              <a:t>Fourth Part of Sabbatical Application:  Resume or CV</a:t>
            </a:r>
            <a:br>
              <a:rPr lang="en-US" sz="1800" b="1" dirty="0">
                <a:latin typeface="Calibri" panose="020F0502020204030204" pitchFamily="34" charset="0"/>
                <a:cs typeface="Calibri" panose="020F0502020204030204" pitchFamily="34" charset="0"/>
              </a:rPr>
            </a:br>
            <a:r>
              <a:rPr lang="en-US" sz="1800" b="1" dirty="0">
                <a:latin typeface="Calibri" panose="020F0502020204030204" pitchFamily="34" charset="0"/>
                <a:cs typeface="Calibri" panose="020F0502020204030204" pitchFamily="34" charset="0"/>
              </a:rPr>
              <a:t>- </a:t>
            </a:r>
            <a:r>
              <a:rPr lang="en-US" sz="1800" b="1" i="1" dirty="0">
                <a:latin typeface="Calibri" panose="020F0502020204030204" pitchFamily="34" charset="0"/>
                <a:cs typeface="Calibri" panose="020F0502020204030204" pitchFamily="34" charset="0"/>
              </a:rPr>
              <a:t>please attach your resume or cv via the upload file button.</a:t>
            </a:r>
            <a:endParaRPr lang="en-US" sz="1800" b="1" dirty="0">
              <a:latin typeface="Calibri" panose="020F0502020204030204" pitchFamily="34" charset="0"/>
              <a:cs typeface="Calibri" panose="020F0502020204030204" pitchFamily="34" charset="0"/>
            </a:endParaRPr>
          </a:p>
        </p:txBody>
      </p:sp>
      <p:pic>
        <p:nvPicPr>
          <p:cNvPr id="9" name="Content Placeholder 8">
            <a:extLst>
              <a:ext uri="{FF2B5EF4-FFF2-40B4-BE49-F238E27FC236}">
                <a16:creationId xmlns:a16="http://schemas.microsoft.com/office/drawing/2014/main" id="{22C0BCB9-A806-4711-B7B0-663621B41C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000906"/>
            <a:ext cx="7034908" cy="1847516"/>
          </a:xfrm>
        </p:spPr>
      </p:pic>
      <p:sp>
        <p:nvSpPr>
          <p:cNvPr id="10" name="Arrow: Left 9">
            <a:extLst>
              <a:ext uri="{FF2B5EF4-FFF2-40B4-BE49-F238E27FC236}">
                <a16:creationId xmlns:a16="http://schemas.microsoft.com/office/drawing/2014/main" id="{13E788B5-60BF-4AF9-8B6B-68CF43CCA95F}"/>
              </a:ext>
            </a:extLst>
          </p:cNvPr>
          <p:cNvSpPr/>
          <p:nvPr/>
        </p:nvSpPr>
        <p:spPr>
          <a:xfrm>
            <a:off x="4756645" y="3307001"/>
            <a:ext cx="1078671" cy="12199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065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4F070-D3C0-4C63-90FA-C1CC4B39FE44}"/>
              </a:ext>
            </a:extLst>
          </p:cNvPr>
          <p:cNvSpPr>
            <a:spLocks noGrp="1"/>
          </p:cNvSpPr>
          <p:nvPr>
            <p:ph type="title"/>
          </p:nvPr>
        </p:nvSpPr>
        <p:spPr>
          <a:xfrm>
            <a:off x="677334" y="132348"/>
            <a:ext cx="8596668" cy="1792706"/>
          </a:xfrm>
        </p:spPr>
        <p:txBody>
          <a:bodyPr>
            <a:noAutofit/>
          </a:bodyPr>
          <a:lstStyle/>
          <a:p>
            <a:r>
              <a:rPr lang="en-US" sz="1600" b="1" dirty="0">
                <a:latin typeface="Calibri" panose="020F0502020204030204" pitchFamily="34" charset="0"/>
                <a:cs typeface="Calibri" panose="020F0502020204030204" pitchFamily="34" charset="0"/>
              </a:rPr>
              <a:t>Fifth Part of Sabbatical Application:  Sabbatical Leave Approvals</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a:t>
            </a:r>
            <a:r>
              <a:rPr lang="en-US" sz="1600" i="1" dirty="0">
                <a:latin typeface="Calibri" panose="020F0502020204030204" pitchFamily="34" charset="0"/>
                <a:cs typeface="Calibri" panose="020F0502020204030204" pitchFamily="34" charset="0"/>
              </a:rPr>
              <a:t> please enter the </a:t>
            </a:r>
            <a:r>
              <a:rPr lang="en-US" sz="1600" i="1" u="sng" dirty="0">
                <a:latin typeface="Calibri" panose="020F0502020204030204" pitchFamily="34" charset="0"/>
                <a:cs typeface="Calibri" panose="020F0502020204030204" pitchFamily="34" charset="0"/>
              </a:rPr>
              <a:t>correct</a:t>
            </a:r>
            <a:r>
              <a:rPr lang="en-US" sz="1600" i="1" dirty="0">
                <a:latin typeface="Calibri" panose="020F0502020204030204" pitchFamily="34" charset="0"/>
                <a:cs typeface="Calibri" panose="020F0502020204030204" pitchFamily="34" charset="0"/>
              </a:rPr>
              <a:t> email address of your dept. chair.  (for CAPS faculty, enter your director’s email address instead).  InfoReady will automatically create an account for them, send them a notification to review your completed application, and complete the Dept. Chair’s/Director’s Evaluation Form by Oct. 8, 2020.  </a:t>
            </a:r>
            <a:br>
              <a:rPr lang="en-US" sz="1600" i="1" dirty="0">
                <a:latin typeface="Calibri" panose="020F0502020204030204" pitchFamily="34" charset="0"/>
                <a:cs typeface="Calibri" panose="020F0502020204030204" pitchFamily="34" charset="0"/>
              </a:rPr>
            </a:br>
            <a:r>
              <a:rPr lang="en-US" sz="1600" i="1" dirty="0">
                <a:latin typeface="Calibri" panose="020F0502020204030204" pitchFamily="34" charset="0"/>
                <a:cs typeface="Calibri" panose="020F0502020204030204" pitchFamily="34" charset="0"/>
              </a:rPr>
              <a:t>- please enter the </a:t>
            </a:r>
            <a:r>
              <a:rPr lang="en-US" sz="1600" i="1" u="sng" dirty="0">
                <a:latin typeface="Calibri" panose="020F0502020204030204" pitchFamily="34" charset="0"/>
                <a:cs typeface="Calibri" panose="020F0502020204030204" pitchFamily="34" charset="0"/>
              </a:rPr>
              <a:t>correct</a:t>
            </a:r>
            <a:r>
              <a:rPr lang="en-US" sz="1600" i="1" dirty="0">
                <a:latin typeface="Calibri" panose="020F0502020204030204" pitchFamily="34" charset="0"/>
                <a:cs typeface="Calibri" panose="020F0502020204030204" pitchFamily="34" charset="0"/>
              </a:rPr>
              <a:t> email address of your dean.  InfoReady will also automatically create an account for your dean, send a notification to review your completed application, the completed dept. chair’s/director’s eval form, and to complete the Dean Evaluation Form by Oct. 22, 2020.</a:t>
            </a:r>
            <a:br>
              <a:rPr lang="en-US" sz="1600" i="1" dirty="0">
                <a:latin typeface="Calibri" panose="020F0502020204030204" pitchFamily="34" charset="0"/>
                <a:cs typeface="Calibri" panose="020F0502020204030204" pitchFamily="34" charset="0"/>
              </a:rPr>
            </a:br>
            <a:r>
              <a:rPr lang="en-US" sz="1600" i="1" u="sng" dirty="0">
                <a:latin typeface="Calibri" panose="020F0502020204030204" pitchFamily="34" charset="0"/>
                <a:cs typeface="Calibri" panose="020F0502020204030204" pitchFamily="34" charset="0"/>
              </a:rPr>
              <a:t>Please note</a:t>
            </a:r>
            <a:r>
              <a:rPr lang="en-US" sz="1600" i="1" dirty="0">
                <a:latin typeface="Calibri" panose="020F0502020204030204" pitchFamily="34" charset="0"/>
                <a:cs typeface="Calibri" panose="020F0502020204030204" pitchFamily="34" charset="0"/>
              </a:rPr>
              <a:t>:  Dept. Chair/Director will need to complete his/her steps first before system triggers a notification to your dean.</a:t>
            </a:r>
            <a:endParaRPr lang="en-US" sz="1600" dirty="0">
              <a:latin typeface="Calibri" panose="020F0502020204030204" pitchFamily="34" charset="0"/>
              <a:cs typeface="Calibri" panose="020F0502020204030204" pitchFamily="34" charset="0"/>
            </a:endParaRPr>
          </a:p>
        </p:txBody>
      </p:sp>
      <p:pic>
        <p:nvPicPr>
          <p:cNvPr id="5" name="Content Placeholder 4" descr="A screenshot of a cell phone&#10;&#10;Description automatically generated">
            <a:extLst>
              <a:ext uri="{FF2B5EF4-FFF2-40B4-BE49-F238E27FC236}">
                <a16:creationId xmlns:a16="http://schemas.microsoft.com/office/drawing/2014/main" id="{19428C3A-17E0-4F31-A53A-AEF65D130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696697"/>
            <a:ext cx="8270884" cy="4271208"/>
          </a:xfrm>
        </p:spPr>
      </p:pic>
      <p:sp>
        <p:nvSpPr>
          <p:cNvPr id="6" name="Arrow: Left 5">
            <a:extLst>
              <a:ext uri="{FF2B5EF4-FFF2-40B4-BE49-F238E27FC236}">
                <a16:creationId xmlns:a16="http://schemas.microsoft.com/office/drawing/2014/main" id="{5233189F-96E9-4B02-90C3-4BCA92F6A12A}"/>
              </a:ext>
            </a:extLst>
          </p:cNvPr>
          <p:cNvSpPr/>
          <p:nvPr/>
        </p:nvSpPr>
        <p:spPr>
          <a:xfrm flipV="1">
            <a:off x="6316850" y="5909128"/>
            <a:ext cx="978408" cy="2045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25416C1-8875-4F6F-9E2C-C226F3003709}"/>
              </a:ext>
            </a:extLst>
          </p:cNvPr>
          <p:cNvSpPr/>
          <p:nvPr/>
        </p:nvSpPr>
        <p:spPr>
          <a:xfrm>
            <a:off x="6316850" y="6438517"/>
            <a:ext cx="978408" cy="2045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598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94A3-555A-41DF-8744-04B07508E375}"/>
              </a:ext>
            </a:extLst>
          </p:cNvPr>
          <p:cNvSpPr>
            <a:spLocks noGrp="1"/>
          </p:cNvSpPr>
          <p:nvPr>
            <p:ph type="title"/>
          </p:nvPr>
        </p:nvSpPr>
        <p:spPr/>
        <p:txBody>
          <a:bodyPr>
            <a:normAutofit fontScale="90000"/>
          </a:bodyPr>
          <a:lstStyle/>
          <a:p>
            <a:r>
              <a:rPr lang="en-US" sz="1800" b="1" dirty="0">
                <a:latin typeface="Calibri" panose="020F0502020204030204" pitchFamily="34" charset="0"/>
                <a:cs typeface="Calibri" panose="020F0502020204030204" pitchFamily="34" charset="0"/>
              </a:rPr>
              <a:t>Last Step of your Sabbatical Application:  Save or Submit Your Application</a:t>
            </a:r>
            <a:br>
              <a:rPr lang="en-US" sz="1800" dirty="0">
                <a:latin typeface="Calibri" panose="020F0502020204030204" pitchFamily="34" charset="0"/>
                <a:cs typeface="Calibri" panose="020F0502020204030204" pitchFamily="34" charset="0"/>
              </a:rPr>
            </a:br>
            <a:r>
              <a:rPr lang="en-US" sz="1800"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rPr>
              <a:t>Click the “Save as Draft” button if you would like to return later to complete/edit your application </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(below left).   </a:t>
            </a:r>
            <a:r>
              <a:rPr lang="en-US" sz="1600" i="1" dirty="0">
                <a:latin typeface="Calibri" panose="020F0502020204030204" pitchFamily="34" charset="0"/>
                <a:cs typeface="Calibri" panose="020F0502020204030204" pitchFamily="34" charset="0"/>
              </a:rPr>
              <a:t>Once submitted, you cannot go back and edit.</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Click the “Submit Application” button when you are ready to submit your application (below right).</a:t>
            </a:r>
            <a:br>
              <a:rPr lang="en-US" sz="1600" dirty="0">
                <a:latin typeface="Calibri" panose="020F0502020204030204" pitchFamily="34" charset="0"/>
                <a:cs typeface="Calibri" panose="020F0502020204030204" pitchFamily="34" charset="0"/>
              </a:rPr>
            </a:br>
            <a:r>
              <a:rPr lang="en-US" sz="1600" dirty="0">
                <a:latin typeface="Calibri" panose="020F0502020204030204" pitchFamily="34" charset="0"/>
                <a:cs typeface="Calibri" panose="020F0502020204030204" pitchFamily="34" charset="0"/>
              </a:rPr>
              <a:t>   </a:t>
            </a:r>
            <a:r>
              <a:rPr lang="en-US" sz="1600" i="1" dirty="0">
                <a:latin typeface="Calibri" panose="020F0502020204030204" pitchFamily="34" charset="0"/>
                <a:cs typeface="Calibri" panose="020F0502020204030204" pitchFamily="34" charset="0"/>
              </a:rPr>
              <a:t>Once you submit, you will not be able to go back and edit so please make sure everything is finalized.</a:t>
            </a:r>
            <a:endParaRPr lang="en-US" sz="1600" dirty="0">
              <a:latin typeface="Calibri" panose="020F0502020204030204" pitchFamily="34" charset="0"/>
              <a:cs typeface="Calibri" panose="020F0502020204030204" pitchFamily="34" charset="0"/>
            </a:endParaRPr>
          </a:p>
        </p:txBody>
      </p:sp>
      <p:pic>
        <p:nvPicPr>
          <p:cNvPr id="5" name="Content Placeholder 4" descr="A screenshot of a social media post&#10;&#10;Description automatically generated">
            <a:extLst>
              <a:ext uri="{FF2B5EF4-FFF2-40B4-BE49-F238E27FC236}">
                <a16:creationId xmlns:a16="http://schemas.microsoft.com/office/drawing/2014/main" id="{D1B59CC6-635E-4E97-ACA3-522775DA5D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8779" y="1930400"/>
            <a:ext cx="7421119" cy="4518526"/>
          </a:xfrm>
        </p:spPr>
      </p:pic>
      <p:sp>
        <p:nvSpPr>
          <p:cNvPr id="6" name="Arrow: Left-Right 5">
            <a:extLst>
              <a:ext uri="{FF2B5EF4-FFF2-40B4-BE49-F238E27FC236}">
                <a16:creationId xmlns:a16="http://schemas.microsoft.com/office/drawing/2014/main" id="{69663FEE-2B7D-4398-A83E-CE6060E43042}"/>
              </a:ext>
            </a:extLst>
          </p:cNvPr>
          <p:cNvSpPr/>
          <p:nvPr/>
        </p:nvSpPr>
        <p:spPr>
          <a:xfrm>
            <a:off x="3248526" y="5714999"/>
            <a:ext cx="2743200" cy="26806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28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0D648-9593-4B8A-9C65-D39F687D22EC}"/>
              </a:ext>
            </a:extLst>
          </p:cNvPr>
          <p:cNvSpPr>
            <a:spLocks noGrp="1"/>
          </p:cNvSpPr>
          <p:nvPr>
            <p:ph type="title"/>
          </p:nvPr>
        </p:nvSpPr>
        <p:spPr>
          <a:xfrm>
            <a:off x="677334" y="469232"/>
            <a:ext cx="8596668" cy="1461168"/>
          </a:xfrm>
        </p:spPr>
        <p:txBody>
          <a:bodyPr>
            <a:normAutofit/>
          </a:bodyPr>
          <a:lstStyle/>
          <a:p>
            <a:r>
              <a:rPr lang="en-US" sz="1800" dirty="0">
                <a:latin typeface="Calibri" panose="020F0502020204030204" pitchFamily="34" charset="0"/>
                <a:cs typeface="Calibri" panose="020F0502020204030204" pitchFamily="34" charset="0"/>
              </a:rPr>
              <a:t>Thank you for submitting a sabbatical application for the 2021-2022 award year.</a:t>
            </a:r>
          </a:p>
        </p:txBody>
      </p:sp>
      <p:sp>
        <p:nvSpPr>
          <p:cNvPr id="3" name="Content Placeholder 2">
            <a:extLst>
              <a:ext uri="{FF2B5EF4-FFF2-40B4-BE49-F238E27FC236}">
                <a16:creationId xmlns:a16="http://schemas.microsoft.com/office/drawing/2014/main" id="{5563AA37-2B1B-45AA-932F-AFBD1CF9688D}"/>
              </a:ext>
            </a:extLst>
          </p:cNvPr>
          <p:cNvSpPr>
            <a:spLocks noGrp="1"/>
          </p:cNvSpPr>
          <p:nvPr>
            <p:ph idx="1"/>
          </p:nvPr>
        </p:nvSpPr>
        <p:spPr>
          <a:xfrm>
            <a:off x="677334" y="902368"/>
            <a:ext cx="8596668" cy="5138995"/>
          </a:xfrm>
        </p:spPr>
        <p:txBody>
          <a:bodyPr/>
          <a:lstStyle/>
          <a:p>
            <a:pPr marL="0" marR="0" lvl="0" indent="0">
              <a:lnSpc>
                <a:spcPct val="107000"/>
              </a:lnSpc>
              <a:spcBef>
                <a:spcPts val="0"/>
              </a:spcBef>
              <a:spcAft>
                <a:spcPts val="800"/>
              </a:spcAft>
              <a:buNone/>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Once you submit your application successfully, you will see this message from InfoReady: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indent="228600">
              <a:lnSpc>
                <a:spcPct val="107000"/>
              </a:lnSpc>
              <a:spcBef>
                <a:spcPts val="0"/>
              </a:spcBef>
              <a:spcAft>
                <a:spcPts val="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Application Submitted </a:t>
            </a:r>
          </a:p>
          <a:p>
            <a:pPr marL="228600" marR="0" indent="22860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Thank you for your submission to Sabbatical Leave Application Form.  An administrator may contact you if there are any follow-up questions or to provide you with the status of your application. You can access your application at any time from the Applications tab found on the navigation bar of the site. </a:t>
            </a:r>
          </a:p>
          <a:p>
            <a:pPr marL="114300" indent="0">
              <a:lnSpc>
                <a:spcPct val="107000"/>
              </a:lnSpc>
              <a:spcBef>
                <a:spcPts val="0"/>
              </a:spcBef>
              <a:spcAft>
                <a:spcPts val="800"/>
              </a:spcAft>
              <a:buNone/>
            </a:pPr>
            <a:r>
              <a:rPr lang="en-US" sz="1400" i="1" dirty="0">
                <a:latin typeface="Times New Roman" panose="02020603050405020304" pitchFamily="18" charset="0"/>
                <a:ea typeface="Calibri" panose="020F0502020204030204" pitchFamily="34" charset="0"/>
                <a:cs typeface="Times New Roman" panose="02020603050405020304" pitchFamily="18" charset="0"/>
              </a:rPr>
              <a:t>To </a:t>
            </a:r>
            <a:r>
              <a:rPr lang="en-US" sz="1400" i="1" dirty="0">
                <a:effectLst/>
                <a:latin typeface="Times New Roman" panose="02020603050405020304" pitchFamily="18" charset="0"/>
                <a:ea typeface="Calibri" panose="020F0502020204030204" pitchFamily="34" charset="0"/>
                <a:cs typeface="Times New Roman" panose="02020603050405020304" pitchFamily="18" charset="0"/>
              </a:rPr>
              <a:t>go back to see your submitted application in InfoReady, click on the “My Application” button.  Your completed application will also show on the left as “Application already submitted.”  You will not be able to edit it once submitted.</a:t>
            </a:r>
          </a:p>
          <a:p>
            <a:pPr marL="45720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5" name="Picture 4" descr="A screenshot of a social media post&#10;&#10;Description automatically generated">
            <a:extLst>
              <a:ext uri="{FF2B5EF4-FFF2-40B4-BE49-F238E27FC236}">
                <a16:creationId xmlns:a16="http://schemas.microsoft.com/office/drawing/2014/main" id="{17457819-7D66-4A2A-BBC7-9CFCEA4B0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62" y="3183357"/>
            <a:ext cx="9071811" cy="3488488"/>
          </a:xfrm>
          <a:prstGeom prst="rect">
            <a:avLst/>
          </a:prstGeom>
        </p:spPr>
      </p:pic>
      <p:sp>
        <p:nvSpPr>
          <p:cNvPr id="6" name="Arrow: Down 5">
            <a:extLst>
              <a:ext uri="{FF2B5EF4-FFF2-40B4-BE49-F238E27FC236}">
                <a16:creationId xmlns:a16="http://schemas.microsoft.com/office/drawing/2014/main" id="{38EF20E7-08AA-489C-9433-73CD3B1C5492}"/>
              </a:ext>
            </a:extLst>
          </p:cNvPr>
          <p:cNvSpPr/>
          <p:nvPr/>
        </p:nvSpPr>
        <p:spPr>
          <a:xfrm>
            <a:off x="8590547" y="4927601"/>
            <a:ext cx="108285" cy="3291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141C72D-D8C9-4EB7-BD23-EB159D90B556}"/>
              </a:ext>
            </a:extLst>
          </p:cNvPr>
          <p:cNvSpPr/>
          <p:nvPr/>
        </p:nvSpPr>
        <p:spPr>
          <a:xfrm flipV="1">
            <a:off x="2779296" y="6388767"/>
            <a:ext cx="625642" cy="85730"/>
          </a:xfrm>
          <a:prstGeom prst="leftArrow">
            <a:avLst>
              <a:gd name="adj1" fmla="val 50000"/>
              <a:gd name="adj2" fmla="val 717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683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43D82-A827-44B4-B1FE-6BD31477746A}"/>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Go to </a:t>
            </a:r>
            <a:r>
              <a:rPr lang="en-US"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https://cpp.infoready4.com/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600" i="1" dirty="0">
                <a:latin typeface="Calibri" panose="020F0502020204030204" pitchFamily="34" charset="0"/>
                <a:ea typeface="Calibri" panose="020F0502020204030204" pitchFamily="34" charset="0"/>
                <a:cs typeface="Times New Roman" panose="02020603050405020304" pitchFamily="18" charset="0"/>
              </a:rPr>
              <a:t>- y</a:t>
            </a:r>
            <a:r>
              <a:rPr lang="en-US" sz="1600" i="1" dirty="0">
                <a:effectLst/>
                <a:latin typeface="Calibri" panose="020F0502020204030204" pitchFamily="34" charset="0"/>
                <a:ea typeface="Calibri" panose="020F0502020204030204" pitchFamily="34" charset="0"/>
                <a:cs typeface="Times New Roman" panose="02020603050405020304" pitchFamily="18" charset="0"/>
              </a:rPr>
              <a:t>ou will see screen below</a:t>
            </a:r>
            <a:br>
              <a:rPr lang="en-US" sz="1600" i="1" dirty="0">
                <a:effectLst/>
                <a:latin typeface="Calibri" panose="020F0502020204030204" pitchFamily="34" charset="0"/>
                <a:ea typeface="Calibri" panose="020F0502020204030204" pitchFamily="34" charset="0"/>
                <a:cs typeface="Times New Roman" panose="02020603050405020304" pitchFamily="18" charset="0"/>
              </a:rPr>
            </a:br>
            <a:r>
              <a:rPr lang="en-US" sz="1600" i="1" dirty="0">
                <a:effectLst/>
                <a:latin typeface="Calibri" panose="020F0502020204030204" pitchFamily="34" charset="0"/>
                <a:ea typeface="Calibri" panose="020F0502020204030204" pitchFamily="34" charset="0"/>
                <a:cs typeface="Times New Roman" panose="02020603050405020304" pitchFamily="18" charset="0"/>
              </a:rPr>
              <a:t>- click “Log in” on upper right corner (see arrow)</a:t>
            </a:r>
            <a:endParaRPr lang="en-US" sz="1600" dirty="0"/>
          </a:p>
        </p:txBody>
      </p:sp>
      <p:pic>
        <p:nvPicPr>
          <p:cNvPr id="5" name="Content Placeholder 4" descr="A screenshot of a social media post&#10;&#10;Description automatically generated">
            <a:extLst>
              <a:ext uri="{FF2B5EF4-FFF2-40B4-BE49-F238E27FC236}">
                <a16:creationId xmlns:a16="http://schemas.microsoft.com/office/drawing/2014/main" id="{159EBEF0-E3F1-4EA6-9F77-D38A0943226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50" y="1571348"/>
            <a:ext cx="6622742" cy="4749553"/>
          </a:xfrm>
        </p:spPr>
      </p:pic>
      <p:sp>
        <p:nvSpPr>
          <p:cNvPr id="6" name="Arrow: Down 5">
            <a:extLst>
              <a:ext uri="{FF2B5EF4-FFF2-40B4-BE49-F238E27FC236}">
                <a16:creationId xmlns:a16="http://schemas.microsoft.com/office/drawing/2014/main" id="{8D90EE7B-FF65-4DF8-8002-3B7EB78F2F4F}"/>
              </a:ext>
            </a:extLst>
          </p:cNvPr>
          <p:cNvSpPr/>
          <p:nvPr/>
        </p:nvSpPr>
        <p:spPr>
          <a:xfrm>
            <a:off x="6747029" y="1270000"/>
            <a:ext cx="255350" cy="259906"/>
          </a:xfrm>
          <a:prstGeom prst="downArrow">
            <a:avLst>
              <a:gd name="adj1" fmla="val 50000"/>
              <a:gd name="adj2" fmla="val 29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651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315E1-6919-4920-830D-FBAC83585202}"/>
              </a:ext>
            </a:extLst>
          </p:cNvPr>
          <p:cNvSpPr>
            <a:spLocks noGrp="1"/>
          </p:cNvSpPr>
          <p:nvPr>
            <p:ph type="title"/>
          </p:nvPr>
        </p:nvSpPr>
        <p:spPr/>
        <p:txBody>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Log in InfoReady via the </a:t>
            </a:r>
            <a:r>
              <a:rPr lang="en-US"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Cal Poly Pomona Login</a:t>
            </a:r>
            <a:r>
              <a:rPr lang="en-US" sz="1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i="1" dirty="0">
                <a:solidFill>
                  <a:srgbClr val="0000FF"/>
                </a:solidFill>
                <a:latin typeface="Calibri" panose="020F0502020204030204" pitchFamily="34" charset="0"/>
                <a:ea typeface="Calibri" panose="020F0502020204030204" pitchFamily="34" charset="0"/>
                <a:cs typeface="Times New Roman" panose="02020603050405020304" pitchFamily="18" charset="0"/>
              </a:rPr>
              <a:t>(see blue box below)</a:t>
            </a:r>
            <a:endParaRPr lang="en-US" dirty="0"/>
          </a:p>
        </p:txBody>
      </p:sp>
      <p:sp>
        <p:nvSpPr>
          <p:cNvPr id="10" name="Arrow: Left 9">
            <a:extLst>
              <a:ext uri="{FF2B5EF4-FFF2-40B4-BE49-F238E27FC236}">
                <a16:creationId xmlns:a16="http://schemas.microsoft.com/office/drawing/2014/main" id="{DCE14CEC-C2EE-4D91-B1D6-AA378FDC7501}"/>
              </a:ext>
            </a:extLst>
          </p:cNvPr>
          <p:cNvSpPr/>
          <p:nvPr/>
        </p:nvSpPr>
        <p:spPr>
          <a:xfrm>
            <a:off x="3279432" y="3151574"/>
            <a:ext cx="529088" cy="5326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Content Placeholder 17" descr="A screenshot of a cell phone&#10;&#10;Description automatically generated">
            <a:extLst>
              <a:ext uri="{FF2B5EF4-FFF2-40B4-BE49-F238E27FC236}">
                <a16:creationId xmlns:a16="http://schemas.microsoft.com/office/drawing/2014/main" id="{989BC3D8-3241-4FF6-91ED-28C84947A12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774" t="1" b="16567"/>
          <a:stretch/>
        </p:blipFill>
        <p:spPr>
          <a:xfrm>
            <a:off x="1213152" y="1340159"/>
            <a:ext cx="5111448" cy="4012891"/>
          </a:xfrm>
        </p:spPr>
      </p:pic>
      <p:sp>
        <p:nvSpPr>
          <p:cNvPr id="19" name="Arrow: Left 18">
            <a:extLst>
              <a:ext uri="{FF2B5EF4-FFF2-40B4-BE49-F238E27FC236}">
                <a16:creationId xmlns:a16="http://schemas.microsoft.com/office/drawing/2014/main" id="{B4350E34-F363-4F54-8C07-221754049F28}"/>
              </a:ext>
            </a:extLst>
          </p:cNvPr>
          <p:cNvSpPr/>
          <p:nvPr/>
        </p:nvSpPr>
        <p:spPr>
          <a:xfrm>
            <a:off x="3170120" y="2671962"/>
            <a:ext cx="529088" cy="221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571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8ACCC-E5DC-4A28-A846-F40EA7375E28}"/>
              </a:ext>
            </a:extLst>
          </p:cNvPr>
          <p:cNvSpPr>
            <a:spLocks noGrp="1"/>
          </p:cNvSpPr>
          <p:nvPr>
            <p:ph type="title"/>
          </p:nvPr>
        </p:nvSpPr>
        <p:spPr/>
        <p:txBody>
          <a:bodyPr/>
          <a:lstStyle/>
          <a:p>
            <a:r>
              <a:rPr lang="en-US" sz="1800" b="1" dirty="0">
                <a:latin typeface="Calibri" panose="020F0502020204030204" pitchFamily="34" charset="0"/>
                <a:ea typeface="Calibri" panose="020F0502020204030204" pitchFamily="34" charset="0"/>
                <a:cs typeface="Times New Roman" panose="02020603050405020304" pitchFamily="18" charset="0"/>
              </a:rPr>
              <a:t>L</a:t>
            </a:r>
            <a:r>
              <a:rPr lang="en-US" sz="1800" b="1" dirty="0">
                <a:effectLst/>
                <a:latin typeface="Calibri" panose="020F0502020204030204" pitchFamily="34" charset="0"/>
                <a:ea typeface="Calibri" panose="020F0502020204030204" pitchFamily="34" charset="0"/>
                <a:cs typeface="Times New Roman" panose="02020603050405020304" pitchFamily="18" charset="0"/>
              </a:rPr>
              <a:t>ook for and click “Sabbatical Leave Application Form”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A screenshot of a social media post&#10;&#10;Description automatically generated">
            <a:extLst>
              <a:ext uri="{FF2B5EF4-FFF2-40B4-BE49-F238E27FC236}">
                <a16:creationId xmlns:a16="http://schemas.microsoft.com/office/drawing/2014/main" id="{6F0F520F-37EF-4F19-A3BB-96B6C156636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3690"/>
          <a:stretch/>
        </p:blipFill>
        <p:spPr>
          <a:xfrm>
            <a:off x="226235" y="1160585"/>
            <a:ext cx="7630562" cy="4982307"/>
          </a:xfrm>
        </p:spPr>
      </p:pic>
      <p:sp>
        <p:nvSpPr>
          <p:cNvPr id="10" name="Arrow: Right 9">
            <a:extLst>
              <a:ext uri="{FF2B5EF4-FFF2-40B4-BE49-F238E27FC236}">
                <a16:creationId xmlns:a16="http://schemas.microsoft.com/office/drawing/2014/main" id="{DAD9E6B9-F322-4D9B-915D-F9446F668E22}"/>
              </a:ext>
            </a:extLst>
          </p:cNvPr>
          <p:cNvSpPr/>
          <p:nvPr/>
        </p:nvSpPr>
        <p:spPr>
          <a:xfrm>
            <a:off x="468313" y="5606927"/>
            <a:ext cx="418041" cy="1809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628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4917-5E06-427F-90C5-60381F7C9822}"/>
              </a:ext>
            </a:extLst>
          </p:cNvPr>
          <p:cNvSpPr>
            <a:spLocks noGrp="1"/>
          </p:cNvSpPr>
          <p:nvPr>
            <p:ph type="title"/>
          </p:nvPr>
        </p:nvSpPr>
        <p:spPr/>
        <p:txBody>
          <a:bodyPr>
            <a:normAutofit/>
          </a:bodyPr>
          <a:lstStyle/>
          <a:p>
            <a:r>
              <a:rPr lang="en-US" sz="1800" b="1" dirty="0">
                <a:effectLst/>
                <a:latin typeface="Calibri" panose="020F0502020204030204" pitchFamily="34" charset="0"/>
                <a:ea typeface="Calibri" panose="020F0502020204030204" pitchFamily="34" charset="0"/>
                <a:cs typeface="Times New Roman" panose="02020603050405020304" pitchFamily="18" charset="0"/>
              </a:rPr>
              <a:t>Please read the description and instructions.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Click the “Apply” button to start your sabbatical application.</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7" name="Content Placeholder 6" descr="A screenshot of a cell phone&#10;&#10;Description automatically generated">
            <a:extLst>
              <a:ext uri="{FF2B5EF4-FFF2-40B4-BE49-F238E27FC236}">
                <a16:creationId xmlns:a16="http://schemas.microsoft.com/office/drawing/2014/main" id="{6F2CE560-59DF-4D09-8EEF-35E05A3A164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0101"/>
          <a:stretch/>
        </p:blipFill>
        <p:spPr>
          <a:xfrm>
            <a:off x="1283712" y="1287573"/>
            <a:ext cx="5918472" cy="5387024"/>
          </a:xfrm>
        </p:spPr>
      </p:pic>
      <p:sp>
        <p:nvSpPr>
          <p:cNvPr id="8" name="Arrow: Left 7">
            <a:extLst>
              <a:ext uri="{FF2B5EF4-FFF2-40B4-BE49-F238E27FC236}">
                <a16:creationId xmlns:a16="http://schemas.microsoft.com/office/drawing/2014/main" id="{716BF1AE-8246-4474-8620-5DD38D175E66}"/>
              </a:ext>
            </a:extLst>
          </p:cNvPr>
          <p:cNvSpPr/>
          <p:nvPr/>
        </p:nvSpPr>
        <p:spPr>
          <a:xfrm flipV="1">
            <a:off x="6347335" y="2404153"/>
            <a:ext cx="546625" cy="2042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8198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717F3-3251-4412-9B7D-229014602CEC}"/>
              </a:ext>
            </a:extLst>
          </p:cNvPr>
          <p:cNvSpPr>
            <a:spLocks noGrp="1"/>
          </p:cNvSpPr>
          <p:nvPr>
            <p:ph type="title"/>
          </p:nvPr>
        </p:nvSpPr>
        <p:spPr/>
        <p:txBody>
          <a:bodyPr>
            <a:normAutofit fontScale="90000"/>
          </a:bodyPr>
          <a:lstStyle/>
          <a:p>
            <a:pPr marL="342900" marR="0" lvl="0" indent="-342900">
              <a:lnSpc>
                <a:spcPct val="107000"/>
              </a:lnSpc>
              <a:spcBef>
                <a:spcPts val="0"/>
              </a:spcBef>
              <a:spcAft>
                <a:spcPts val="0"/>
              </a:spcAft>
              <a:buFont typeface="Calibri" panose="020F0502020204030204" pitchFamily="34" charset="0"/>
              <a:buChar cha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Again, please read the instructions and start completing the application form.</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600" b="1" i="1" dirty="0">
                <a:effectLst/>
                <a:latin typeface="Calibri" panose="020F0502020204030204" pitchFamily="34" charset="0"/>
                <a:ea typeface="Calibri" panose="020F0502020204030204" pitchFamily="34" charset="0"/>
                <a:cs typeface="Times New Roman" panose="02020603050405020304" pitchFamily="18" charset="0"/>
              </a:rPr>
              <a:t>Per instructions, please remember that entries you make are automatically saved while working </a:t>
            </a:r>
            <a:r>
              <a:rPr lang="en-US" sz="1600" b="1" i="1" u="sng" dirty="0">
                <a:effectLst/>
                <a:latin typeface="Calibri" panose="020F0502020204030204" pitchFamily="34" charset="0"/>
                <a:ea typeface="Calibri" panose="020F0502020204030204" pitchFamily="34" charset="0"/>
                <a:cs typeface="Times New Roman" panose="02020603050405020304" pitchFamily="18" charset="0"/>
              </a:rPr>
              <a:t>within</a:t>
            </a:r>
            <a:r>
              <a:rPr lang="en-US" sz="1600" b="1" i="1" dirty="0">
                <a:effectLst/>
                <a:latin typeface="Calibri" panose="020F0502020204030204" pitchFamily="34" charset="0"/>
                <a:ea typeface="Calibri" panose="020F0502020204030204" pitchFamily="34" charset="0"/>
                <a:cs typeface="Times New Roman" panose="02020603050405020304" pitchFamily="18" charset="0"/>
              </a:rPr>
              <a:t> the site.  If you need to move away from the site or close your browser before completing your application, please remember to click on “Save as Draft” so you will be able to find and resume with your application under “Applications” the next time you log back in InfoReady.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5" name="Content Placeholder 4" descr="A screenshot of a cell phone&#10;&#10;Description automatically generated">
            <a:extLst>
              <a:ext uri="{FF2B5EF4-FFF2-40B4-BE49-F238E27FC236}">
                <a16:creationId xmlns:a16="http://schemas.microsoft.com/office/drawing/2014/main" id="{96A408C7-2DD2-413D-BCEC-97E8893B8B7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1371" y="2699849"/>
            <a:ext cx="6509923" cy="4158151"/>
          </a:xfrm>
        </p:spPr>
      </p:pic>
      <p:sp>
        <p:nvSpPr>
          <p:cNvPr id="7" name="TextBox 6">
            <a:extLst>
              <a:ext uri="{FF2B5EF4-FFF2-40B4-BE49-F238E27FC236}">
                <a16:creationId xmlns:a16="http://schemas.microsoft.com/office/drawing/2014/main" id="{875ACEE6-C8AF-4495-BFC5-7D8E0E47C189}"/>
              </a:ext>
            </a:extLst>
          </p:cNvPr>
          <p:cNvSpPr txBox="1"/>
          <p:nvPr/>
        </p:nvSpPr>
        <p:spPr>
          <a:xfrm>
            <a:off x="1406769" y="2157046"/>
            <a:ext cx="5188087" cy="369332"/>
          </a:xfrm>
          <a:prstGeom prst="rect">
            <a:avLst/>
          </a:prstGeom>
          <a:noFill/>
        </p:spPr>
        <p:txBody>
          <a:bodyPr wrap="none" rtlCol="0">
            <a:spAutoFit/>
          </a:bodyPr>
          <a:lstStyle/>
          <a:p>
            <a:r>
              <a:rPr lang="en-US" dirty="0"/>
              <a:t>First Part of Application – Candidate Information</a:t>
            </a:r>
          </a:p>
        </p:txBody>
      </p:sp>
      <p:sp>
        <p:nvSpPr>
          <p:cNvPr id="8" name="Arrow: Down 7">
            <a:extLst>
              <a:ext uri="{FF2B5EF4-FFF2-40B4-BE49-F238E27FC236}">
                <a16:creationId xmlns:a16="http://schemas.microsoft.com/office/drawing/2014/main" id="{7AE771F7-B828-4814-95A1-2E1EA0CDF215}"/>
              </a:ext>
            </a:extLst>
          </p:cNvPr>
          <p:cNvSpPr/>
          <p:nvPr/>
        </p:nvSpPr>
        <p:spPr>
          <a:xfrm>
            <a:off x="3380874" y="4367463"/>
            <a:ext cx="228600" cy="4114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70223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854A4-17E6-48AE-901A-55EFA57864C3}"/>
              </a:ext>
            </a:extLst>
          </p:cNvPr>
          <p:cNvSpPr>
            <a:spLocks noGrp="1"/>
          </p:cNvSpPr>
          <p:nvPr>
            <p:ph type="title"/>
          </p:nvPr>
        </p:nvSpPr>
        <p:spPr/>
        <p:txBody>
          <a:bodyPr>
            <a:normAutofit/>
          </a:bodyPr>
          <a:lstStyle/>
          <a:p>
            <a:r>
              <a:rPr lang="en-US" sz="2000" b="1" dirty="0">
                <a:latin typeface="Calibri" panose="020F0502020204030204" pitchFamily="34" charset="0"/>
                <a:cs typeface="Calibri" panose="020F0502020204030204" pitchFamily="34" charset="0"/>
              </a:rPr>
              <a:t>Continue filling in requested info. under Candidate Information</a:t>
            </a:r>
          </a:p>
        </p:txBody>
      </p:sp>
      <p:pic>
        <p:nvPicPr>
          <p:cNvPr id="5" name="Content Placeholder 4" descr="A screenshot of a cell phone&#10;&#10;Description automatically generated">
            <a:extLst>
              <a:ext uri="{FF2B5EF4-FFF2-40B4-BE49-F238E27FC236}">
                <a16:creationId xmlns:a16="http://schemas.microsoft.com/office/drawing/2014/main" id="{86270A6E-837C-47FD-B7AF-C8B71E0AE55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5414" y="2153137"/>
            <a:ext cx="7412008" cy="5021386"/>
          </a:xfrm>
        </p:spPr>
      </p:pic>
      <p:sp>
        <p:nvSpPr>
          <p:cNvPr id="7" name="Arrow: Left 6">
            <a:extLst>
              <a:ext uri="{FF2B5EF4-FFF2-40B4-BE49-F238E27FC236}">
                <a16:creationId xmlns:a16="http://schemas.microsoft.com/office/drawing/2014/main" id="{5CE5E1EE-912D-4E46-B187-3F694F388520}"/>
              </a:ext>
            </a:extLst>
          </p:cNvPr>
          <p:cNvSpPr/>
          <p:nvPr/>
        </p:nvSpPr>
        <p:spPr>
          <a:xfrm>
            <a:off x="5209673" y="2336534"/>
            <a:ext cx="637674" cy="69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500A782B-2DA3-4909-A03E-D3990C20E1B7}"/>
              </a:ext>
            </a:extLst>
          </p:cNvPr>
          <p:cNvSpPr/>
          <p:nvPr/>
        </p:nvSpPr>
        <p:spPr>
          <a:xfrm flipV="1">
            <a:off x="5233575" y="5190427"/>
            <a:ext cx="714117" cy="697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Left 8">
            <a:extLst>
              <a:ext uri="{FF2B5EF4-FFF2-40B4-BE49-F238E27FC236}">
                <a16:creationId xmlns:a16="http://schemas.microsoft.com/office/drawing/2014/main" id="{9E2C0597-47F8-40AA-A7C9-A2B558510069}"/>
              </a:ext>
            </a:extLst>
          </p:cNvPr>
          <p:cNvSpPr/>
          <p:nvPr/>
        </p:nvSpPr>
        <p:spPr>
          <a:xfrm>
            <a:off x="5233575" y="5921944"/>
            <a:ext cx="714117" cy="69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30B03D9-C5C6-40DD-8518-58FFBDD0A631}"/>
              </a:ext>
            </a:extLst>
          </p:cNvPr>
          <p:cNvSpPr/>
          <p:nvPr/>
        </p:nvSpPr>
        <p:spPr>
          <a:xfrm flipV="1">
            <a:off x="5722780" y="6833935"/>
            <a:ext cx="714116" cy="697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115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D5517-BFED-4471-AE8E-44ED5D954CE9}"/>
              </a:ext>
            </a:extLst>
          </p:cNvPr>
          <p:cNvSpPr>
            <a:spLocks noGrp="1"/>
          </p:cNvSpPr>
          <p:nvPr>
            <p:ph type="title"/>
          </p:nvPr>
        </p:nvSpPr>
        <p:spPr/>
        <p:txBody>
          <a:bodyPr>
            <a:normAutofit fontScale="90000"/>
          </a:bodyPr>
          <a:lstStyle/>
          <a:p>
            <a:r>
              <a:rPr lang="en-US" sz="2000" b="1" dirty="0">
                <a:latin typeface="Calibri" panose="020F0502020204030204" pitchFamily="34" charset="0"/>
                <a:cs typeface="Calibri" panose="020F0502020204030204" pitchFamily="34" charset="0"/>
              </a:rPr>
              <a:t>Continue w/Second Part of Sab Application by providing your answers in the text boxes:  Summary of Leave Proposal (has 4 sections: Goals &amp; Objectives, Plan or Schedule for Achieving Goals, Anticipated Results of Leave, and Additional Comments).</a:t>
            </a:r>
            <a:br>
              <a:rPr lang="en-US" dirty="0"/>
            </a:br>
            <a:endParaRPr lang="en-US" dirty="0"/>
          </a:p>
        </p:txBody>
      </p:sp>
      <p:pic>
        <p:nvPicPr>
          <p:cNvPr id="9" name="Content Placeholder 8" descr="A screenshot of a social media post&#10;&#10;Description automatically generated">
            <a:extLst>
              <a:ext uri="{FF2B5EF4-FFF2-40B4-BE49-F238E27FC236}">
                <a16:creationId xmlns:a16="http://schemas.microsoft.com/office/drawing/2014/main" id="{9B6CFAE5-4D33-4068-84D6-5B56F833AED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1496" y="1930400"/>
            <a:ext cx="5522494" cy="5011565"/>
          </a:xfrm>
        </p:spPr>
      </p:pic>
      <p:sp>
        <p:nvSpPr>
          <p:cNvPr id="10" name="Arrow: Left 9">
            <a:extLst>
              <a:ext uri="{FF2B5EF4-FFF2-40B4-BE49-F238E27FC236}">
                <a16:creationId xmlns:a16="http://schemas.microsoft.com/office/drawing/2014/main" id="{983FCFEC-F060-4003-9BF5-C97420BD6596}"/>
              </a:ext>
            </a:extLst>
          </p:cNvPr>
          <p:cNvSpPr/>
          <p:nvPr/>
        </p:nvSpPr>
        <p:spPr>
          <a:xfrm>
            <a:off x="5991727" y="2947737"/>
            <a:ext cx="978408" cy="2165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3686AF1C-F4B9-4EC3-81AF-BB242FF95B61}"/>
              </a:ext>
            </a:extLst>
          </p:cNvPr>
          <p:cNvSpPr/>
          <p:nvPr/>
        </p:nvSpPr>
        <p:spPr>
          <a:xfrm flipV="1">
            <a:off x="5991727" y="5506138"/>
            <a:ext cx="978408" cy="21656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0796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F5FB-155C-4D5F-91A8-83A68AA2731A}"/>
              </a:ext>
            </a:extLst>
          </p:cNvPr>
          <p:cNvSpPr>
            <a:spLocks noGrp="1"/>
          </p:cNvSpPr>
          <p:nvPr>
            <p:ph type="title"/>
          </p:nvPr>
        </p:nvSpPr>
        <p:spPr/>
        <p:txBody>
          <a:bodyPr>
            <a:normAutofit/>
          </a:bodyPr>
          <a:lstStyle/>
          <a:p>
            <a:r>
              <a:rPr lang="en-US" sz="1800" b="1" dirty="0">
                <a:latin typeface="Calibri" panose="020F0502020204030204" pitchFamily="34" charset="0"/>
                <a:cs typeface="Calibri" panose="020F0502020204030204" pitchFamily="34" charset="0"/>
              </a:rPr>
              <a:t>Summary of Leave Proposal Parts Continued </a:t>
            </a:r>
          </a:p>
        </p:txBody>
      </p:sp>
      <p:pic>
        <p:nvPicPr>
          <p:cNvPr id="5" name="Content Placeholder 4" descr="A screenshot of a social media post&#10;&#10;Description automatically generated">
            <a:extLst>
              <a:ext uri="{FF2B5EF4-FFF2-40B4-BE49-F238E27FC236}">
                <a16:creationId xmlns:a16="http://schemas.microsoft.com/office/drawing/2014/main" id="{FF746200-A28A-4AA5-936E-D89145203E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466" y="1816768"/>
            <a:ext cx="5283725" cy="4596064"/>
          </a:xfrm>
        </p:spPr>
      </p:pic>
      <p:sp>
        <p:nvSpPr>
          <p:cNvPr id="6" name="Arrow: Left 5">
            <a:extLst>
              <a:ext uri="{FF2B5EF4-FFF2-40B4-BE49-F238E27FC236}">
                <a16:creationId xmlns:a16="http://schemas.microsoft.com/office/drawing/2014/main" id="{00DA652B-28E2-4957-A13A-0666F01F85AB}"/>
              </a:ext>
            </a:extLst>
          </p:cNvPr>
          <p:cNvSpPr/>
          <p:nvPr/>
        </p:nvSpPr>
        <p:spPr>
          <a:xfrm>
            <a:off x="5931568" y="2887037"/>
            <a:ext cx="978408" cy="1601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25399E9A-D46B-44C3-A18C-B0EDBC5BAFED}"/>
              </a:ext>
            </a:extLst>
          </p:cNvPr>
          <p:cNvSpPr/>
          <p:nvPr/>
        </p:nvSpPr>
        <p:spPr>
          <a:xfrm>
            <a:off x="5931568" y="5100172"/>
            <a:ext cx="978408" cy="16019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1542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1754</TotalTime>
  <Words>700</Words>
  <Application>Microsoft Office PowerPoint</Application>
  <PresentationFormat>Widescreen</PresentationFormat>
  <Paragraphs>21</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Times New Roman</vt:lpstr>
      <vt:lpstr>Trebuchet MS</vt:lpstr>
      <vt:lpstr>Wingdings 3</vt:lpstr>
      <vt:lpstr>Facet</vt:lpstr>
      <vt:lpstr>How to Complete your Sabbatical Application  in InfoReady</vt:lpstr>
      <vt:lpstr>Go to https://cpp.infoready4.com/ - you will see screen below - click “Log in” on upper right corner (see arrow)</vt:lpstr>
      <vt:lpstr>Log in InfoReady via the Cal Poly Pomona Login (see blue box below)</vt:lpstr>
      <vt:lpstr>Look for and click “Sabbatical Leave Application Form” </vt:lpstr>
      <vt:lpstr>Please read the description and instructions. Click the “Apply” button to start your sabbatical application. </vt:lpstr>
      <vt:lpstr>Again, please read the instructions and start completing the application form. Per instructions, please remember that entries you make are automatically saved while working within the site.  If you need to move away from the site or close your browser before completing your application, please remember to click on “Save as Draft” so you will be able to find and resume with your application under “Applications” the next time you log back in InfoReady.   </vt:lpstr>
      <vt:lpstr>Continue filling in requested info. under Candidate Information</vt:lpstr>
      <vt:lpstr>Continue w/Second Part of Sab Application by providing your answers in the text boxes:  Summary of Leave Proposal (has 4 sections: Goals &amp; Objectives, Plan or Schedule for Achieving Goals, Anticipated Results of Leave, and Additional Comments). </vt:lpstr>
      <vt:lpstr>Summary of Leave Proposal Parts Continued </vt:lpstr>
      <vt:lpstr>Third Part of Sab Application:  Sabbatical Leave Proposal - please read the 10 questions and answer them by uploading a document (the first upload file button). - three additional upload file buttons are available for any supporting documents you would like to attach (optional).</vt:lpstr>
      <vt:lpstr>Fourth Part of Sabbatical Application:  Resume or CV - please attach your resume or cv via the upload file button.</vt:lpstr>
      <vt:lpstr>Fifth Part of Sabbatical Application:  Sabbatical Leave Approvals - please enter the correct email address of your dept. chair.  (for CAPS faculty, enter your director’s email address instead).  InfoReady will automatically create an account for them, send them a notification to review your completed application, and complete the Dept. Chair’s/Director’s Evaluation Form by Oct. 8, 2020.   - please enter the correct email address of your dean.  InfoReady will also automatically create an account for your dean, send a notification to review your completed application, the completed dept. chair’s/director’s eval form, and to complete the Dean Evaluation Form by Oct. 22, 2020. Please note:  Dept. Chair/Director will need to complete his/her steps first before system triggers a notification to your dean.</vt:lpstr>
      <vt:lpstr>Last Step of your Sabbatical Application:  Save or Submit Your Application - Click the “Save as Draft” button if you would like to return later to complete/edit your application     (below left).   Once submitted, you cannot go back and edit. - Click the “Submit Application” button when you are ready to submit your application (below right).    Once you submit, you will not be able to go back and edit so please make sure everything is finalized.</vt:lpstr>
      <vt:lpstr>Thank you for submitting a sabbatical application for the 2021-2022 award year.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Jane A. Wade</dc:creator>
  <cp:lastModifiedBy>Mary Jane A. Wade</cp:lastModifiedBy>
  <cp:revision>65</cp:revision>
  <dcterms:created xsi:type="dcterms:W3CDTF">2020-08-31T02:54:53Z</dcterms:created>
  <dcterms:modified xsi:type="dcterms:W3CDTF">2021-09-11T04:38:45Z</dcterms:modified>
</cp:coreProperties>
</file>