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1"/>
  </p:notesMasterIdLst>
  <p:handoutMasterIdLst>
    <p:handoutMasterId r:id="rId22"/>
  </p:handoutMasterIdLst>
  <p:sldIdLst>
    <p:sldId id="262" r:id="rId5"/>
    <p:sldId id="300" r:id="rId6"/>
    <p:sldId id="258" r:id="rId7"/>
    <p:sldId id="280" r:id="rId8"/>
    <p:sldId id="285" r:id="rId9"/>
    <p:sldId id="302" r:id="rId10"/>
    <p:sldId id="294" r:id="rId11"/>
    <p:sldId id="268" r:id="rId12"/>
    <p:sldId id="301" r:id="rId13"/>
    <p:sldId id="272" r:id="rId14"/>
    <p:sldId id="296" r:id="rId15"/>
    <p:sldId id="295" r:id="rId16"/>
    <p:sldId id="297" r:id="rId17"/>
    <p:sldId id="298" r:id="rId18"/>
    <p:sldId id="299"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ie A Lizaola" initials="CAL" lastIdx="1" clrIdx="0">
    <p:extLst>
      <p:ext uri="{19B8F6BF-5375-455C-9EA6-DF929625EA0E}">
        <p15:presenceInfo xmlns:p15="http://schemas.microsoft.com/office/powerpoint/2012/main" userId="S::calizaola@cpp.edu::1b6bb45f-0a84-47e0-b929-53147f7f5ac9" providerId="AD"/>
      </p:ext>
    </p:extLst>
  </p:cmAuthor>
  <p:cmAuthor id="2" name="Marianne Slavin" initials="MS" lastIdx="1" clrIdx="1">
    <p:extLst>
      <p:ext uri="{19B8F6BF-5375-455C-9EA6-DF929625EA0E}">
        <p15:presenceInfo xmlns:p15="http://schemas.microsoft.com/office/powerpoint/2012/main" userId="S::mmslavin@cpp.edu::a2eed8b6-f723-4443-a4c9-4e776eeb8c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4660"/>
  </p:normalViewPr>
  <p:slideViewPr>
    <p:cSldViewPr snapToGrid="0">
      <p:cViewPr varScale="1">
        <p:scale>
          <a:sx n="67" d="100"/>
          <a:sy n="67" d="100"/>
        </p:scale>
        <p:origin x="412" y="44"/>
      </p:cViewPr>
      <p:guideLst/>
    </p:cSldViewPr>
  </p:slideViewPr>
  <p:notesTextViewPr>
    <p:cViewPr>
      <p:scale>
        <a:sx n="1" d="1"/>
        <a:sy n="1" d="1"/>
      </p:scale>
      <p:origin x="0" y="0"/>
    </p:cViewPr>
  </p:notesTextViewPr>
  <p:sorterViewPr>
    <p:cViewPr>
      <p:scale>
        <a:sx n="100" d="100"/>
        <a:sy n="100" d="100"/>
      </p:scale>
      <p:origin x="0" y="-5500"/>
    </p:cViewPr>
  </p:sorterViewPr>
  <p:notesViewPr>
    <p:cSldViewPr snapToGrid="0">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662AD0-0089-448C-8646-4936C53E81FF}" type="datetimeFigureOut">
              <a:rPr lang="en-US" smtClean="0"/>
              <a:t>2/11/2021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35B9CF-2EAB-4FC2-98B6-0F8C83802649}" type="slidenum">
              <a:rPr lang="en-US" smtClean="0"/>
              <a:t>‹#›</a:t>
            </a:fld>
            <a:endParaRPr lang="en-US" dirty="0"/>
          </a:p>
        </p:txBody>
      </p:sp>
    </p:spTree>
    <p:extLst>
      <p:ext uri="{BB962C8B-B14F-4D97-AF65-F5344CB8AC3E}">
        <p14:creationId xmlns:p14="http://schemas.microsoft.com/office/powerpoint/2010/main" val="206717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9D02F-E466-47B2-9FBF-F851CFB7BC29}" type="datetimeFigureOut">
              <a:rPr lang="en-US" smtClean="0"/>
              <a:t>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9FC6D-4F0B-4E2C-89C2-3A4905013423}" type="slidenum">
              <a:rPr lang="en-US" smtClean="0"/>
              <a:t>‹#›</a:t>
            </a:fld>
            <a:endParaRPr lang="en-US" dirty="0"/>
          </a:p>
        </p:txBody>
      </p:sp>
    </p:spTree>
    <p:extLst>
      <p:ext uri="{BB962C8B-B14F-4D97-AF65-F5344CB8AC3E}">
        <p14:creationId xmlns:p14="http://schemas.microsoft.com/office/powerpoint/2010/main" val="284621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FCAC00-60E3-46F0-BE2D-B5D738A1FC06}"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252571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A9C85-D412-4AED-B99A-6F6F1FEB47E9}"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256074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A2684-9D83-4E73-AB63-E332CFAAD841}"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6640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799680-C022-4DBF-BD69-248514AEF080}"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301502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E8E7D-308D-48E3-86F5-CECFC6948BCB}"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057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50EA6-13F0-41CD-B22A-C46661A70854}"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230571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51BDE-019B-439B-9830-219BC45060C4}"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343526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0EC98-D19D-4821-9423-1F5935552F02}"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1287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2074" y="2565400"/>
            <a:ext cx="5495926" cy="1828800"/>
          </a:xfrm>
        </p:spPr>
        <p:txBody>
          <a:bodyPr anchor="b">
            <a:noAutofit/>
          </a:bodyPr>
          <a:lstStyle>
            <a:lvl1pPr algn="l">
              <a:defRPr sz="4800"/>
            </a:lvl1pPr>
          </a:lstStyle>
          <a:p>
            <a:r>
              <a:rPr lang="en-US" dirty="0"/>
              <a:t>Title is Rockwell 48 </a:t>
            </a:r>
            <a:r>
              <a:rPr lang="en-US" dirty="0" err="1"/>
              <a:t>pt</a:t>
            </a:r>
            <a:endParaRPr lang="en-US" dirty="0"/>
          </a:p>
        </p:txBody>
      </p:sp>
      <p:sp>
        <p:nvSpPr>
          <p:cNvPr id="3" name="Subtitle 2"/>
          <p:cNvSpPr>
            <a:spLocks noGrp="1"/>
          </p:cNvSpPr>
          <p:nvPr>
            <p:ph type="subTitle" idx="1" hasCustomPrompt="1"/>
          </p:nvPr>
        </p:nvSpPr>
        <p:spPr>
          <a:xfrm>
            <a:off x="5172074" y="5111750"/>
            <a:ext cx="5495926" cy="4381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is in Arial Bold 24 </a:t>
            </a:r>
            <a:r>
              <a:rPr lang="en-US" dirty="0" err="1"/>
              <a:t>pt</a:t>
            </a:r>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t>‹#›</a:t>
            </a:fld>
            <a:endParaRPr lang="en-US" dirty="0"/>
          </a:p>
        </p:txBody>
      </p:sp>
      <p:sp>
        <p:nvSpPr>
          <p:cNvPr id="5" name="Text Placeholder 4"/>
          <p:cNvSpPr>
            <a:spLocks noGrp="1"/>
          </p:cNvSpPr>
          <p:nvPr>
            <p:ph type="body" sz="quarter" idx="13" hasCustomPrompt="1"/>
          </p:nvPr>
        </p:nvSpPr>
        <p:spPr>
          <a:xfrm>
            <a:off x="5172074" y="5549900"/>
            <a:ext cx="5495926" cy="449263"/>
          </a:xfrm>
        </p:spPr>
        <p:txBody>
          <a:bodyPr/>
          <a:lstStyle>
            <a:lvl1pPr marL="0" indent="0">
              <a:buNone/>
              <a:defRPr sz="2200" b="0" baseline="0"/>
            </a:lvl1pPr>
          </a:lstStyle>
          <a:p>
            <a:pPr lvl="0"/>
            <a:r>
              <a:rPr lang="en-US" dirty="0"/>
              <a:t>Second subtitle in Arial 22 </a:t>
            </a:r>
            <a:r>
              <a:rPr lang="en-US" dirty="0" err="1"/>
              <a:t>pt</a:t>
            </a:r>
            <a:endParaRPr lang="en-US" dirty="0"/>
          </a:p>
        </p:txBody>
      </p:sp>
      <p:sp>
        <p:nvSpPr>
          <p:cNvPr id="4" name="TextBox 3"/>
          <p:cNvSpPr txBox="1"/>
          <p:nvPr userDrawn="1"/>
        </p:nvSpPr>
        <p:spPr>
          <a:xfrm>
            <a:off x="428625" y="4029074"/>
            <a:ext cx="1514475"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Background design is of Cal Poly Pomona logo</a:t>
            </a:r>
          </a:p>
        </p:txBody>
      </p:sp>
    </p:spTree>
    <p:extLst>
      <p:ext uri="{BB962C8B-B14F-4D97-AF65-F5344CB8AC3E}">
        <p14:creationId xmlns:p14="http://schemas.microsoft.com/office/powerpoint/2010/main" val="369855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55756-EF47-47FE-8F52-D5B91213BF12}"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pic>
        <p:nvPicPr>
          <p:cNvPr id="7" name="Picture 6">
            <a:extLst>
              <a:ext uri="{FF2B5EF4-FFF2-40B4-BE49-F238E27FC236}">
                <a16:creationId xmlns:a16="http://schemas.microsoft.com/office/drawing/2014/main" id="{23F249F6-4F62-4477-97A2-82D7BC01A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227" y="6356350"/>
            <a:ext cx="3830771" cy="501649"/>
          </a:xfrm>
          <a:prstGeom prst="rect">
            <a:avLst/>
          </a:prstGeom>
        </p:spPr>
      </p:pic>
    </p:spTree>
    <p:extLst>
      <p:ext uri="{BB962C8B-B14F-4D97-AF65-F5344CB8AC3E}">
        <p14:creationId xmlns:p14="http://schemas.microsoft.com/office/powerpoint/2010/main" val="411418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B0CB6-C249-4531-9DDF-2BB9815DFF45}" type="datetime4">
              <a:rPr lang="en-US" smtClean="0"/>
              <a:t>February 11,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t>‹#›</a:t>
            </a:fld>
            <a:endParaRPr lang="en-US" dirty="0"/>
          </a:p>
        </p:txBody>
      </p:sp>
    </p:spTree>
    <p:extLst>
      <p:ext uri="{BB962C8B-B14F-4D97-AF65-F5344CB8AC3E}">
        <p14:creationId xmlns:p14="http://schemas.microsoft.com/office/powerpoint/2010/main" val="14341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76C73-2307-47F4-9210-508BF34A40EC}" type="datetime4">
              <a:rPr lang="en-US" smtClean="0"/>
              <a:t>February 11,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15282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05190-595F-47BF-896B-C7CC0B502FC2}" type="datetime4">
              <a:rPr lang="en-US" smtClean="0"/>
              <a:t>February 11,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180578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2DD910-16F1-409F-8B24-AC3A095722DA}" type="datetime4">
              <a:rPr lang="en-US" smtClean="0"/>
              <a:t>February 11,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395828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E290D-5820-45B7-A024-EFB2CE337C99}" type="datetime4">
              <a:rPr lang="en-US" smtClean="0"/>
              <a:t>February 11,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162802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F92D6-09A5-472B-A31C-841378E79716}" type="datetime4">
              <a:rPr lang="en-US" smtClean="0"/>
              <a:t>February 11,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400348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8F9CF4-47CC-4E9B-8B39-209336CC36F2}" type="datetime4">
              <a:rPr lang="en-US" smtClean="0"/>
              <a:t>February 11,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229042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799471-9120-459C-955F-023EF5A3BF9D}" type="datetime4">
              <a:rPr lang="en-US" smtClean="0"/>
              <a:t>February 11, 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A07FDE-CF23-4DF4-993F-F0A8407421BC}" type="slidenum">
              <a:rPr lang="en-US" smtClean="0"/>
              <a:pPr/>
              <a:t>‹#›</a:t>
            </a:fld>
            <a:endParaRPr lang="en-US" dirty="0"/>
          </a:p>
        </p:txBody>
      </p:sp>
    </p:spTree>
    <p:extLst>
      <p:ext uri="{BB962C8B-B14F-4D97-AF65-F5344CB8AC3E}">
        <p14:creationId xmlns:p14="http://schemas.microsoft.com/office/powerpoint/2010/main" val="34585493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4201" y="1332707"/>
            <a:ext cx="7315200" cy="1029493"/>
          </a:xfrm>
        </p:spPr>
        <p:txBody>
          <a:bodyPr/>
          <a:lstStyle/>
          <a:p>
            <a:r>
              <a:rPr lang="en-US" sz="4400" b="1" dirty="0">
                <a:solidFill>
                  <a:srgbClr val="002060"/>
                </a:solidFill>
              </a:rPr>
              <a:t>Range Elevation Workshop</a:t>
            </a:r>
            <a:endParaRPr lang="en-US" b="1" dirty="0">
              <a:solidFill>
                <a:srgbClr val="002060"/>
              </a:solidFill>
            </a:endParaRPr>
          </a:p>
        </p:txBody>
      </p:sp>
      <p:sp>
        <p:nvSpPr>
          <p:cNvPr id="3" name="Subtitle 2"/>
          <p:cNvSpPr>
            <a:spLocks noGrp="1"/>
          </p:cNvSpPr>
          <p:nvPr>
            <p:ph type="subTitle" idx="1"/>
          </p:nvPr>
        </p:nvSpPr>
        <p:spPr>
          <a:xfrm>
            <a:off x="4819651" y="2971800"/>
            <a:ext cx="6315077" cy="2994025"/>
          </a:xfr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normAutofit fontScale="55000" lnSpcReduction="20000"/>
          </a:bodyPr>
          <a:lstStyle/>
          <a:p>
            <a:pPr algn="ctr"/>
            <a:endParaRPr lang="en-US" sz="2000" dirty="0"/>
          </a:p>
          <a:p>
            <a:pPr algn="ctr"/>
            <a:r>
              <a:rPr lang="en-US" sz="6700" b="1" dirty="0"/>
              <a:t>Office of Faculty Affairs </a:t>
            </a:r>
          </a:p>
          <a:p>
            <a:pPr algn="ctr"/>
            <a:endParaRPr lang="en-US" sz="3200" i="1" dirty="0"/>
          </a:p>
          <a:p>
            <a:pPr algn="ctr"/>
            <a:r>
              <a:rPr lang="en-US" sz="3200" i="1" dirty="0"/>
              <a:t>Presented by:</a:t>
            </a:r>
          </a:p>
          <a:p>
            <a:pPr algn="ctr"/>
            <a:r>
              <a:rPr lang="en-US" sz="5000" b="1" dirty="0"/>
              <a:t>George Tejadilla</a:t>
            </a:r>
            <a:r>
              <a:rPr lang="en-US" sz="5000" dirty="0"/>
              <a:t>, </a:t>
            </a:r>
            <a:r>
              <a:rPr lang="en-US" sz="4200" b="0" dirty="0"/>
              <a:t>Executive Director for             			   		Academic Personnel</a:t>
            </a:r>
          </a:p>
          <a:p>
            <a:pPr algn="ctr"/>
            <a:r>
              <a:rPr lang="en-US" sz="5000" b="1" dirty="0"/>
              <a:t>Grace Santos</a:t>
            </a:r>
            <a:r>
              <a:rPr lang="en-US" sz="5000" dirty="0"/>
              <a:t>, </a:t>
            </a:r>
            <a:r>
              <a:rPr lang="en-US" sz="4200" b="0" dirty="0"/>
              <a:t>Faculty Affairs Analyst</a:t>
            </a:r>
          </a:p>
          <a:p>
            <a:pPr algn="ctr"/>
            <a:r>
              <a:rPr lang="en-US" sz="2000"/>
              <a:t>February 11, 2021</a:t>
            </a:r>
            <a:endParaRPr lang="en-US" dirty="0"/>
          </a:p>
        </p:txBody>
      </p:sp>
    </p:spTree>
    <p:extLst>
      <p:ext uri="{BB962C8B-B14F-4D97-AF65-F5344CB8AC3E}">
        <p14:creationId xmlns:p14="http://schemas.microsoft.com/office/powerpoint/2010/main" val="357322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726"/>
            <a:ext cx="10515600" cy="869706"/>
          </a:xfrm>
        </p:spPr>
        <p:txBody>
          <a:bodyPr>
            <a:normAutofit/>
          </a:bodyPr>
          <a:lstStyle/>
          <a:p>
            <a:pPr algn="ctr"/>
            <a:r>
              <a:rPr lang="en-US" sz="4400" dirty="0">
                <a:effectLst/>
                <a:ea typeface="Times New Roman" panose="02020603050405020304" pitchFamily="18" charset="0"/>
                <a:cs typeface="Arial Black" panose="020B0A04020102020204" pitchFamily="34" charset="0"/>
              </a:rPr>
              <a:t>Summary of Salary Schedule                         </a:t>
            </a:r>
            <a:endParaRPr lang="en-US" dirty="0"/>
          </a:p>
        </p:txBody>
      </p:sp>
      <p:sp>
        <p:nvSpPr>
          <p:cNvPr id="3" name="Content Placeholder 2"/>
          <p:cNvSpPr>
            <a:spLocks noGrp="1"/>
          </p:cNvSpPr>
          <p:nvPr>
            <p:ph idx="1"/>
          </p:nvPr>
        </p:nvSpPr>
        <p:spPr/>
        <p:txBody>
          <a:bodyPr>
            <a:normAutofit/>
          </a:bodyPr>
          <a:lstStyle/>
          <a:p>
            <a:pPr marL="0" marR="0">
              <a:spcBef>
                <a:spcPts val="0"/>
              </a:spcBef>
              <a:spcAft>
                <a:spcPts val="0"/>
              </a:spcAft>
            </a:pPr>
            <a:endParaRPr lang="en-US" sz="1800" dirty="0">
              <a:effectLst/>
              <a:latin typeface="+mn-lt"/>
              <a:ea typeface="Calibri" panose="020F0502020204030204" pitchFamily="34" charset="0"/>
            </a:endParaRPr>
          </a:p>
          <a:p>
            <a:pPr marL="0" indent="0">
              <a:buNone/>
            </a:pPr>
            <a:endParaRPr lang="en-US" dirty="0"/>
          </a:p>
        </p:txBody>
      </p:sp>
      <p:sp>
        <p:nvSpPr>
          <p:cNvPr id="6" name="Date Placeholder 5">
            <a:extLst>
              <a:ext uri="{FF2B5EF4-FFF2-40B4-BE49-F238E27FC236}">
                <a16:creationId xmlns:a16="http://schemas.microsoft.com/office/drawing/2014/main" id="{2F95A460-E8A2-46DF-80C2-5CD2855C7ADE}"/>
              </a:ext>
            </a:extLst>
          </p:cNvPr>
          <p:cNvSpPr>
            <a:spLocks noGrp="1"/>
          </p:cNvSpPr>
          <p:nvPr>
            <p:ph type="dt" sz="half" idx="10"/>
          </p:nvPr>
        </p:nvSpPr>
        <p:spPr/>
        <p:txBody>
          <a:bodyPr/>
          <a:lstStyle/>
          <a:p>
            <a:fld id="{0D594346-07F6-4918-A65A-7CA7F7DC4FD3}" type="datetime4">
              <a:rPr lang="en-US" smtClean="0"/>
              <a:t>February 11, 2021</a:t>
            </a:fld>
            <a:endParaRPr lang="en-US" dirty="0"/>
          </a:p>
        </p:txBody>
      </p:sp>
      <p:pic>
        <p:nvPicPr>
          <p:cNvPr id="8" name="Picture 7">
            <a:extLst>
              <a:ext uri="{FF2B5EF4-FFF2-40B4-BE49-F238E27FC236}">
                <a16:creationId xmlns:a16="http://schemas.microsoft.com/office/drawing/2014/main" id="{BEE58AC3-075E-45ED-B801-AC922BE81068}"/>
              </a:ext>
            </a:extLst>
          </p:cNvPr>
          <p:cNvPicPr>
            <a:picLocks noChangeAspect="1"/>
          </p:cNvPicPr>
          <p:nvPr/>
        </p:nvPicPr>
        <p:blipFill rotWithShape="1">
          <a:blip r:embed="rId2"/>
          <a:srcRect l="20781" t="26620" r="20391" b="9931"/>
          <a:stretch/>
        </p:blipFill>
        <p:spPr>
          <a:xfrm>
            <a:off x="762000" y="1139483"/>
            <a:ext cx="10591800" cy="5251791"/>
          </a:xfrm>
          <a:prstGeom prst="rect">
            <a:avLst/>
          </a:prstGeom>
        </p:spPr>
      </p:pic>
    </p:spTree>
    <p:extLst>
      <p:ext uri="{BB962C8B-B14F-4D97-AF65-F5344CB8AC3E}">
        <p14:creationId xmlns:p14="http://schemas.microsoft.com/office/powerpoint/2010/main" val="24302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Range 2 Lecturer</a:t>
            </a:r>
          </a:p>
        </p:txBody>
      </p:sp>
      <p:pic>
        <p:nvPicPr>
          <p:cNvPr id="5" name="Content Placeholder 4" descr="Calendar&#10;&#10;Description automatically generated">
            <a:extLst>
              <a:ext uri="{FF2B5EF4-FFF2-40B4-BE49-F238E27FC236}">
                <a16:creationId xmlns:a16="http://schemas.microsoft.com/office/drawing/2014/main" id="{6DF6EA46-5F99-4CD7-9BED-C1B7C9BB9E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900" y="1241417"/>
            <a:ext cx="9569450" cy="5114933"/>
          </a:xfrm>
        </p:spPr>
      </p:pic>
      <p:sp>
        <p:nvSpPr>
          <p:cNvPr id="6" name="Date Placeholder 5">
            <a:extLst>
              <a:ext uri="{FF2B5EF4-FFF2-40B4-BE49-F238E27FC236}">
                <a16:creationId xmlns:a16="http://schemas.microsoft.com/office/drawing/2014/main" id="{2F95A460-E8A2-46DF-80C2-5CD2855C7ADE}"/>
              </a:ext>
            </a:extLst>
          </p:cNvPr>
          <p:cNvSpPr>
            <a:spLocks noGrp="1"/>
          </p:cNvSpPr>
          <p:nvPr>
            <p:ph type="dt" sz="half" idx="10"/>
          </p:nvPr>
        </p:nvSpPr>
        <p:spPr>
          <a:xfrm>
            <a:off x="7205133" y="6041362"/>
            <a:ext cx="1385530" cy="365125"/>
          </a:xfrm>
        </p:spPr>
        <p:txBody>
          <a:bodyPr/>
          <a:lstStyle/>
          <a:p>
            <a:fld id="{79EB1ED4-3FB0-47F7-A7D0-AC5A95FCD613}" type="datetime4">
              <a:rPr lang="en-US" smtClean="0"/>
              <a:t>February 11, 2021</a:t>
            </a:fld>
            <a:endParaRPr lang="en-US" dirty="0"/>
          </a:p>
        </p:txBody>
      </p:sp>
    </p:spTree>
    <p:extLst>
      <p:ext uri="{BB962C8B-B14F-4D97-AF65-F5344CB8AC3E}">
        <p14:creationId xmlns:p14="http://schemas.microsoft.com/office/powerpoint/2010/main" val="316870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Range 3 Lecturer</a:t>
            </a:r>
          </a:p>
        </p:txBody>
      </p:sp>
      <p:pic>
        <p:nvPicPr>
          <p:cNvPr id="5" name="Content Placeholder 4">
            <a:extLst>
              <a:ext uri="{FF2B5EF4-FFF2-40B4-BE49-F238E27FC236}">
                <a16:creationId xmlns:a16="http://schemas.microsoft.com/office/drawing/2014/main" id="{8C7858C9-4797-4F5A-805A-831BD8C36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411" y="1358900"/>
            <a:ext cx="9765114" cy="5334000"/>
          </a:xfrm>
        </p:spPr>
      </p:pic>
      <p:sp>
        <p:nvSpPr>
          <p:cNvPr id="6" name="Date Placeholder 5">
            <a:extLst>
              <a:ext uri="{FF2B5EF4-FFF2-40B4-BE49-F238E27FC236}">
                <a16:creationId xmlns:a16="http://schemas.microsoft.com/office/drawing/2014/main" id="{2F95A460-E8A2-46DF-80C2-5CD2855C7ADE}"/>
              </a:ext>
            </a:extLst>
          </p:cNvPr>
          <p:cNvSpPr>
            <a:spLocks noGrp="1"/>
          </p:cNvSpPr>
          <p:nvPr>
            <p:ph type="dt" sz="half" idx="10"/>
          </p:nvPr>
        </p:nvSpPr>
        <p:spPr>
          <a:xfrm>
            <a:off x="7205133" y="6041362"/>
            <a:ext cx="1265767" cy="365125"/>
          </a:xfrm>
        </p:spPr>
        <p:txBody>
          <a:bodyPr/>
          <a:lstStyle/>
          <a:p>
            <a:fld id="{FD523CF9-5266-47B3-B95F-C26C4D977957}" type="datetime4">
              <a:rPr lang="en-US" smtClean="0"/>
              <a:t>February 11, 2021</a:t>
            </a:fld>
            <a:endParaRPr lang="en-US" dirty="0"/>
          </a:p>
        </p:txBody>
      </p:sp>
    </p:spTree>
    <p:extLst>
      <p:ext uri="{BB962C8B-B14F-4D97-AF65-F5344CB8AC3E}">
        <p14:creationId xmlns:p14="http://schemas.microsoft.com/office/powerpoint/2010/main" val="406166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Range 4 Lecturer</a:t>
            </a:r>
          </a:p>
        </p:txBody>
      </p:sp>
      <p:pic>
        <p:nvPicPr>
          <p:cNvPr id="9" name="Content Placeholder 8" descr="A picture containing calendar&#10;&#10;Description automatically generated">
            <a:extLst>
              <a:ext uri="{FF2B5EF4-FFF2-40B4-BE49-F238E27FC236}">
                <a16:creationId xmlns:a16="http://schemas.microsoft.com/office/drawing/2014/main" id="{FC519EDE-95D8-4A77-8C9E-63C5CA67E0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312434"/>
            <a:ext cx="9247715" cy="5393166"/>
          </a:xfrm>
        </p:spPr>
      </p:pic>
      <p:sp>
        <p:nvSpPr>
          <p:cNvPr id="6" name="Date Placeholder 5">
            <a:extLst>
              <a:ext uri="{FF2B5EF4-FFF2-40B4-BE49-F238E27FC236}">
                <a16:creationId xmlns:a16="http://schemas.microsoft.com/office/drawing/2014/main" id="{2F95A460-E8A2-46DF-80C2-5CD2855C7ADE}"/>
              </a:ext>
            </a:extLst>
          </p:cNvPr>
          <p:cNvSpPr>
            <a:spLocks noGrp="1"/>
          </p:cNvSpPr>
          <p:nvPr>
            <p:ph type="dt" sz="half" idx="10"/>
          </p:nvPr>
        </p:nvSpPr>
        <p:spPr>
          <a:xfrm>
            <a:off x="7205133" y="6041362"/>
            <a:ext cx="1227667" cy="365125"/>
          </a:xfrm>
        </p:spPr>
        <p:txBody>
          <a:bodyPr/>
          <a:lstStyle/>
          <a:p>
            <a:fld id="{2B3DD840-8EB9-46EE-A370-D9D7E00D8B36}" type="datetime4">
              <a:rPr lang="en-US" smtClean="0"/>
              <a:t>February 11, 2021</a:t>
            </a:fld>
            <a:endParaRPr lang="en-US" dirty="0"/>
          </a:p>
        </p:txBody>
      </p:sp>
    </p:spTree>
    <p:extLst>
      <p:ext uri="{BB962C8B-B14F-4D97-AF65-F5344CB8AC3E}">
        <p14:creationId xmlns:p14="http://schemas.microsoft.com/office/powerpoint/2010/main" val="122422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582C-4A8D-4627-82E7-539B81A5EBD5}"/>
              </a:ext>
            </a:extLst>
          </p:cNvPr>
          <p:cNvSpPr>
            <a:spLocks noGrp="1"/>
          </p:cNvSpPr>
          <p:nvPr>
            <p:ph type="title"/>
          </p:nvPr>
        </p:nvSpPr>
        <p:spPr>
          <a:xfrm>
            <a:off x="1047750" y="238126"/>
            <a:ext cx="10299700" cy="990599"/>
          </a:xfrm>
        </p:spPr>
        <p:txBody>
          <a:bodyPr>
            <a:normAutofit/>
          </a:bodyPr>
          <a:lstStyle/>
          <a:p>
            <a:r>
              <a:rPr lang="en-US" sz="4800" dirty="0"/>
              <a:t>    2021 Range Elevation Calendar</a:t>
            </a:r>
          </a:p>
        </p:txBody>
      </p:sp>
      <p:sp>
        <p:nvSpPr>
          <p:cNvPr id="5" name="Date Placeholder 4">
            <a:extLst>
              <a:ext uri="{FF2B5EF4-FFF2-40B4-BE49-F238E27FC236}">
                <a16:creationId xmlns:a16="http://schemas.microsoft.com/office/drawing/2014/main" id="{FD08B66F-4210-42AF-A4CB-F2AFA678A39A}"/>
              </a:ext>
            </a:extLst>
          </p:cNvPr>
          <p:cNvSpPr>
            <a:spLocks noGrp="1"/>
          </p:cNvSpPr>
          <p:nvPr>
            <p:ph type="dt" sz="half" idx="10"/>
          </p:nvPr>
        </p:nvSpPr>
        <p:spPr>
          <a:xfrm>
            <a:off x="7640561" y="6041571"/>
            <a:ext cx="1133325" cy="307147"/>
          </a:xfrm>
        </p:spPr>
        <p:txBody>
          <a:bodyPr/>
          <a:lstStyle/>
          <a:p>
            <a:fld id="{EEE28C36-7DA9-4354-81AF-C264C796A972}" type="datetime4">
              <a:rPr lang="en-US" smtClean="0"/>
              <a:t>February 11, 2021</a:t>
            </a:fld>
            <a:endParaRPr lang="en-US" dirty="0"/>
          </a:p>
        </p:txBody>
      </p:sp>
      <p:sp>
        <p:nvSpPr>
          <p:cNvPr id="22" name="TextBox 21">
            <a:extLst>
              <a:ext uri="{FF2B5EF4-FFF2-40B4-BE49-F238E27FC236}">
                <a16:creationId xmlns:a16="http://schemas.microsoft.com/office/drawing/2014/main" id="{6B07326F-38A5-4BB2-8AD8-90B91B9C4B88}"/>
              </a:ext>
            </a:extLst>
          </p:cNvPr>
          <p:cNvSpPr txBox="1"/>
          <p:nvPr/>
        </p:nvSpPr>
        <p:spPr>
          <a:xfrm>
            <a:off x="635000" y="1676250"/>
            <a:ext cx="11233150" cy="4193456"/>
          </a:xfrm>
          <a:prstGeom prst="rect">
            <a:avLst/>
          </a:prstGeom>
          <a:noFill/>
        </p:spPr>
        <p:txBody>
          <a:bodyPr wrap="square">
            <a:spAutoFit/>
          </a:bodyPr>
          <a:lstStyle/>
          <a:p>
            <a:pPr marL="1663700" marR="148590" indent="-160020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November</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16				</a:t>
            </a:r>
            <a:r>
              <a:rPr lang="en-US" sz="1400" u="sng" dirty="0">
                <a:effectLst/>
                <a:latin typeface="Arial" panose="020B0604020202020204" pitchFamily="34" charset="0"/>
                <a:ea typeface="Arial" panose="020B0604020202020204" pitchFamily="34" charset="0"/>
              </a:rPr>
              <a:t>Department Chair</a:t>
            </a:r>
            <a:r>
              <a:rPr lang="en-US" sz="1400" dirty="0">
                <a:effectLst/>
                <a:latin typeface="Arial" panose="020B0604020202020204" pitchFamily="34" charset="0"/>
                <a:ea typeface="Arial" panose="020B0604020202020204" pitchFamily="34" charset="0"/>
              </a:rPr>
              <a:t>: Submits criteria for lecturer range elevations to Associate </a:t>
            </a:r>
          </a:p>
          <a:p>
            <a:pPr marL="1663700" marR="148590" indent="-1600200">
              <a:spcBef>
                <a:spcPts val="0"/>
              </a:spcBef>
              <a:spcAft>
                <a:spcPts val="0"/>
              </a:spcAft>
              <a:tabLst>
                <a:tab pos="1663065" algn="l"/>
              </a:tabLst>
            </a:pPr>
            <a:r>
              <a:rPr lang="en-US" sz="1400" dirty="0">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Vice President for Faculty</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Affairs</a:t>
            </a:r>
          </a:p>
          <a:p>
            <a:pPr marL="1663700" marR="148590" indent="-1600200">
              <a:spcBef>
                <a:spcPts val="0"/>
              </a:spcBef>
              <a:spcAft>
                <a:spcPts val="0"/>
              </a:spcAft>
              <a:tabLst>
                <a:tab pos="1663065" algn="l"/>
              </a:tabLst>
            </a:pPr>
            <a:endParaRPr lang="en-US" sz="1400" dirty="0">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November</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30			</a:t>
            </a:r>
            <a:r>
              <a:rPr lang="en-US" sz="1400" u="sng" dirty="0">
                <a:effectLst/>
                <a:latin typeface="Arial" panose="020B0604020202020204" pitchFamily="34" charset="0"/>
                <a:ea typeface="Arial" panose="020B0604020202020204" pitchFamily="34" charset="0"/>
              </a:rPr>
              <a:t>AVP for Faculty Affairs</a:t>
            </a:r>
            <a:r>
              <a:rPr lang="en-US" sz="1400" dirty="0">
                <a:effectLst/>
                <a:latin typeface="Arial" panose="020B0604020202020204" pitchFamily="34" charset="0"/>
                <a:ea typeface="Arial" panose="020B0604020202020204" pitchFamily="34" charset="0"/>
              </a:rPr>
              <a:t>: Notifies lecturers eligible for a range</a:t>
            </a:r>
            <a:r>
              <a:rPr lang="en-US" sz="1400" spc="-7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elevation.</a:t>
            </a:r>
          </a:p>
          <a:p>
            <a:pPr marL="0" marR="0">
              <a:spcBef>
                <a:spcPts val="5"/>
              </a:spcBef>
              <a:spcAft>
                <a:spcPts val="0"/>
              </a:spcAft>
            </a:pPr>
            <a:r>
              <a:rPr lang="en-US" sz="6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63500" marR="0">
              <a:spcBef>
                <a:spcPts val="47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January</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31			</a:t>
            </a:r>
            <a:r>
              <a:rPr lang="en-US" sz="1400" u="sng" dirty="0">
                <a:effectLst/>
                <a:latin typeface="Arial" panose="020B0604020202020204" pitchFamily="34" charset="0"/>
                <a:ea typeface="Arial" panose="020B0604020202020204" pitchFamily="34" charset="0"/>
              </a:rPr>
              <a:t>Candidate for Range Elevation</a:t>
            </a:r>
            <a:r>
              <a:rPr lang="en-US" sz="1400" dirty="0">
                <a:effectLst/>
                <a:latin typeface="Arial" panose="020B0604020202020204" pitchFamily="34" charset="0"/>
                <a:ea typeface="Arial" panose="020B0604020202020204" pitchFamily="34" charset="0"/>
              </a:rPr>
              <a:t>: Submits application to Department</a:t>
            </a:r>
            <a:r>
              <a:rPr lang="en-US" sz="1400" spc="-5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Chair.</a:t>
            </a:r>
          </a:p>
          <a:p>
            <a:pPr marL="0" marR="0">
              <a:spcBef>
                <a:spcPts val="40"/>
              </a:spcBef>
              <a:spcAft>
                <a:spcPts val="0"/>
              </a:spcAft>
            </a:pPr>
            <a:r>
              <a:rPr lang="en-US" sz="6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1663700" marR="368935" indent="-1600200">
              <a:spcBef>
                <a:spcPts val="465"/>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February 15				</a:t>
            </a:r>
            <a:r>
              <a:rPr lang="en-US" sz="1400" u="sng" dirty="0">
                <a:effectLst/>
                <a:latin typeface="Arial" panose="020B0604020202020204" pitchFamily="34" charset="0"/>
                <a:ea typeface="Arial" panose="020B0604020202020204" pitchFamily="34" charset="0"/>
              </a:rPr>
              <a:t>Department Chair</a:t>
            </a:r>
            <a:r>
              <a:rPr lang="en-US" sz="1400" dirty="0">
                <a:effectLst/>
                <a:latin typeface="Arial" panose="020B0604020202020204" pitchFamily="34" charset="0"/>
                <a:ea typeface="Arial" panose="020B0604020202020204" pitchFamily="34" charset="0"/>
              </a:rPr>
              <a:t>: Provides applications from candidates to Department Review Committee 					consisting of at least 3 tenured faculty</a:t>
            </a:r>
            <a:r>
              <a:rPr lang="en-US" sz="1400" spc="-4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members.</a:t>
            </a:r>
          </a:p>
          <a:p>
            <a:pPr marL="0" marR="0">
              <a:spcBef>
                <a:spcPts val="0"/>
              </a:spcBef>
              <a:spcAft>
                <a:spcPts val="0"/>
              </a:spcAft>
            </a:pPr>
            <a:r>
              <a:rPr lang="en-US" sz="1400" dirty="0">
                <a:effectLst/>
                <a:latin typeface="Arial" panose="020B0604020202020204" pitchFamily="34" charset="0"/>
                <a:ea typeface="Arial" panose="020B0604020202020204" pitchFamily="34" charset="0"/>
              </a:rPr>
              <a:t> </a:t>
            </a:r>
          </a:p>
          <a:p>
            <a:pPr marL="63500" marR="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February 15 –</a:t>
            </a:r>
            <a:r>
              <a:rPr lang="en-US" sz="1400" spc="-5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Mar</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			</a:t>
            </a:r>
            <a:r>
              <a:rPr lang="en-US" sz="1400" u="sng" dirty="0">
                <a:effectLst/>
                <a:latin typeface="Arial" panose="020B0604020202020204" pitchFamily="34" charset="0"/>
                <a:ea typeface="Arial" panose="020B0604020202020204" pitchFamily="34" charset="0"/>
              </a:rPr>
              <a:t>Department Review Committee</a:t>
            </a:r>
            <a:r>
              <a:rPr lang="en-US" sz="1400" dirty="0">
                <a:effectLst/>
                <a:latin typeface="Arial" panose="020B0604020202020204" pitchFamily="34" charset="0"/>
                <a:ea typeface="Arial" panose="020B0604020202020204" pitchFamily="34" charset="0"/>
              </a:rPr>
              <a:t>: Evaluates candidates for range</a:t>
            </a:r>
            <a:r>
              <a:rPr lang="en-US" sz="1400" spc="-5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elevation.</a:t>
            </a:r>
          </a:p>
          <a:p>
            <a:pPr marL="0" marR="0">
              <a:spcBef>
                <a:spcPts val="5"/>
              </a:spcBef>
              <a:spcAft>
                <a:spcPts val="0"/>
              </a:spcAft>
            </a:pPr>
            <a:r>
              <a:rPr lang="en-US" sz="6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1663700" marR="125095" indent="-1600200">
              <a:spcBef>
                <a:spcPts val="47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February 15 –</a:t>
            </a:r>
            <a:r>
              <a:rPr lang="en-US" sz="1400" spc="-5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Mar</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				</a:t>
            </a:r>
            <a:r>
              <a:rPr lang="en-US" sz="1400" u="sng" dirty="0">
                <a:effectLst/>
                <a:latin typeface="Arial" panose="020B0604020202020204" pitchFamily="34" charset="0"/>
                <a:ea typeface="Arial" panose="020B0604020202020204" pitchFamily="34" charset="0"/>
              </a:rPr>
              <a:t>Department Chair</a:t>
            </a:r>
            <a:r>
              <a:rPr lang="en-US" sz="1400" dirty="0">
                <a:effectLst/>
                <a:latin typeface="Arial" panose="020B0604020202020204" pitchFamily="34" charset="0"/>
                <a:ea typeface="Arial" panose="020B0604020202020204" pitchFamily="34" charset="0"/>
              </a:rPr>
              <a:t>: If the Department Chair is not on the Department Review Committee, the 					Department Chair may evaluate candidates for range elevation.</a:t>
            </a:r>
          </a:p>
          <a:p>
            <a:pPr marL="0" marR="0">
              <a:spcBef>
                <a:spcPts val="35"/>
              </a:spcBef>
              <a:spcAft>
                <a:spcPts val="0"/>
              </a:spcAft>
            </a:pPr>
            <a:r>
              <a:rPr lang="en-US" sz="12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1663700" marR="125095" indent="-160020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a:t>
            </a:r>
            <a:r>
              <a:rPr lang="en-US" sz="1400" spc="1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				</a:t>
            </a:r>
            <a:r>
              <a:rPr lang="en-US" sz="1400" u="sng" dirty="0">
                <a:effectLst/>
                <a:latin typeface="Arial" panose="020B0604020202020204" pitchFamily="34" charset="0"/>
                <a:ea typeface="Arial" panose="020B0604020202020204" pitchFamily="34" charset="0"/>
              </a:rPr>
              <a:t>Department Review Committee</a:t>
            </a:r>
            <a:r>
              <a:rPr lang="en-US" sz="1400" dirty="0">
                <a:effectLst/>
                <a:latin typeface="Arial" panose="020B0604020202020204" pitchFamily="34" charset="0"/>
                <a:ea typeface="Arial" panose="020B0604020202020204" pitchFamily="34" charset="0"/>
              </a:rPr>
              <a:t>: Recommendations from the committee goes through the 					Department Chair.</a:t>
            </a:r>
          </a:p>
          <a:p>
            <a:pPr marL="1663700" marR="125095" indent="-160020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 recommendation is to be in memo format, addressed to the Dean. </a:t>
            </a:r>
          </a:p>
          <a:p>
            <a:r>
              <a:rPr lang="en-US" sz="1400" dirty="0">
                <a:effectLst/>
                <a:latin typeface="Arial" panose="020B0604020202020204" pitchFamily="34" charset="0"/>
                <a:ea typeface="Arial" panose="020B0604020202020204" pitchFamily="34" charset="0"/>
              </a:rPr>
              <a:t>                          			The evaluation/recommendation from the Department Chair (if separate from the 		                			   					committee) is also due on this date</a:t>
            </a:r>
            <a:endParaRPr lang="en-US" sz="1400" dirty="0"/>
          </a:p>
        </p:txBody>
      </p:sp>
    </p:spTree>
    <p:extLst>
      <p:ext uri="{BB962C8B-B14F-4D97-AF65-F5344CB8AC3E}">
        <p14:creationId xmlns:p14="http://schemas.microsoft.com/office/powerpoint/2010/main" val="173249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582C-4A8D-4627-82E7-539B81A5EBD5}"/>
              </a:ext>
            </a:extLst>
          </p:cNvPr>
          <p:cNvSpPr>
            <a:spLocks noGrp="1"/>
          </p:cNvSpPr>
          <p:nvPr>
            <p:ph type="title"/>
          </p:nvPr>
        </p:nvSpPr>
        <p:spPr>
          <a:xfrm>
            <a:off x="1047750" y="238126"/>
            <a:ext cx="10299700" cy="990599"/>
          </a:xfrm>
        </p:spPr>
        <p:txBody>
          <a:bodyPr>
            <a:normAutofit/>
          </a:bodyPr>
          <a:lstStyle/>
          <a:p>
            <a:r>
              <a:rPr lang="en-US" sz="4800" dirty="0"/>
              <a:t>    2021 Range Elevation Calendar</a:t>
            </a:r>
          </a:p>
        </p:txBody>
      </p:sp>
      <p:sp>
        <p:nvSpPr>
          <p:cNvPr id="5" name="Date Placeholder 4">
            <a:extLst>
              <a:ext uri="{FF2B5EF4-FFF2-40B4-BE49-F238E27FC236}">
                <a16:creationId xmlns:a16="http://schemas.microsoft.com/office/drawing/2014/main" id="{FD08B66F-4210-42AF-A4CB-F2AFA678A39A}"/>
              </a:ext>
            </a:extLst>
          </p:cNvPr>
          <p:cNvSpPr>
            <a:spLocks noGrp="1"/>
          </p:cNvSpPr>
          <p:nvPr>
            <p:ph type="dt" sz="half" idx="10"/>
          </p:nvPr>
        </p:nvSpPr>
        <p:spPr>
          <a:xfrm>
            <a:off x="7376583" y="6191250"/>
            <a:ext cx="1214967" cy="358112"/>
          </a:xfrm>
        </p:spPr>
        <p:txBody>
          <a:bodyPr/>
          <a:lstStyle/>
          <a:p>
            <a:fld id="{E7450461-1054-4F65-83AC-6DF21B487F69}" type="datetime4">
              <a:rPr lang="en-US" smtClean="0"/>
              <a:t>February 11, 2021</a:t>
            </a:fld>
            <a:endParaRPr lang="en-US" dirty="0"/>
          </a:p>
        </p:txBody>
      </p:sp>
      <p:sp>
        <p:nvSpPr>
          <p:cNvPr id="8" name="TextBox 7">
            <a:extLst>
              <a:ext uri="{FF2B5EF4-FFF2-40B4-BE49-F238E27FC236}">
                <a16:creationId xmlns:a16="http://schemas.microsoft.com/office/drawing/2014/main" id="{EB4EF38E-4082-42F8-A72E-197BC67E8E87}"/>
              </a:ext>
            </a:extLst>
          </p:cNvPr>
          <p:cNvSpPr txBox="1"/>
          <p:nvPr/>
        </p:nvSpPr>
        <p:spPr>
          <a:xfrm>
            <a:off x="762000" y="1413269"/>
            <a:ext cx="10096500" cy="4873001"/>
          </a:xfrm>
          <a:prstGeom prst="rect">
            <a:avLst/>
          </a:prstGeom>
          <a:noFill/>
        </p:spPr>
        <p:txBody>
          <a:bodyPr wrap="square">
            <a:spAutoFit/>
          </a:bodyPr>
          <a:lstStyle/>
          <a:p>
            <a:pPr marL="1663700" marR="148590" indent="-160020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 1 –</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11				</a:t>
            </a:r>
            <a:r>
              <a:rPr lang="en-US" sz="1400" u="sng" dirty="0">
                <a:effectLst/>
                <a:latin typeface="Arial" panose="020B0604020202020204" pitchFamily="34" charset="0"/>
                <a:ea typeface="Arial" panose="020B0604020202020204" pitchFamily="34" charset="0"/>
              </a:rPr>
              <a:t>Candidate</a:t>
            </a:r>
            <a:r>
              <a:rPr lang="en-US" sz="1400" dirty="0">
                <a:effectLst/>
                <a:latin typeface="Arial" panose="020B0604020202020204" pitchFamily="34" charset="0"/>
                <a:ea typeface="Arial" panose="020B0604020202020204" pitchFamily="34" charset="0"/>
              </a:rPr>
              <a:t>: Reviews recommendations from Department Review Committee and Department 		Chair. The candidate has ten calendar days to write a response if</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desired.</a:t>
            </a:r>
          </a:p>
          <a:p>
            <a:pPr marL="0" marR="0">
              <a:spcBef>
                <a:spcPts val="35"/>
              </a:spcBef>
              <a:spcAft>
                <a:spcPts val="0"/>
              </a:spcAft>
            </a:pPr>
            <a:r>
              <a:rPr lang="en-US" sz="12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1663700" marR="62230" indent="-1600200">
              <a:spcBef>
                <a:spcPts val="5"/>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11				</a:t>
            </a:r>
            <a:r>
              <a:rPr lang="en-US" sz="1400" u="sng" dirty="0">
                <a:effectLst/>
                <a:latin typeface="Arial" panose="020B0604020202020204" pitchFamily="34" charset="0"/>
                <a:ea typeface="Arial" panose="020B0604020202020204" pitchFamily="34" charset="0"/>
              </a:rPr>
              <a:t>Department Chair</a:t>
            </a:r>
            <a:r>
              <a:rPr lang="en-US" sz="1400" dirty="0">
                <a:effectLst/>
                <a:latin typeface="Arial" panose="020B0604020202020204" pitchFamily="34" charset="0"/>
                <a:ea typeface="Arial" panose="020B0604020202020204" pitchFamily="34" charset="0"/>
              </a:rPr>
              <a:t>: Forwards recommendations and candidate’s responses, if any, to the</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Dean.</a:t>
            </a:r>
          </a:p>
          <a:p>
            <a:pPr marL="0" marR="0">
              <a:spcBef>
                <a:spcPts val="30"/>
              </a:spcBef>
              <a:spcAft>
                <a:spcPts val="0"/>
              </a:spcAft>
            </a:pPr>
            <a:r>
              <a:rPr lang="en-US" sz="1400" dirty="0">
                <a:effectLst/>
                <a:latin typeface="Arial" panose="020B0604020202020204" pitchFamily="34" charset="0"/>
                <a:ea typeface="Arial" panose="020B0604020202020204" pitchFamily="34" charset="0"/>
              </a:rPr>
              <a:t> </a:t>
            </a:r>
          </a:p>
          <a:p>
            <a:pPr marL="1663700" marR="162560" indent="-1600200">
              <a:lnSpc>
                <a:spcPct val="98000"/>
              </a:lnSpc>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 11 –</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March</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25		</a:t>
            </a:r>
            <a:r>
              <a:rPr lang="en-US" sz="1400" u="sng" dirty="0">
                <a:effectLst/>
                <a:latin typeface="Arial" panose="020B0604020202020204" pitchFamily="34" charset="0"/>
                <a:ea typeface="Arial" panose="020B0604020202020204" pitchFamily="34" charset="0"/>
              </a:rPr>
              <a:t>Dean</a:t>
            </a:r>
            <a:r>
              <a:rPr lang="en-US" sz="1400" dirty="0">
                <a:effectLst/>
                <a:latin typeface="Arial" panose="020B0604020202020204" pitchFamily="34" charset="0"/>
                <a:ea typeface="Arial" panose="020B0604020202020204" pitchFamily="34" charset="0"/>
              </a:rPr>
              <a:t>: Reviews recommendations from Department Review Committee and Department Chair 		and evaluates candidate for range</a:t>
            </a:r>
            <a:r>
              <a:rPr lang="en-US" sz="1400" spc="-4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elevation.</a:t>
            </a:r>
          </a:p>
          <a:p>
            <a:pPr marL="0" marR="0">
              <a:spcBef>
                <a:spcPts val="10"/>
              </a:spcBef>
              <a:spcAft>
                <a:spcPts val="0"/>
              </a:spcAft>
            </a:pPr>
            <a:r>
              <a:rPr lang="en-US" sz="1400" dirty="0">
                <a:effectLst/>
                <a:latin typeface="Arial" panose="020B0604020202020204" pitchFamily="34" charset="0"/>
                <a:ea typeface="Arial" panose="020B0604020202020204" pitchFamily="34" charset="0"/>
              </a:rPr>
              <a:t> </a:t>
            </a:r>
          </a:p>
          <a:p>
            <a:pPr marL="1663700" marR="203200" indent="-160020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a:t>
            </a:r>
            <a:r>
              <a:rPr lang="en-US" sz="1400" spc="10"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25				</a:t>
            </a:r>
            <a:r>
              <a:rPr lang="en-US" sz="1400" u="sng" dirty="0">
                <a:effectLst/>
                <a:latin typeface="Arial" panose="020B0604020202020204" pitchFamily="34" charset="0"/>
                <a:ea typeface="Arial" panose="020B0604020202020204" pitchFamily="34" charset="0"/>
              </a:rPr>
              <a:t>Dean</a:t>
            </a:r>
            <a:r>
              <a:rPr lang="en-US" sz="1400" dirty="0">
                <a:effectLst/>
                <a:latin typeface="Arial" panose="020B0604020202020204" pitchFamily="34" charset="0"/>
                <a:ea typeface="Arial" panose="020B0604020202020204" pitchFamily="34" charset="0"/>
              </a:rPr>
              <a:t>: Provides a copy of his/her evaluation and recommendation to the candidate. The 			recommendation is to be in memo format, addressed to the Provost.</a:t>
            </a:r>
          </a:p>
          <a:p>
            <a:pPr marL="0" marR="0">
              <a:spcBef>
                <a:spcPts val="15"/>
              </a:spcBef>
              <a:spcAft>
                <a:spcPts val="0"/>
              </a:spcAft>
            </a:pPr>
            <a:r>
              <a:rPr lang="en-US" sz="1400" dirty="0">
                <a:effectLst/>
                <a:latin typeface="Arial" panose="020B0604020202020204" pitchFamily="34" charset="0"/>
                <a:ea typeface="Arial" panose="020B0604020202020204" pitchFamily="34" charset="0"/>
              </a:rPr>
              <a:t> </a:t>
            </a:r>
          </a:p>
          <a:p>
            <a:pPr marL="1663700" marR="543560" indent="-1600200">
              <a:lnSpc>
                <a:spcPct val="98000"/>
              </a:lnSpc>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March 25 –</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April</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8				</a:t>
            </a:r>
            <a:r>
              <a:rPr lang="en-US" sz="1400" u="sng" dirty="0">
                <a:effectLst/>
                <a:latin typeface="Arial" panose="020B0604020202020204" pitchFamily="34" charset="0"/>
                <a:ea typeface="Arial" panose="020B0604020202020204" pitchFamily="34" charset="0"/>
              </a:rPr>
              <a:t>Candidate</a:t>
            </a:r>
            <a:r>
              <a:rPr lang="en-US" sz="1400" dirty="0">
                <a:effectLst/>
                <a:latin typeface="Arial" panose="020B0604020202020204" pitchFamily="34" charset="0"/>
                <a:ea typeface="Arial" panose="020B0604020202020204" pitchFamily="34" charset="0"/>
              </a:rPr>
              <a:t>: Reviews evaluation/recommendation from the Dean. The candidate has ten 		calendar days to write a response if</a:t>
            </a:r>
            <a:r>
              <a:rPr lang="en-US" sz="1400" spc="-4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desired.</a:t>
            </a:r>
          </a:p>
          <a:p>
            <a:pPr marL="0" marR="0">
              <a:spcBef>
                <a:spcPts val="25"/>
              </a:spcBef>
              <a:spcAft>
                <a:spcPts val="0"/>
              </a:spcAft>
            </a:pPr>
            <a:r>
              <a:rPr lang="en-US" sz="1400" dirty="0">
                <a:effectLst/>
                <a:latin typeface="Arial" panose="020B0604020202020204" pitchFamily="34" charset="0"/>
                <a:ea typeface="Arial" panose="020B0604020202020204" pitchFamily="34" charset="0"/>
              </a:rPr>
              <a:t> </a:t>
            </a:r>
          </a:p>
          <a:p>
            <a:pPr marL="1663700" marR="721360" indent="-1600200">
              <a:lnSpc>
                <a:spcPct val="98000"/>
              </a:lnSpc>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April 8				</a:t>
            </a:r>
            <a:r>
              <a:rPr lang="en-US" sz="1400" u="sng" dirty="0">
                <a:effectLst/>
                <a:latin typeface="Arial" panose="020B0604020202020204" pitchFamily="34" charset="0"/>
                <a:ea typeface="Arial" panose="020B0604020202020204" pitchFamily="34" charset="0"/>
              </a:rPr>
              <a:t>Dean</a:t>
            </a:r>
            <a:r>
              <a:rPr lang="en-US" sz="1400" dirty="0">
                <a:effectLst/>
                <a:latin typeface="Arial" panose="020B0604020202020204" pitchFamily="34" charset="0"/>
                <a:ea typeface="Arial" panose="020B0604020202020204" pitchFamily="34" charset="0"/>
              </a:rPr>
              <a:t>: Forwards recommendations (Dean’s and department’s) and candidate’s 				responses, if any, to the AVP for</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APPFA.</a:t>
            </a:r>
          </a:p>
          <a:p>
            <a:pPr marL="0" marR="0">
              <a:spcBef>
                <a:spcPts val="10"/>
              </a:spcBef>
              <a:spcAft>
                <a:spcPts val="0"/>
              </a:spcAft>
            </a:pPr>
            <a:r>
              <a:rPr lang="en-US" sz="1400" dirty="0">
                <a:effectLst/>
                <a:latin typeface="Arial" panose="020B0604020202020204" pitchFamily="34" charset="0"/>
                <a:ea typeface="Arial" panose="020B0604020202020204" pitchFamily="34" charset="0"/>
              </a:rPr>
              <a:t> </a:t>
            </a:r>
          </a:p>
          <a:p>
            <a:pPr marL="63500" marR="0">
              <a:spcBef>
                <a:spcPts val="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April 8 –</a:t>
            </a:r>
            <a:r>
              <a:rPr lang="en-US" sz="1400" spc="-2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April 22			</a:t>
            </a:r>
            <a:r>
              <a:rPr lang="en-US" sz="1400" u="sng" dirty="0">
                <a:effectLst/>
                <a:latin typeface="Arial" panose="020B0604020202020204" pitchFamily="34" charset="0"/>
                <a:ea typeface="Arial" panose="020B0604020202020204" pitchFamily="34" charset="0"/>
              </a:rPr>
              <a:t>Provost</a:t>
            </a:r>
            <a:r>
              <a:rPr lang="en-US" sz="1400" dirty="0">
                <a:effectLst/>
                <a:latin typeface="Arial" panose="020B0604020202020204" pitchFamily="34" charset="0"/>
                <a:ea typeface="Arial" panose="020B0604020202020204" pitchFamily="34" charset="0"/>
              </a:rPr>
              <a:t>: Reviews recommendations and evaluates the</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application.</a:t>
            </a:r>
          </a:p>
          <a:p>
            <a:pPr marL="0" marR="0">
              <a:spcBef>
                <a:spcPts val="40"/>
              </a:spcBef>
              <a:spcAft>
                <a:spcPts val="0"/>
              </a:spcAft>
            </a:pPr>
            <a:r>
              <a:rPr lang="en-US" sz="6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63500" marR="0">
              <a:spcBef>
                <a:spcPts val="470"/>
              </a:spcBef>
              <a:spcAft>
                <a:spcPts val="0"/>
              </a:spcAft>
              <a:tabLst>
                <a:tab pos="1663065" algn="l"/>
              </a:tabLst>
            </a:pPr>
            <a:r>
              <a:rPr lang="en-US" sz="1400" dirty="0">
                <a:solidFill>
                  <a:srgbClr val="0432FF"/>
                </a:solidFill>
                <a:effectLst/>
                <a:latin typeface="Arial" panose="020B0604020202020204" pitchFamily="34" charset="0"/>
                <a:ea typeface="Arial" panose="020B0604020202020204" pitchFamily="34" charset="0"/>
              </a:rPr>
              <a:t>April</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22			</a:t>
            </a:r>
            <a:r>
              <a:rPr lang="en-US" sz="1400" u="sng" dirty="0">
                <a:effectLst/>
                <a:latin typeface="Arial" panose="020B0604020202020204" pitchFamily="34" charset="0"/>
                <a:ea typeface="Arial" panose="020B0604020202020204" pitchFamily="34" charset="0"/>
              </a:rPr>
              <a:t>Provost</a:t>
            </a:r>
            <a:r>
              <a:rPr lang="en-US" sz="1400" dirty="0">
                <a:effectLst/>
                <a:latin typeface="Arial" panose="020B0604020202020204" pitchFamily="34" charset="0"/>
                <a:ea typeface="Arial" panose="020B0604020202020204" pitchFamily="34" charset="0"/>
              </a:rPr>
              <a:t>: Informs candidate of</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decision.</a:t>
            </a:r>
          </a:p>
          <a:p>
            <a:pPr marL="63500" marR="0">
              <a:spcAft>
                <a:spcPts val="0"/>
              </a:spcAft>
              <a:tabLst>
                <a:tab pos="1663065" algn="l"/>
              </a:tabLst>
            </a:pPr>
            <a:endParaRPr lang="en-US" sz="1400" dirty="0">
              <a:effectLst/>
              <a:latin typeface="Arial" panose="020B0604020202020204" pitchFamily="34" charset="0"/>
              <a:ea typeface="Arial" panose="020B0604020202020204" pitchFamily="34" charset="0"/>
            </a:endParaRPr>
          </a:p>
          <a:p>
            <a:pPr marL="0" marR="0">
              <a:spcBef>
                <a:spcPts val="5"/>
              </a:spcBef>
              <a:spcAft>
                <a:spcPts val="0"/>
              </a:spcAft>
            </a:pPr>
            <a:r>
              <a:rPr lang="en-US" sz="600" dirty="0">
                <a:effectLst/>
                <a:latin typeface="Arial" panose="020B0604020202020204" pitchFamily="34" charset="0"/>
                <a:ea typeface="Arial" panose="020B0604020202020204" pitchFamily="34" charset="0"/>
              </a:rPr>
              <a:t> </a:t>
            </a:r>
            <a:r>
              <a:rPr lang="en-US" sz="1400" dirty="0">
                <a:solidFill>
                  <a:srgbClr val="0432FF"/>
                </a:solidFill>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May</a:t>
            </a:r>
            <a:r>
              <a:rPr lang="en-US" sz="1400" spc="5" dirty="0">
                <a:solidFill>
                  <a:srgbClr val="0432FF"/>
                </a:solidFill>
                <a:effectLst/>
                <a:latin typeface="Arial" panose="020B0604020202020204" pitchFamily="34" charset="0"/>
                <a:ea typeface="Arial" panose="020B0604020202020204" pitchFamily="34" charset="0"/>
              </a:rPr>
              <a:t> </a:t>
            </a:r>
            <a:r>
              <a:rPr lang="en-US" sz="1400" dirty="0">
                <a:solidFill>
                  <a:srgbClr val="0432FF"/>
                </a:solidFill>
                <a:effectLst/>
                <a:latin typeface="Arial" panose="020B0604020202020204" pitchFamily="34" charset="0"/>
                <a:ea typeface="Arial" panose="020B0604020202020204" pitchFamily="34" charset="0"/>
              </a:rPr>
              <a:t>3				</a:t>
            </a:r>
            <a:r>
              <a:rPr lang="en-US" sz="1400" u="sng" dirty="0">
                <a:effectLst/>
                <a:latin typeface="Arial" panose="020B0604020202020204" pitchFamily="34" charset="0"/>
                <a:ea typeface="Arial" panose="020B0604020202020204" pitchFamily="34" charset="0"/>
              </a:rPr>
              <a:t>Candidate</a:t>
            </a:r>
            <a:r>
              <a:rPr lang="en-US" sz="1400" dirty="0">
                <a:effectLst/>
                <a:latin typeface="Arial" panose="020B0604020202020204" pitchFamily="34" charset="0"/>
                <a:ea typeface="Arial" panose="020B0604020202020204" pitchFamily="34" charset="0"/>
              </a:rPr>
              <a:t>: May submit an appeal of a negative decision to the AVP for APPFA.</a:t>
            </a:r>
            <a:endParaRPr lang="en-US" sz="1400" dirty="0"/>
          </a:p>
        </p:txBody>
      </p:sp>
    </p:spTree>
    <p:extLst>
      <p:ext uri="{BB962C8B-B14F-4D97-AF65-F5344CB8AC3E}">
        <p14:creationId xmlns:p14="http://schemas.microsoft.com/office/powerpoint/2010/main" val="417431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38">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91718-23E9-4445-984C-3630EA548968}"/>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Q &amp; A</a:t>
            </a:r>
          </a:p>
        </p:txBody>
      </p:sp>
      <p:sp>
        <p:nvSpPr>
          <p:cNvPr id="3" name="Text Placeholder 2">
            <a:extLst>
              <a:ext uri="{FF2B5EF4-FFF2-40B4-BE49-F238E27FC236}">
                <a16:creationId xmlns:a16="http://schemas.microsoft.com/office/drawing/2014/main" id="{7209FC11-2DD0-4866-94D3-69846BE5A091}"/>
              </a:ext>
            </a:extLst>
          </p:cNvPr>
          <p:cNvSpPr>
            <a:spLocks noGrp="1"/>
          </p:cNvSpPr>
          <p:nvPr>
            <p:ph idx="1"/>
          </p:nvPr>
        </p:nvSpPr>
        <p:spPr>
          <a:xfrm>
            <a:off x="4548104" y="3962088"/>
            <a:ext cx="6112077" cy="1186108"/>
          </a:xfrm>
        </p:spPr>
        <p:txBody>
          <a:bodyPr vert="horz" lIns="91440" tIns="45720" rIns="91440" bIns="45720" rtlCol="0" anchor="t">
            <a:normAutofit/>
          </a:bodyPr>
          <a:lstStyle/>
          <a:p>
            <a:pPr marL="0" indent="0">
              <a:buNone/>
            </a:pPr>
            <a:r>
              <a:rPr lang="en-US">
                <a:solidFill>
                  <a:srgbClr val="FFFFFF">
                    <a:alpha val="70000"/>
                  </a:srgbClr>
                </a:solidFill>
              </a:rPr>
              <a:t>Thank YOU!</a:t>
            </a:r>
          </a:p>
        </p:txBody>
      </p:sp>
      <p:sp>
        <p:nvSpPr>
          <p:cNvPr id="41" name="Isosceles Triangle 40">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CCFD91E4-E3A6-4E5C-90E5-B9621E7C4C01}"/>
              </a:ext>
            </a:extLst>
          </p:cNvPr>
          <p:cNvSpPr>
            <a:spLocks noGrp="1"/>
          </p:cNvSpPr>
          <p:nvPr>
            <p:ph type="dt" sz="half" idx="10"/>
          </p:nvPr>
        </p:nvSpPr>
        <p:spPr>
          <a:xfrm>
            <a:off x="8270234" y="6041362"/>
            <a:ext cx="1233017" cy="365125"/>
          </a:xfrm>
        </p:spPr>
        <p:txBody>
          <a:bodyPr vert="horz" lIns="91440" tIns="45720" rIns="91440" bIns="45720" rtlCol="0" anchor="ctr">
            <a:normAutofit/>
          </a:bodyPr>
          <a:lstStyle/>
          <a:p>
            <a:pPr>
              <a:spcAft>
                <a:spcPts val="600"/>
              </a:spcAft>
            </a:pPr>
            <a:fld id="{A58A23F1-C67C-4A21-A486-B63E65219FEC}" type="datetime4">
              <a:rPr lang="en-US" kern="1200" smtClean="0">
                <a:solidFill>
                  <a:srgbClr val="FFFFFF"/>
                </a:solidFill>
                <a:latin typeface="+mn-lt"/>
                <a:ea typeface="+mn-ea"/>
                <a:cs typeface="+mn-cs"/>
              </a:rPr>
              <a:t>February 11, 2021</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25783090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3992-A856-49E3-B12B-A4F9C62E6333}"/>
              </a:ext>
            </a:extLst>
          </p:cNvPr>
          <p:cNvSpPr>
            <a:spLocks noGrp="1"/>
          </p:cNvSpPr>
          <p:nvPr>
            <p:ph type="title"/>
          </p:nvPr>
        </p:nvSpPr>
        <p:spPr/>
        <p:txBody>
          <a:bodyPr/>
          <a:lstStyle/>
          <a:p>
            <a:r>
              <a:rPr lang="en-US" dirty="0"/>
              <a:t>What is Range Elevation?	</a:t>
            </a:r>
          </a:p>
        </p:txBody>
      </p:sp>
      <p:sp>
        <p:nvSpPr>
          <p:cNvPr id="3" name="Content Placeholder 2">
            <a:extLst>
              <a:ext uri="{FF2B5EF4-FFF2-40B4-BE49-F238E27FC236}">
                <a16:creationId xmlns:a16="http://schemas.microsoft.com/office/drawing/2014/main" id="{3F5458E4-EBFB-482E-8400-E1847A9F955F}"/>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Range Elevation is the increase in salary by movement from one range to the next, Range A to B, B to C, C to D.  If granted, a Range Elevation brings a salary increase of at least 5%. [Original]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Starting in Fall 2017, for those eligible, Range Elevation shall be accompanied by a salary increase of at least 5%, </a:t>
            </a:r>
            <a:r>
              <a:rPr lang="en-US" sz="2400" i="1" dirty="0">
                <a:latin typeface="Arial" panose="020B0604020202020204" pitchFamily="34" charset="0"/>
                <a:cs typeface="Arial" panose="020B0604020202020204" pitchFamily="34" charset="0"/>
              </a:rPr>
              <a:t>or more </a:t>
            </a:r>
            <a:r>
              <a:rPr lang="en-US" sz="2400" dirty="0">
                <a:latin typeface="Arial" panose="020B0604020202020204" pitchFamily="34" charset="0"/>
                <a:cs typeface="Arial" panose="020B0604020202020204" pitchFamily="34" charset="0"/>
              </a:rPr>
              <a:t>in order to reach at least the minimum of the next range. [Full-Time Adjusted Service (FTAS)]</a:t>
            </a:r>
          </a:p>
        </p:txBody>
      </p:sp>
      <p:sp>
        <p:nvSpPr>
          <p:cNvPr id="4" name="Date Placeholder 3">
            <a:extLst>
              <a:ext uri="{FF2B5EF4-FFF2-40B4-BE49-F238E27FC236}">
                <a16:creationId xmlns:a16="http://schemas.microsoft.com/office/drawing/2014/main" id="{72E3948A-6E39-4253-8F1A-36BB038F2261}"/>
              </a:ext>
            </a:extLst>
          </p:cNvPr>
          <p:cNvSpPr>
            <a:spLocks noGrp="1"/>
          </p:cNvSpPr>
          <p:nvPr>
            <p:ph type="dt" sz="half" idx="10"/>
          </p:nvPr>
        </p:nvSpPr>
        <p:spPr>
          <a:xfrm>
            <a:off x="7205133" y="6041362"/>
            <a:ext cx="1167342" cy="365125"/>
          </a:xfrm>
        </p:spPr>
        <p:txBody>
          <a:bodyPr/>
          <a:lstStyle/>
          <a:p>
            <a:fld id="{BE67C15D-271A-4057-9980-B987C50C744E}" type="datetime4">
              <a:rPr lang="en-US" smtClean="0"/>
              <a:t>February 11, 2021</a:t>
            </a:fld>
            <a:endParaRPr lang="en-US" dirty="0"/>
          </a:p>
        </p:txBody>
      </p:sp>
    </p:spTree>
    <p:extLst>
      <p:ext uri="{BB962C8B-B14F-4D97-AF65-F5344CB8AC3E}">
        <p14:creationId xmlns:p14="http://schemas.microsoft.com/office/powerpoint/2010/main" val="332443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927100"/>
          </a:xfrm>
        </p:spPr>
        <p:txBody>
          <a:bodyPr>
            <a:normAutofit/>
          </a:bodyPr>
          <a:lstStyle/>
          <a:p>
            <a:pPr algn="ctr"/>
            <a:r>
              <a:rPr lang="en-US" sz="4000" dirty="0"/>
              <a:t>Original Range Elevation</a:t>
            </a:r>
          </a:p>
        </p:txBody>
      </p:sp>
      <p:sp>
        <p:nvSpPr>
          <p:cNvPr id="3" name="Content Placeholder 2"/>
          <p:cNvSpPr>
            <a:spLocks noGrp="1"/>
          </p:cNvSpPr>
          <p:nvPr>
            <p:ph idx="1"/>
          </p:nvPr>
        </p:nvSpPr>
        <p:spPr>
          <a:xfrm>
            <a:off x="933450" y="2005012"/>
            <a:ext cx="10325100" cy="4351338"/>
          </a:xfrm>
        </p:spPr>
        <p:txBody>
          <a:bodyPr>
            <a:normAutofit/>
          </a:bodyPr>
          <a:lstStyle/>
          <a:p>
            <a:r>
              <a:rPr lang="en-US" sz="2400" dirty="0">
                <a:effectLst/>
                <a:latin typeface="Arial" panose="020B0604020202020204" pitchFamily="34" charset="0"/>
                <a:ea typeface="Times New Roman" panose="02020603050405020304" pitchFamily="18" charset="0"/>
                <a:cs typeface="Arial" panose="020B0604020202020204" pitchFamily="34" charset="0"/>
              </a:rPr>
              <a:t>Range elevation represents a minimum 5% increase in salary and movement from one range to the</a:t>
            </a:r>
            <a:r>
              <a:rPr lang="en-US" sz="2400" spc="-13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next.</a:t>
            </a:r>
          </a:p>
          <a:p>
            <a:pPr marL="0" indent="0">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To be eligible for a range elevation you must be </a:t>
            </a:r>
            <a:r>
              <a:rPr lang="en-US" sz="24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at</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or </a:t>
            </a:r>
            <a:r>
              <a:rPr lang="en-US" sz="24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above</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the SSI max for your current range </a:t>
            </a:r>
            <a:r>
              <a:rPr lang="en-US" sz="24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and</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have been in that </a:t>
            </a:r>
            <a:r>
              <a:rPr lang="en-US" sz="2400" spc="-2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range </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for at least 5</a:t>
            </a:r>
            <a:r>
              <a:rPr lang="en-US" sz="2400" spc="-16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years. (</a:t>
            </a:r>
            <a:r>
              <a:rPr lang="en-US" sz="24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stagnant</a:t>
            </a:r>
            <a:r>
              <a:rPr lang="en-US" sz="24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3600" dirty="0"/>
          </a:p>
          <a:p>
            <a:pPr marL="0" indent="0">
              <a:buNone/>
            </a:pPr>
            <a:endParaRPr lang="en-US" sz="3200" dirty="0"/>
          </a:p>
          <a:p>
            <a:endParaRPr lang="en-US" dirty="0"/>
          </a:p>
        </p:txBody>
      </p:sp>
      <p:sp>
        <p:nvSpPr>
          <p:cNvPr id="9" name="Date Placeholder 8">
            <a:extLst>
              <a:ext uri="{FF2B5EF4-FFF2-40B4-BE49-F238E27FC236}">
                <a16:creationId xmlns:a16="http://schemas.microsoft.com/office/drawing/2014/main" id="{0977BBFD-746F-4DB4-B03E-879AE2FE8A98}"/>
              </a:ext>
            </a:extLst>
          </p:cNvPr>
          <p:cNvSpPr>
            <a:spLocks noGrp="1"/>
          </p:cNvSpPr>
          <p:nvPr>
            <p:ph type="dt" sz="half" idx="10"/>
          </p:nvPr>
        </p:nvSpPr>
        <p:spPr>
          <a:xfrm>
            <a:off x="7205133" y="6041362"/>
            <a:ext cx="1310217" cy="365125"/>
          </a:xfrm>
        </p:spPr>
        <p:txBody>
          <a:bodyPr/>
          <a:lstStyle/>
          <a:p>
            <a:fld id="{217AAF9B-8FB6-4B93-A258-8025300B2B7A}" type="datetime4">
              <a:rPr lang="en-US" smtClean="0"/>
              <a:t>February 11, 2021</a:t>
            </a:fld>
            <a:endParaRPr lang="en-US" dirty="0"/>
          </a:p>
        </p:txBody>
      </p:sp>
      <p:sp>
        <p:nvSpPr>
          <p:cNvPr id="4" name="Slide Number Placeholder 4">
            <a:extLst>
              <a:ext uri="{FF2B5EF4-FFF2-40B4-BE49-F238E27FC236}">
                <a16:creationId xmlns:a16="http://schemas.microsoft.com/office/drawing/2014/main" id="{0A42C58F-F65F-4A17-8B20-81A85D591E7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r"/>
            <a:fld id="{89A07FDE-CF23-4DF4-993F-F0A8407421BC}" type="slidenum">
              <a:rPr lang="en-US" sz="1200" smtClean="0">
                <a:solidFill>
                  <a:schemeClr val="bg2">
                    <a:lumMod val="90000"/>
                  </a:schemeClr>
                </a:solidFill>
                <a:latin typeface="Arial" panose="020B0604020202020204" pitchFamily="34" charset="0"/>
                <a:cs typeface="Arial" panose="020B0604020202020204" pitchFamily="34" charset="0"/>
              </a:rPr>
              <a:pPr lvl="1" algn="r"/>
              <a:t>3</a:t>
            </a:fld>
            <a:endParaRPr lang="en-US" sz="1200" dirty="0">
              <a:solidFill>
                <a:schemeClr val="bg2">
                  <a:lumMod val="9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5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582C-4A8D-4627-82E7-539B81A5EBD5}"/>
              </a:ext>
            </a:extLst>
          </p:cNvPr>
          <p:cNvSpPr>
            <a:spLocks noGrp="1"/>
          </p:cNvSpPr>
          <p:nvPr>
            <p:ph type="title"/>
          </p:nvPr>
        </p:nvSpPr>
        <p:spPr>
          <a:xfrm>
            <a:off x="1047750" y="238126"/>
            <a:ext cx="10299700" cy="990599"/>
          </a:xfrm>
        </p:spPr>
        <p:txBody>
          <a:bodyPr>
            <a:normAutofit/>
          </a:bodyPr>
          <a:lstStyle/>
          <a:p>
            <a:r>
              <a:rPr lang="en-US" sz="4800" dirty="0"/>
              <a:t>        Effective Date for Increases</a:t>
            </a:r>
          </a:p>
        </p:txBody>
      </p:sp>
      <p:sp>
        <p:nvSpPr>
          <p:cNvPr id="5" name="Date Placeholder 4">
            <a:extLst>
              <a:ext uri="{FF2B5EF4-FFF2-40B4-BE49-F238E27FC236}">
                <a16:creationId xmlns:a16="http://schemas.microsoft.com/office/drawing/2014/main" id="{FD08B66F-4210-42AF-A4CB-F2AFA678A39A}"/>
              </a:ext>
            </a:extLst>
          </p:cNvPr>
          <p:cNvSpPr>
            <a:spLocks noGrp="1"/>
          </p:cNvSpPr>
          <p:nvPr>
            <p:ph type="dt" sz="half" idx="10"/>
          </p:nvPr>
        </p:nvSpPr>
        <p:spPr>
          <a:xfrm>
            <a:off x="7205133" y="6041362"/>
            <a:ext cx="1214967" cy="365125"/>
          </a:xfrm>
        </p:spPr>
        <p:txBody>
          <a:bodyPr/>
          <a:lstStyle/>
          <a:p>
            <a:fld id="{4F5ABE17-4AE1-4176-BFF3-B02B01CCE274}" type="datetime4">
              <a:rPr lang="en-US" smtClean="0"/>
              <a:t>February 11, 2021</a:t>
            </a:fld>
            <a:endParaRPr lang="en-US" dirty="0"/>
          </a:p>
        </p:txBody>
      </p:sp>
      <p:sp>
        <p:nvSpPr>
          <p:cNvPr id="6" name="TextBox 5">
            <a:extLst>
              <a:ext uri="{FF2B5EF4-FFF2-40B4-BE49-F238E27FC236}">
                <a16:creationId xmlns:a16="http://schemas.microsoft.com/office/drawing/2014/main" id="{FC6A1A10-2788-4682-BDC5-4036A74BC8C9}"/>
              </a:ext>
            </a:extLst>
          </p:cNvPr>
          <p:cNvSpPr txBox="1"/>
          <p:nvPr/>
        </p:nvSpPr>
        <p:spPr>
          <a:xfrm>
            <a:off x="1257301" y="1841500"/>
            <a:ext cx="9877424" cy="2308324"/>
          </a:xfrm>
          <a:prstGeom prst="rect">
            <a:avLst/>
          </a:prstGeom>
          <a:noFill/>
        </p:spPr>
        <p:txBody>
          <a:bodyPr wrap="square">
            <a:spAutoFit/>
          </a:bodyPr>
          <a:lstStyle/>
          <a:p>
            <a:r>
              <a:rPr lang="en-US" sz="3600" spc="15" dirty="0">
                <a:solidFill>
                  <a:srgbClr val="010101"/>
                </a:solidFill>
                <a:effectLst/>
                <a:latin typeface="Arial" panose="020B0604020202020204" pitchFamily="34" charset="0"/>
                <a:ea typeface="Times New Roman" panose="02020603050405020304" pitchFamily="18" charset="0"/>
              </a:rPr>
              <a:t>Ra</a:t>
            </a:r>
            <a:r>
              <a:rPr lang="en-US" sz="3600" spc="-625"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n</a:t>
            </a:r>
            <a:r>
              <a:rPr lang="en-US" sz="3600" spc="-825"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g</a:t>
            </a:r>
            <a:r>
              <a:rPr lang="en-US" sz="3600" spc="-685"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e	elevation, as well as applicable salary increase, shall take effect  at</a:t>
            </a:r>
            <a:r>
              <a:rPr lang="en-US" sz="3600" spc="975"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the</a:t>
            </a:r>
            <a:r>
              <a:rPr lang="en-US" sz="3600" spc="345" dirty="0">
                <a:solidFill>
                  <a:srgbClr val="010101"/>
                </a:solidFill>
                <a:effectLst/>
                <a:latin typeface="Arial" panose="020B0604020202020204" pitchFamily="34" charset="0"/>
                <a:ea typeface="Times New Roman" panose="02020603050405020304" pitchFamily="18" charset="0"/>
              </a:rPr>
              <a:t> </a:t>
            </a:r>
            <a:r>
              <a:rPr lang="en-US" sz="3600" i="1" dirty="0">
                <a:solidFill>
                  <a:srgbClr val="010101"/>
                </a:solidFill>
                <a:effectLst/>
                <a:latin typeface="Arial" panose="020B0604020202020204" pitchFamily="34" charset="0"/>
                <a:ea typeface="Times New Roman" panose="02020603050405020304" pitchFamily="18" charset="0"/>
              </a:rPr>
              <a:t>beginning</a:t>
            </a:r>
            <a:r>
              <a:rPr lang="en-US" sz="3600" dirty="0">
                <a:solidFill>
                  <a:srgbClr val="010101"/>
                </a:solidFill>
                <a:effectLst/>
                <a:latin typeface="Arial" panose="020B0604020202020204" pitchFamily="34" charset="0"/>
                <a:ea typeface="Times New Roman" panose="02020603050405020304" pitchFamily="18" charset="0"/>
              </a:rPr>
              <a:t> of the</a:t>
            </a:r>
            <a:r>
              <a:rPr lang="en-US" sz="3600" spc="795"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first</a:t>
            </a:r>
            <a:r>
              <a:rPr lang="en-US" sz="3600" spc="1040" dirty="0">
                <a:solidFill>
                  <a:srgbClr val="010101"/>
                </a:solidFill>
                <a:effectLst/>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appointment in the academic year</a:t>
            </a:r>
            <a:r>
              <a:rPr lang="en-US" sz="3600" dirty="0">
                <a:solidFill>
                  <a:srgbClr val="010101"/>
                </a:solidFill>
                <a:latin typeface="Arial" panose="020B0604020202020204" pitchFamily="34" charset="0"/>
                <a:ea typeface="Times New Roman" panose="02020603050405020304" pitchFamily="18" charset="0"/>
              </a:rPr>
              <a:t> </a:t>
            </a:r>
            <a:r>
              <a:rPr lang="en-US" sz="3600" dirty="0">
                <a:solidFill>
                  <a:srgbClr val="010101"/>
                </a:solidFill>
                <a:effectLst/>
                <a:latin typeface="Arial" panose="020B0604020202020204" pitchFamily="34" charset="0"/>
                <a:ea typeface="Times New Roman" panose="02020603050405020304" pitchFamily="18" charset="0"/>
              </a:rPr>
              <a:t>following	review.</a:t>
            </a:r>
            <a:endParaRPr lang="en-US" sz="3600" dirty="0"/>
          </a:p>
        </p:txBody>
      </p:sp>
    </p:spTree>
    <p:extLst>
      <p:ext uri="{BB962C8B-B14F-4D97-AF65-F5344CB8AC3E}">
        <p14:creationId xmlns:p14="http://schemas.microsoft.com/office/powerpoint/2010/main" val="5696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FB3227-65AD-472B-9026-94DC3EE95ABA}"/>
              </a:ext>
            </a:extLst>
          </p:cNvPr>
          <p:cNvSpPr>
            <a:spLocks noGrp="1"/>
          </p:cNvSpPr>
          <p:nvPr>
            <p:ph type="title"/>
          </p:nvPr>
        </p:nvSpPr>
        <p:spPr>
          <a:xfrm>
            <a:off x="1276350" y="501650"/>
            <a:ext cx="10077450" cy="1339849"/>
          </a:xfrm>
        </p:spPr>
        <p:txBody>
          <a:bodyPr>
            <a:normAutofit/>
          </a:bodyPr>
          <a:lstStyle/>
          <a:p>
            <a:pPr algn="ctr"/>
            <a:r>
              <a:rPr lang="en-US" dirty="0"/>
              <a:t>Policy 1332 – Temporary Faculty </a:t>
            </a:r>
            <a:br>
              <a:rPr lang="en-US" dirty="0"/>
            </a:br>
            <a:r>
              <a:rPr lang="en-US" dirty="0"/>
              <a:t>Range Elevation</a:t>
            </a:r>
          </a:p>
        </p:txBody>
      </p:sp>
      <p:sp>
        <p:nvSpPr>
          <p:cNvPr id="6" name="Content Placeholder 5">
            <a:extLst>
              <a:ext uri="{FF2B5EF4-FFF2-40B4-BE49-F238E27FC236}">
                <a16:creationId xmlns:a16="http://schemas.microsoft.com/office/drawing/2014/main" id="{12A9B0CE-C7F8-499B-8D1B-8DB162F186CF}"/>
              </a:ext>
            </a:extLst>
          </p:cNvPr>
          <p:cNvSpPr>
            <a:spLocks noGrp="1"/>
          </p:cNvSpPr>
          <p:nvPr>
            <p:ph idx="1"/>
          </p:nvPr>
        </p:nvSpPr>
        <p:spPr>
          <a:xfrm>
            <a:off x="838200" y="1690688"/>
            <a:ext cx="10515600" cy="4665662"/>
          </a:xfrm>
        </p:spPr>
        <p:txBody>
          <a:bodyPr>
            <a:normAutofit fontScale="92500" lnSpcReduction="20000"/>
          </a:bodyPr>
          <a:lstStyle/>
          <a:p>
            <a:pPr marL="457200" lvl="1" indent="0">
              <a:buNone/>
            </a:pPr>
            <a:endParaRPr lang="en-US" sz="2400" dirty="0">
              <a:effectLst/>
              <a:latin typeface="Times New Roman" panose="02020603050405020304" pitchFamily="18" charset="0"/>
              <a:ea typeface="Times New Roman" panose="02020603050405020304" pitchFamily="18" charset="0"/>
            </a:endParaRPr>
          </a:p>
          <a:p>
            <a:pPr lvl="1"/>
            <a:r>
              <a:rPr lang="en-US" sz="2400" dirty="0">
                <a:effectLst/>
                <a:ea typeface="Times New Roman" panose="02020603050405020304" pitchFamily="18" charset="0"/>
              </a:rPr>
              <a:t>Applications shall be accepted between December 15 and January 31 of each year. </a:t>
            </a:r>
          </a:p>
          <a:p>
            <a:pPr lvl="1"/>
            <a:endParaRPr lang="en-US" sz="2400" dirty="0">
              <a:effectLst/>
              <a:ea typeface="Times New Roman" panose="02020603050405020304" pitchFamily="18" charset="0"/>
            </a:endParaRPr>
          </a:p>
          <a:p>
            <a:pPr lvl="1"/>
            <a:r>
              <a:rPr lang="en-US" sz="2400" dirty="0">
                <a:effectLst/>
                <a:ea typeface="Times New Roman" panose="02020603050405020304" pitchFamily="18" charset="0"/>
              </a:rPr>
              <a:t>Any lecturer who by the end of the academic year will have met the eligibility criteria should apply during this period. </a:t>
            </a:r>
          </a:p>
          <a:p>
            <a:pPr lvl="1"/>
            <a:endParaRPr lang="en-US" sz="2400" dirty="0">
              <a:effectLst/>
              <a:ea typeface="Times New Roman" panose="02020603050405020304" pitchFamily="18" charset="0"/>
            </a:endParaRPr>
          </a:p>
          <a:p>
            <a:pPr lvl="1"/>
            <a:r>
              <a:rPr lang="en-US" sz="2400" dirty="0">
                <a:effectLst/>
                <a:ea typeface="Times New Roman" panose="02020603050405020304" pitchFamily="18" charset="0"/>
              </a:rPr>
              <a:t>The “application” shall consist of a written letter or memorandum clearly stating the applicant's request. </a:t>
            </a:r>
          </a:p>
          <a:p>
            <a:pPr lvl="1"/>
            <a:endParaRPr lang="en-US" sz="2400" dirty="0">
              <a:effectLst/>
              <a:ea typeface="Times New Roman" panose="02020603050405020304" pitchFamily="18" charset="0"/>
            </a:endParaRPr>
          </a:p>
          <a:p>
            <a:pPr lvl="1"/>
            <a:r>
              <a:rPr lang="en-US" sz="2400" dirty="0">
                <a:effectLst/>
                <a:ea typeface="Times New Roman" panose="02020603050405020304" pitchFamily="18" charset="0"/>
              </a:rPr>
              <a:t>This shall be accompanied by a CV and a description of professional development in support of lecturer work assignments, both updated from the initial appointment or last range elevation, whichever is more</a:t>
            </a:r>
            <a:r>
              <a:rPr lang="en-US" sz="2400" spc="-20" dirty="0">
                <a:effectLst/>
                <a:ea typeface="Times New Roman" panose="02020603050405020304" pitchFamily="18" charset="0"/>
              </a:rPr>
              <a:t> </a:t>
            </a:r>
            <a:r>
              <a:rPr lang="en-US" sz="2400" dirty="0">
                <a:effectLst/>
                <a:ea typeface="Times New Roman" panose="02020603050405020304" pitchFamily="18" charset="0"/>
              </a:rPr>
              <a:t>recent.</a:t>
            </a:r>
          </a:p>
          <a:p>
            <a:pPr marL="457200" lvl="1" indent="0">
              <a:buNone/>
            </a:pPr>
            <a:endParaRPr lang="en-US" sz="2800" dirty="0"/>
          </a:p>
          <a:p>
            <a:pPr marL="914400" lvl="2" indent="0">
              <a:buNone/>
            </a:pPr>
            <a:endParaRPr lang="en-US" dirty="0"/>
          </a:p>
          <a:p>
            <a:pPr lvl="2"/>
            <a:endParaRPr lang="en-US" dirty="0"/>
          </a:p>
          <a:p>
            <a:pPr marL="457200" lvl="1" indent="0">
              <a:buNone/>
            </a:pPr>
            <a:endParaRPr lang="en-US" dirty="0"/>
          </a:p>
        </p:txBody>
      </p:sp>
      <p:sp>
        <p:nvSpPr>
          <p:cNvPr id="8" name="Date Placeholder 7">
            <a:extLst>
              <a:ext uri="{FF2B5EF4-FFF2-40B4-BE49-F238E27FC236}">
                <a16:creationId xmlns:a16="http://schemas.microsoft.com/office/drawing/2014/main" id="{5EA67A9C-C261-4F17-B72D-79D35D991335}"/>
              </a:ext>
            </a:extLst>
          </p:cNvPr>
          <p:cNvSpPr>
            <a:spLocks noGrp="1"/>
          </p:cNvSpPr>
          <p:nvPr>
            <p:ph type="dt" sz="half" idx="10"/>
          </p:nvPr>
        </p:nvSpPr>
        <p:spPr>
          <a:xfrm>
            <a:off x="7205133" y="6172200"/>
            <a:ext cx="1385530" cy="365125"/>
          </a:xfrm>
        </p:spPr>
        <p:txBody>
          <a:bodyPr/>
          <a:lstStyle/>
          <a:p>
            <a:fld id="{45179D04-1E6C-40D5-9BE1-41DDFF401FBE}" type="datetime4">
              <a:rPr lang="en-US" smtClean="0"/>
              <a:t>February 11, 2021</a:t>
            </a:fld>
            <a:endParaRPr lang="en-US" dirty="0"/>
          </a:p>
        </p:txBody>
      </p:sp>
    </p:spTree>
    <p:extLst>
      <p:ext uri="{BB962C8B-B14F-4D97-AF65-F5344CB8AC3E}">
        <p14:creationId xmlns:p14="http://schemas.microsoft.com/office/powerpoint/2010/main" val="204071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88FE-1B3A-4020-BFC4-2492E23748F5}"/>
              </a:ext>
            </a:extLst>
          </p:cNvPr>
          <p:cNvSpPr>
            <a:spLocks noGrp="1"/>
          </p:cNvSpPr>
          <p:nvPr>
            <p:ph type="title"/>
          </p:nvPr>
        </p:nvSpPr>
        <p:spPr/>
        <p:txBody>
          <a:bodyPr/>
          <a:lstStyle/>
          <a:p>
            <a:pPr algn="ctr"/>
            <a:r>
              <a:rPr lang="en-US" dirty="0"/>
              <a:t>Policy 1332 – Temporary Faculty </a:t>
            </a:r>
            <a:br>
              <a:rPr lang="en-US" dirty="0"/>
            </a:br>
            <a:r>
              <a:rPr lang="en-US" dirty="0"/>
              <a:t>Range Elevation</a:t>
            </a:r>
          </a:p>
        </p:txBody>
      </p:sp>
      <p:sp>
        <p:nvSpPr>
          <p:cNvPr id="3" name="Content Placeholder 2">
            <a:extLst>
              <a:ext uri="{FF2B5EF4-FFF2-40B4-BE49-F238E27FC236}">
                <a16:creationId xmlns:a16="http://schemas.microsoft.com/office/drawing/2014/main" id="{C8F9518C-62C6-4D7C-901A-339F35356E90}"/>
              </a:ext>
            </a:extLst>
          </p:cNvPr>
          <p:cNvSpPr>
            <a:spLocks noGrp="1"/>
          </p:cNvSpPr>
          <p:nvPr>
            <p:ph idx="1"/>
          </p:nvPr>
        </p:nvSpPr>
        <p:spPr/>
        <p:txBody>
          <a:bodyPr>
            <a:normAutofit fontScale="92500" lnSpcReduction="20000"/>
          </a:bodyPr>
          <a:lstStyle/>
          <a:p>
            <a:r>
              <a:rPr lang="en-US" dirty="0"/>
              <a:t>4. Criteria for Range Elevation </a:t>
            </a:r>
          </a:p>
          <a:p>
            <a:r>
              <a:rPr lang="en-US" dirty="0"/>
              <a:t>Whereas (a) good teaching is of fundamental importance in the evaluation of all faculty members, and (b) in order to ensure good teaching, it is essential that faculty remain competent in the fields in which they teach, it is necessary that continued competence be demonstrated in evaluations for range elevations. At advanced levels of academia, competence is assessed via scholarship in the field. It is recognized that scholarship is broadly defined at Cal Poly Pomona, and includes the scholarship of teaching. </a:t>
            </a:r>
          </a:p>
          <a:p>
            <a:r>
              <a:rPr lang="en-US" dirty="0"/>
              <a:t>In addition to teaching and demonstration of continued competence, lecturers shall be evaluated on other assigned duties that are contained either in their contract or letter of appointment. No lecturer shall be required to perform service if service is not an assigned duty. </a:t>
            </a:r>
          </a:p>
          <a:p>
            <a:r>
              <a:rPr lang="en-US" dirty="0"/>
              <a:t>Departments shall establish their own guidelines for range elevation decisions, subject to approval by the Associate Vice President for Faculty Affairs. The committee that deals with range elevation requests may make use of existing annual evaluations to the extent that they feel they are adequate.</a:t>
            </a:r>
          </a:p>
        </p:txBody>
      </p:sp>
      <p:sp>
        <p:nvSpPr>
          <p:cNvPr id="4" name="Date Placeholder 3">
            <a:extLst>
              <a:ext uri="{FF2B5EF4-FFF2-40B4-BE49-F238E27FC236}">
                <a16:creationId xmlns:a16="http://schemas.microsoft.com/office/drawing/2014/main" id="{2DB39CF5-D810-41C1-B6CE-B29F504660CA}"/>
              </a:ext>
            </a:extLst>
          </p:cNvPr>
          <p:cNvSpPr>
            <a:spLocks noGrp="1"/>
          </p:cNvSpPr>
          <p:nvPr>
            <p:ph type="dt" sz="half" idx="10"/>
          </p:nvPr>
        </p:nvSpPr>
        <p:spPr>
          <a:xfrm>
            <a:off x="7205133" y="6041362"/>
            <a:ext cx="1157817" cy="365125"/>
          </a:xfrm>
        </p:spPr>
        <p:txBody>
          <a:bodyPr/>
          <a:lstStyle/>
          <a:p>
            <a:fld id="{C3C92B7C-FDB0-4187-893D-8AF36C9F7E4A}" type="datetime4">
              <a:rPr lang="en-US" smtClean="0"/>
              <a:t>February 11, 2021</a:t>
            </a:fld>
            <a:endParaRPr lang="en-US" dirty="0"/>
          </a:p>
        </p:txBody>
      </p:sp>
    </p:spTree>
    <p:extLst>
      <p:ext uri="{BB962C8B-B14F-4D97-AF65-F5344CB8AC3E}">
        <p14:creationId xmlns:p14="http://schemas.microsoft.com/office/powerpoint/2010/main" val="1595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5275"/>
            <a:ext cx="9661524" cy="1252171"/>
          </a:xfrm>
        </p:spPr>
        <p:txBody>
          <a:bodyPr>
            <a:normAutofit/>
          </a:bodyPr>
          <a:lstStyle/>
          <a:p>
            <a:pPr algn="ctr"/>
            <a:r>
              <a:rPr lang="en-US" dirty="0"/>
              <a:t>FTAS Determination of Eligibility</a:t>
            </a:r>
          </a:p>
        </p:txBody>
      </p:sp>
      <p:sp>
        <p:nvSpPr>
          <p:cNvPr id="5" name="Date Placeholder 4">
            <a:extLst>
              <a:ext uri="{FF2B5EF4-FFF2-40B4-BE49-F238E27FC236}">
                <a16:creationId xmlns:a16="http://schemas.microsoft.com/office/drawing/2014/main" id="{299A4303-5E06-4F94-A2A6-738C25FCC9DC}"/>
              </a:ext>
            </a:extLst>
          </p:cNvPr>
          <p:cNvSpPr>
            <a:spLocks noGrp="1"/>
          </p:cNvSpPr>
          <p:nvPr>
            <p:ph type="dt" sz="half" idx="10"/>
          </p:nvPr>
        </p:nvSpPr>
        <p:spPr>
          <a:xfrm>
            <a:off x="7433733" y="6128619"/>
            <a:ext cx="1156930" cy="243254"/>
          </a:xfrm>
        </p:spPr>
        <p:txBody>
          <a:bodyPr/>
          <a:lstStyle/>
          <a:p>
            <a:fld id="{0BDD38A1-C671-4869-A3F0-FA7F60716390}" type="datetime4">
              <a:rPr lang="en-US" smtClean="0"/>
              <a:t>February 11, 2021</a:t>
            </a:fld>
            <a:endParaRPr lang="en-US" dirty="0"/>
          </a:p>
        </p:txBody>
      </p:sp>
      <p:sp>
        <p:nvSpPr>
          <p:cNvPr id="6" name="TextBox 5">
            <a:extLst>
              <a:ext uri="{FF2B5EF4-FFF2-40B4-BE49-F238E27FC236}">
                <a16:creationId xmlns:a16="http://schemas.microsoft.com/office/drawing/2014/main" id="{E7F55C2B-8A88-430A-827A-9BA7919793C2}"/>
              </a:ext>
            </a:extLst>
          </p:cNvPr>
          <p:cNvSpPr txBox="1"/>
          <p:nvPr/>
        </p:nvSpPr>
        <p:spPr>
          <a:xfrm>
            <a:off x="1689100" y="1790700"/>
            <a:ext cx="9344024" cy="4227824"/>
          </a:xfrm>
          <a:prstGeom prst="rect">
            <a:avLst/>
          </a:prstGeom>
          <a:noFill/>
        </p:spPr>
        <p:txBody>
          <a:bodyPr wrap="square">
            <a:spAutoFit/>
          </a:bodyPr>
          <a:lstStyle/>
          <a:p>
            <a:pPr marL="342900" marR="280670" lvl="0" indent="-342900" eaLnBrk="0" hangingPunct="0">
              <a:lnSpc>
                <a:spcPct val="130000"/>
              </a:lnSpc>
              <a:spcBef>
                <a:spcPts val="2930"/>
              </a:spcBef>
              <a:spcAft>
                <a:spcPts val="0"/>
              </a:spcAft>
              <a:buClr>
                <a:srgbClr val="D47E4D"/>
              </a:buClr>
              <a:buSzPts val="3450"/>
              <a:buFont typeface="Arial" panose="020B0604020202020204" pitchFamily="34" charset="0"/>
              <a:buChar char="□"/>
              <a:tabLst>
                <a:tab pos="463550" algn="l"/>
                <a:tab pos="2057400" algn="l"/>
                <a:tab pos="2258060" algn="l"/>
                <a:tab pos="2562860" algn="l"/>
                <a:tab pos="2750185" algn="l"/>
                <a:tab pos="3454400" algn="l"/>
                <a:tab pos="3562985" algn="l"/>
                <a:tab pos="4069715" algn="l"/>
                <a:tab pos="4481830" algn="l"/>
                <a:tab pos="6567170" algn="l"/>
                <a:tab pos="6713855" algn="l"/>
                <a:tab pos="7205980" algn="l"/>
              </a:tabLst>
            </a:pP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Full-time adjusted service (FTAS) shall be established as</a:t>
            </a:r>
            <a:r>
              <a:rPr lang="en-US" sz="2000" spc="-8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of</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the</a:t>
            </a:r>
            <a:r>
              <a:rPr lang="en-US" sz="2000" spc="305"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beginning</a:t>
            </a:r>
            <a:r>
              <a:rPr lang="en-US" sz="2000" spc="435"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of</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the </a:t>
            </a:r>
            <a:r>
              <a:rPr lang="en-US" sz="2000" spc="-2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2017/18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academic year. For</a:t>
            </a:r>
            <a:r>
              <a:rPr lang="en-US" sz="2000" spc="30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each</a:t>
            </a:r>
            <a:r>
              <a:rPr lang="en-US" sz="2000" spc="21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academic</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or</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fiscal year, FTAS is defined</a:t>
            </a:r>
            <a:r>
              <a:rPr lang="en-US" sz="2000" spc="3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as</a:t>
            </a:r>
            <a:r>
              <a:rPr lang="en-US" sz="2000" spc="-8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the average </a:t>
            </a:r>
            <a:r>
              <a:rPr lang="en-US" sz="2000" dirty="0" err="1">
                <a:solidFill>
                  <a:srgbClr val="010101"/>
                </a:solidFill>
                <a:effectLst/>
                <a:latin typeface="Arial" panose="020B0604020202020204" pitchFamily="34" charset="0"/>
                <a:ea typeface="Times New Roman" panose="02020603050405020304" pitchFamily="18" charset="0"/>
                <a:cs typeface="Arial" panose="020B0604020202020204" pitchFamily="34" charset="0"/>
              </a:rPr>
              <a:t>timebase</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over the academic or</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fiscal year, divided by </a:t>
            </a: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0.8</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up to a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maximum</a:t>
            </a:r>
            <a:r>
              <a:rPr lang="en-US" sz="2000" i="1" spc="3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of 1.0</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for</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the</a:t>
            </a:r>
            <a:r>
              <a:rPr lang="en-US" sz="2000" spc="17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year, within a single department</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endParaRPr>
          </a:p>
          <a:p>
            <a:pPr marL="342900" marR="280670" lvl="0" indent="-342900" eaLnBrk="0" hangingPunct="0">
              <a:lnSpc>
                <a:spcPct val="130000"/>
              </a:lnSpc>
              <a:spcBef>
                <a:spcPts val="2930"/>
              </a:spcBef>
              <a:spcAft>
                <a:spcPts val="0"/>
              </a:spcAft>
              <a:buClr>
                <a:srgbClr val="D47E4D"/>
              </a:buClr>
              <a:buSzPts val="3450"/>
              <a:buFont typeface="Arial" panose="020B0604020202020204" pitchFamily="34" charset="0"/>
              <a:buChar char="□"/>
              <a:tabLst>
                <a:tab pos="463550" algn="l"/>
                <a:tab pos="2057400" algn="l"/>
                <a:tab pos="2258060" algn="l"/>
                <a:tab pos="2562860" algn="l"/>
                <a:tab pos="2750185" algn="l"/>
                <a:tab pos="3454400" algn="l"/>
                <a:tab pos="3562985" algn="l"/>
                <a:tab pos="4069715" algn="l"/>
                <a:tab pos="4481830" algn="l"/>
                <a:tab pos="6567170" algn="l"/>
                <a:tab pos="6713855" algn="l"/>
                <a:tab pos="7205980" algn="l"/>
              </a:tabLst>
            </a:pP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Examples:                                                                                                      </a:t>
            </a:r>
            <a:r>
              <a:rPr lang="en-US" dirty="0">
                <a:solidFill>
                  <a:srgbClr val="010101"/>
                </a:solidFill>
                <a:latin typeface="Arial" panose="020B0604020202020204" pitchFamily="34" charset="0"/>
                <a:ea typeface="Times New Roman" panose="02020603050405020304" pitchFamily="18" charset="0"/>
                <a:cs typeface="Arial" panose="020B0604020202020204" pitchFamily="34" charset="0"/>
              </a:rPr>
              <a:t>(a) if a lecturer’s average </a:t>
            </a:r>
            <a:r>
              <a:rPr lang="en-US" dirty="0" err="1">
                <a:solidFill>
                  <a:srgbClr val="010101"/>
                </a:solidFill>
                <a:latin typeface="Arial" panose="020B0604020202020204" pitchFamily="34" charset="0"/>
                <a:ea typeface="Times New Roman" panose="02020603050405020304" pitchFamily="18" charset="0"/>
                <a:cs typeface="Arial" panose="020B0604020202020204" pitchFamily="34" charset="0"/>
              </a:rPr>
              <a:t>timebase</a:t>
            </a:r>
            <a:r>
              <a:rPr lang="en-US" dirty="0">
                <a:solidFill>
                  <a:srgbClr val="010101"/>
                </a:solidFill>
                <a:latin typeface="Arial" panose="020B0604020202020204" pitchFamily="34" charset="0"/>
                <a:ea typeface="Times New Roman" panose="02020603050405020304" pitchFamily="18" charset="0"/>
                <a:cs typeface="Arial" panose="020B0604020202020204" pitchFamily="34" charset="0"/>
              </a:rPr>
              <a:t> over an AY was 0.4 [12 WTUs], then the FTAS for that year is 0.4/</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0.8 </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0.5</a:t>
            </a:r>
            <a:r>
              <a:rPr lang="en-US" dirty="0">
                <a:latin typeface="Arial" panose="020B0604020202020204" pitchFamily="34" charset="0"/>
                <a:ea typeface="Times New Roman" panose="02020603050405020304" pitchFamily="18" charset="0"/>
                <a:cs typeface="Arial" panose="020B0604020202020204" pitchFamily="34" charset="0"/>
              </a:rPr>
              <a:t>.                                                                                      (b) if their average </a:t>
            </a:r>
            <a:r>
              <a:rPr lang="en-US" dirty="0" err="1">
                <a:latin typeface="Arial" panose="020B0604020202020204" pitchFamily="34" charset="0"/>
                <a:ea typeface="Times New Roman" panose="02020603050405020304" pitchFamily="18" charset="0"/>
                <a:cs typeface="Arial" panose="020B0604020202020204" pitchFamily="34" charset="0"/>
              </a:rPr>
              <a:t>timebase</a:t>
            </a:r>
            <a:r>
              <a:rPr lang="en-US" dirty="0">
                <a:latin typeface="Arial" panose="020B0604020202020204" pitchFamily="34" charset="0"/>
                <a:ea typeface="Times New Roman" panose="02020603050405020304" pitchFamily="18" charset="0"/>
                <a:cs typeface="Arial" panose="020B0604020202020204" pitchFamily="34" charset="0"/>
              </a:rPr>
              <a:t> was 0.8 [24 WTUs], the FTAS for the AY is 0.8/</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0.8</a:t>
            </a:r>
            <a:r>
              <a:rPr lang="en-US" dirty="0">
                <a:latin typeface="Arial" panose="020B0604020202020204" pitchFamily="34" charset="0"/>
                <a:ea typeface="Times New Roman" panose="02020603050405020304" pitchFamily="18" charset="0"/>
                <a:cs typeface="Arial" panose="020B0604020202020204" pitchFamily="34" charset="0"/>
              </a:rPr>
              <a:t> = </a:t>
            </a:r>
            <a:r>
              <a:rPr lang="en-US" b="1" dirty="0">
                <a:latin typeface="Arial" panose="020B0604020202020204" pitchFamily="34" charset="0"/>
                <a:ea typeface="Times New Roman" panose="02020603050405020304" pitchFamily="18" charset="0"/>
                <a:cs typeface="Arial" panose="020B0604020202020204" pitchFamily="34" charset="0"/>
              </a:rPr>
              <a:t>1.0 </a:t>
            </a:r>
            <a:r>
              <a:rPr lang="en-US" dirty="0">
                <a:latin typeface="Arial" panose="020B0604020202020204" pitchFamily="34" charset="0"/>
                <a:ea typeface="Times New Roman" panose="02020603050405020304" pitchFamily="18" charset="0"/>
                <a:cs typeface="Arial" panose="020B0604020202020204" pitchFamily="34" charset="0"/>
              </a:rPr>
              <a:t>                                                                                                                              (c) if their average </a:t>
            </a:r>
            <a:r>
              <a:rPr lang="en-US" dirty="0" err="1">
                <a:latin typeface="Arial" panose="020B0604020202020204" pitchFamily="34" charset="0"/>
                <a:ea typeface="Times New Roman" panose="02020603050405020304" pitchFamily="18" charset="0"/>
                <a:cs typeface="Arial" panose="020B0604020202020204" pitchFamily="34" charset="0"/>
              </a:rPr>
              <a:t>timebase</a:t>
            </a:r>
            <a:r>
              <a:rPr lang="en-US" dirty="0">
                <a:latin typeface="Arial" panose="020B0604020202020204" pitchFamily="34" charset="0"/>
                <a:ea typeface="Times New Roman" panose="02020603050405020304" pitchFamily="18" charset="0"/>
                <a:cs typeface="Arial" panose="020B0604020202020204" pitchFamily="34" charset="0"/>
              </a:rPr>
              <a:t> was 1.0 (full-time) [30 WTUs], then their FTAS for the AY is </a:t>
            </a:r>
            <a:r>
              <a:rPr lang="en-US" b="1" dirty="0">
                <a:latin typeface="Arial" panose="020B0604020202020204" pitchFamily="34" charset="0"/>
                <a:ea typeface="Times New Roman" panose="02020603050405020304" pitchFamily="18" charset="0"/>
                <a:cs typeface="Arial" panose="020B0604020202020204" pitchFamily="34" charset="0"/>
              </a:rPr>
              <a:t>1.0</a:t>
            </a:r>
            <a:r>
              <a:rPr lang="en-US" dirty="0">
                <a:latin typeface="Arial" panose="020B0604020202020204" pitchFamily="34" charset="0"/>
                <a:ea typeface="Times New Roman" panose="02020603050405020304" pitchFamily="18" charset="0"/>
                <a:cs typeface="Arial" panose="020B0604020202020204" pitchFamily="34" charset="0"/>
              </a:rPr>
              <a:t>, the maximum allowed (1.0/</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0.8</a:t>
            </a:r>
            <a:r>
              <a:rPr lang="en-US" dirty="0">
                <a:latin typeface="Arial" panose="020B0604020202020204" pitchFamily="34" charset="0"/>
                <a:ea typeface="Times New Roman" panose="02020603050405020304" pitchFamily="18" charset="0"/>
                <a:cs typeface="Arial" panose="020B0604020202020204" pitchFamily="34" charset="0"/>
              </a:rPr>
              <a:t> = 1.25)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3395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1"/>
            <a:ext cx="10515600" cy="984250"/>
          </a:xfrm>
        </p:spPr>
        <p:txBody>
          <a:bodyPr>
            <a:normAutofit fontScale="90000"/>
          </a:bodyPr>
          <a:lstStyle/>
          <a:p>
            <a:r>
              <a:rPr lang="en-US" dirty="0"/>
              <a:t>      </a:t>
            </a:r>
            <a:r>
              <a:rPr lang="en-US" sz="3200" dirty="0"/>
              <a:t>Sample of Full-Time Adjusted Service (FTAS) Calculation</a:t>
            </a:r>
          </a:p>
        </p:txBody>
      </p:sp>
      <p:sp>
        <p:nvSpPr>
          <p:cNvPr id="3" name="Content Placeholder 2"/>
          <p:cNvSpPr>
            <a:spLocks noGrp="1"/>
          </p:cNvSpPr>
          <p:nvPr>
            <p:ph idx="1"/>
          </p:nvPr>
        </p:nvSpPr>
        <p:spPr>
          <a:xfrm>
            <a:off x="838200" y="1569765"/>
            <a:ext cx="10515600" cy="4899298"/>
          </a:xfrm>
        </p:spPr>
        <p:txBody>
          <a:bodyPr>
            <a:normAutofit/>
          </a:bodyPr>
          <a:lstStyle/>
          <a:p>
            <a:pPr marL="0" indent="0">
              <a:buNone/>
            </a:pPr>
            <a:endParaRPr lang="en-US" sz="3500" b="0" dirty="0"/>
          </a:p>
          <a:p>
            <a:pPr lvl="2">
              <a:spcBef>
                <a:spcPts val="600"/>
              </a:spcBef>
              <a:spcAft>
                <a:spcPts val="600"/>
              </a:spcAft>
            </a:pPr>
            <a:endParaRPr lang="en-US" dirty="0"/>
          </a:p>
          <a:p>
            <a:endParaRPr lang="en-US" dirty="0"/>
          </a:p>
        </p:txBody>
      </p:sp>
      <p:sp>
        <p:nvSpPr>
          <p:cNvPr id="6" name="Date Placeholder 5">
            <a:extLst>
              <a:ext uri="{FF2B5EF4-FFF2-40B4-BE49-F238E27FC236}">
                <a16:creationId xmlns:a16="http://schemas.microsoft.com/office/drawing/2014/main" id="{2D7F9122-CB2D-40A7-9390-4BB81461DFB4}"/>
              </a:ext>
            </a:extLst>
          </p:cNvPr>
          <p:cNvSpPr>
            <a:spLocks noGrp="1"/>
          </p:cNvSpPr>
          <p:nvPr>
            <p:ph type="dt" sz="half" idx="10"/>
          </p:nvPr>
        </p:nvSpPr>
        <p:spPr>
          <a:xfrm>
            <a:off x="7205133" y="6041362"/>
            <a:ext cx="1195917" cy="365125"/>
          </a:xfrm>
        </p:spPr>
        <p:txBody>
          <a:bodyPr/>
          <a:lstStyle/>
          <a:p>
            <a:fld id="{9FF858FE-E11C-4748-A3E6-C070AFEEFE49}" type="datetime4">
              <a:rPr lang="en-US" smtClean="0"/>
              <a:t>February 11, 2021</a:t>
            </a:fld>
            <a:endParaRPr lang="en-US" dirty="0"/>
          </a:p>
        </p:txBody>
      </p:sp>
      <p:pic>
        <p:nvPicPr>
          <p:cNvPr id="8" name="Picture 7">
            <a:extLst>
              <a:ext uri="{FF2B5EF4-FFF2-40B4-BE49-F238E27FC236}">
                <a16:creationId xmlns:a16="http://schemas.microsoft.com/office/drawing/2014/main" id="{FB90A781-76DF-49DF-82DE-1026A2E61BB6}"/>
              </a:ext>
            </a:extLst>
          </p:cNvPr>
          <p:cNvPicPr>
            <a:picLocks noChangeAspect="1"/>
          </p:cNvPicPr>
          <p:nvPr/>
        </p:nvPicPr>
        <p:blipFill rotWithShape="1">
          <a:blip r:embed="rId2">
            <a:extLst>
              <a:ext uri="{28A0092B-C50C-407E-A947-70E740481C1C}">
                <a14:useLocalDpi xmlns:a14="http://schemas.microsoft.com/office/drawing/2010/main" val="0"/>
              </a:ext>
            </a:extLst>
          </a:blip>
          <a:srcRect l="1960" r="10000"/>
          <a:stretch/>
        </p:blipFill>
        <p:spPr>
          <a:xfrm>
            <a:off x="962025" y="952500"/>
            <a:ext cx="8693339" cy="5208608"/>
          </a:xfrm>
          <a:prstGeom prst="rect">
            <a:avLst/>
          </a:prstGeom>
        </p:spPr>
      </p:pic>
    </p:spTree>
    <p:extLst>
      <p:ext uri="{BB962C8B-B14F-4D97-AF65-F5344CB8AC3E}">
        <p14:creationId xmlns:p14="http://schemas.microsoft.com/office/powerpoint/2010/main" val="139614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2490-5E80-420E-BA8B-A5109761B47E}"/>
              </a:ext>
            </a:extLst>
          </p:cNvPr>
          <p:cNvSpPr>
            <a:spLocks noGrp="1"/>
          </p:cNvSpPr>
          <p:nvPr>
            <p:ph type="title"/>
          </p:nvPr>
        </p:nvSpPr>
        <p:spPr>
          <a:xfrm>
            <a:off x="677334" y="762001"/>
            <a:ext cx="8834965" cy="1066799"/>
          </a:xfrm>
        </p:spPr>
        <p:txBody>
          <a:bodyPr>
            <a:normAutofit fontScale="90000"/>
          </a:bodyPr>
          <a:lstStyle/>
          <a:p>
            <a:r>
              <a:rPr lang="en-US" dirty="0"/>
              <a:t>FTAS: What is the Percentage of Increase? </a:t>
            </a:r>
          </a:p>
        </p:txBody>
      </p:sp>
      <p:sp>
        <p:nvSpPr>
          <p:cNvPr id="3" name="Text Placeholder 2">
            <a:extLst>
              <a:ext uri="{FF2B5EF4-FFF2-40B4-BE49-F238E27FC236}">
                <a16:creationId xmlns:a16="http://schemas.microsoft.com/office/drawing/2014/main" id="{A4BD13F1-15FE-4449-8290-11AF520C6B12}"/>
              </a:ext>
            </a:extLst>
          </p:cNvPr>
          <p:cNvSpPr>
            <a:spLocks noGrp="1"/>
          </p:cNvSpPr>
          <p:nvPr>
            <p:ph type="body" idx="1"/>
          </p:nvPr>
        </p:nvSpPr>
        <p:spPr>
          <a:xfrm>
            <a:off x="677334" y="2311399"/>
            <a:ext cx="9596965" cy="3784599"/>
          </a:xfrm>
        </p:spPr>
        <p:txBody>
          <a:bodyPr>
            <a:normAutofit/>
          </a:bodyPr>
          <a:lstStyle/>
          <a:p>
            <a:pPr marL="342900" marR="70485" indent="-342900" eaLnBrk="0" hangingPunct="0">
              <a:lnSpc>
                <a:spcPct val="108000"/>
              </a:lnSpc>
              <a:spcBef>
                <a:spcPts val="70"/>
              </a:spcBef>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Range elevation</a:t>
            </a:r>
            <a:r>
              <a:rPr lang="en-US" sz="2000" spc="23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shall</a:t>
            </a:r>
            <a:r>
              <a:rPr lang="en-US" sz="2000" spc="13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be accompanied by</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 </a:t>
            </a:r>
            <a:r>
              <a:rPr lang="en-US" sz="2000" spc="-1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salary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increase</a:t>
            </a:r>
            <a:r>
              <a:rPr lang="en-US" sz="2000" spc="12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of at</a:t>
            </a:r>
            <a:r>
              <a:rPr lang="en-US" sz="2000" dirty="0">
                <a:solidFill>
                  <a:srgbClr val="010101"/>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least</a:t>
            </a:r>
            <a:r>
              <a:rPr lang="en-US" sz="2000" spc="14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5%</a:t>
            </a:r>
            <a:r>
              <a:rPr lang="en-US" sz="2000" i="1" spc="-5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or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whatever percentage increase is required to reach at least the </a:t>
            </a:r>
            <a:r>
              <a:rPr lang="en-US" sz="2000" u="heavy" spc="-3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minimum</a:t>
            </a:r>
            <a:r>
              <a:rPr lang="en-US" sz="2000" spc="-3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of the next</a:t>
            </a:r>
            <a:r>
              <a:rPr lang="en-US" sz="2000" u="heavy" spc="44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range,</a:t>
            </a:r>
            <a:r>
              <a:rPr lang="en-US" sz="2000" u="heavy" spc="1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whichever is</a:t>
            </a:r>
            <a:r>
              <a:rPr lang="en-US" sz="2000" u="heavy" spc="105"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greater.</a:t>
            </a:r>
          </a:p>
          <a:p>
            <a:pPr marL="342900" marR="70485" indent="-342900" eaLnBrk="0" hangingPunct="0">
              <a:lnSpc>
                <a:spcPct val="108000"/>
              </a:lnSpc>
              <a:spcBef>
                <a:spcPts val="70"/>
              </a:spcBef>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endParaRPr lang="en-US" u="heavy" dirty="0">
              <a:solidFill>
                <a:srgbClr val="010101"/>
              </a:solidFill>
              <a:latin typeface="Arial" panose="020B0604020202020204" pitchFamily="34" charset="0"/>
              <a:ea typeface="Times New Roman" panose="02020603050405020304" pitchFamily="18" charset="0"/>
              <a:cs typeface="Arial" panose="020B0604020202020204" pitchFamily="34" charset="0"/>
            </a:endParaRPr>
          </a:p>
          <a:p>
            <a:pPr marL="342900" marR="70485" indent="-342900" eaLnBrk="0" hangingPunct="0">
              <a:lnSpc>
                <a:spcPct val="108000"/>
              </a:lnSpc>
              <a:spcBef>
                <a:spcPts val="70"/>
              </a:spcBef>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Example: An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eligible</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Lecturer in Range A has a full-time base salary of $4300 per month (which is above the Range A minimum of $4,229).  Movement to Range B takes them to the minimum of $5,046 monthly, a 17.35% increase!  </a:t>
            </a:r>
          </a:p>
          <a:p>
            <a:pPr marL="342900" marR="70485" indent="-342900" eaLnBrk="0" hangingPunct="0">
              <a:lnSpc>
                <a:spcPct val="108000"/>
              </a:lnSpc>
              <a:spcBef>
                <a:spcPts val="70"/>
              </a:spcBef>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endPar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endParaRPr>
          </a:p>
          <a:p>
            <a:pPr marL="342900" marR="70485" indent="-342900" eaLnBrk="0" hangingPunct="0">
              <a:lnSpc>
                <a:spcPct val="108000"/>
              </a:lnSpc>
              <a:spcBef>
                <a:spcPts val="70"/>
              </a:spcBef>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Under Original Range Elevation, the increase would be 5% </a:t>
            </a:r>
            <a:r>
              <a:rPr lang="en-US" sz="2000">
                <a:solidFill>
                  <a:srgbClr val="010101"/>
                </a:solidFill>
                <a:effectLst/>
                <a:latin typeface="Arial" panose="020B0604020202020204" pitchFamily="34" charset="0"/>
                <a:ea typeface="Times New Roman" panose="02020603050405020304" pitchFamily="18" charset="0"/>
                <a:cs typeface="Arial" panose="020B0604020202020204" pitchFamily="34" charset="0"/>
              </a:rPr>
              <a:t>($4,440</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but only after being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at</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or </a:t>
            </a:r>
            <a:r>
              <a:rPr lang="en-US" sz="2000" i="1"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above</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the SSI max for your current range </a:t>
            </a:r>
            <a:r>
              <a:rPr lang="en-US" sz="2000" u="heavy"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and</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have been in that </a:t>
            </a:r>
            <a:r>
              <a:rPr lang="en-US" sz="2000" spc="-2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range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for at least 5</a:t>
            </a:r>
            <a:r>
              <a:rPr lang="en-US" sz="2000" spc="-16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10101"/>
                </a:solidFill>
                <a:effectLst/>
                <a:latin typeface="Arial" panose="020B0604020202020204" pitchFamily="34" charset="0"/>
                <a:ea typeface="Times New Roman" panose="02020603050405020304" pitchFamily="18" charset="0"/>
                <a:cs typeface="Arial" panose="020B0604020202020204" pitchFamily="34" charset="0"/>
              </a:rPr>
              <a:t>years.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70485" lvl="0" indent="-342900" eaLnBrk="0" hangingPunct="0">
              <a:lnSpc>
                <a:spcPct val="108000"/>
              </a:lnSpc>
              <a:spcBef>
                <a:spcPts val="70"/>
              </a:spcBef>
              <a:spcAft>
                <a:spcPts val="0"/>
              </a:spcAft>
              <a:buClr>
                <a:srgbClr val="D47E4D"/>
              </a:buClr>
              <a:buSzPts val="3450"/>
              <a:buFont typeface="Arial" panose="020B0604020202020204" pitchFamily="34" charset="0"/>
              <a:buChar char="□"/>
              <a:tabLst>
                <a:tab pos="471170" algn="l"/>
                <a:tab pos="2541270" algn="l"/>
                <a:tab pos="2900680" algn="l"/>
                <a:tab pos="4896485" algn="l"/>
                <a:tab pos="5080000" algn="l"/>
                <a:tab pos="6812280" algn="l"/>
                <a:tab pos="7355840" algn="l"/>
                <a:tab pos="791972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96D45628-B64D-47AB-A6A4-5090EE2BE74B}"/>
              </a:ext>
            </a:extLst>
          </p:cNvPr>
          <p:cNvSpPr>
            <a:spLocks noGrp="1"/>
          </p:cNvSpPr>
          <p:nvPr>
            <p:ph type="dt" sz="half" idx="10"/>
          </p:nvPr>
        </p:nvSpPr>
        <p:spPr>
          <a:xfrm>
            <a:off x="7205133" y="6095998"/>
            <a:ext cx="1110192" cy="310489"/>
          </a:xfrm>
        </p:spPr>
        <p:txBody>
          <a:bodyPr/>
          <a:lstStyle/>
          <a:p>
            <a:fld id="{F250A365-EEFD-4630-9560-49A76F0CBAA7}" type="datetime4">
              <a:rPr lang="en-US" smtClean="0"/>
              <a:t>February 11, 2021</a:t>
            </a:fld>
            <a:endParaRPr lang="en-US" dirty="0"/>
          </a:p>
        </p:txBody>
      </p:sp>
    </p:spTree>
    <p:extLst>
      <p:ext uri="{BB962C8B-B14F-4D97-AF65-F5344CB8AC3E}">
        <p14:creationId xmlns:p14="http://schemas.microsoft.com/office/powerpoint/2010/main" val="7091696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0CB1BC24963741976772C44C5C1F10" ma:contentTypeVersion="12" ma:contentTypeDescription="Create a new document." ma:contentTypeScope="" ma:versionID="40c5f79b9677ddf7394ce4a3f69569bb">
  <xsd:schema xmlns:xsd="http://www.w3.org/2001/XMLSchema" xmlns:xs="http://www.w3.org/2001/XMLSchema" xmlns:p="http://schemas.microsoft.com/office/2006/metadata/properties" xmlns:ns3="84a02e99-f691-4099-a568-f6d068845923" xmlns:ns4="a69e0774-40ea-4fa6-b685-c17aa9bfe5f7" targetNamespace="http://schemas.microsoft.com/office/2006/metadata/properties" ma:root="true" ma:fieldsID="428b7175015aaf590fee652bdb52cac8" ns3:_="" ns4:_="">
    <xsd:import namespace="84a02e99-f691-4099-a568-f6d068845923"/>
    <xsd:import namespace="a69e0774-40ea-4fa6-b685-c17aa9bfe5f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02e99-f691-4099-a568-f6d0688459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9e0774-40ea-4fa6-b685-c17aa9bfe5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5DE59F-DFF5-49B1-ACA3-A463D3DF1F9E}">
  <ds:schemaRefs>
    <ds:schemaRef ds:uri="http://schemas.microsoft.com/sharepoint/v3/contenttype/forms"/>
  </ds:schemaRefs>
</ds:datastoreItem>
</file>

<file path=customXml/itemProps2.xml><?xml version="1.0" encoding="utf-8"?>
<ds:datastoreItem xmlns:ds="http://schemas.openxmlformats.org/officeDocument/2006/customXml" ds:itemID="{684CA5BC-D550-4E2D-952B-53314F7C1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02e99-f691-4099-a568-f6d068845923"/>
    <ds:schemaRef ds:uri="a69e0774-40ea-4fa6-b685-c17aa9bfe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66BBB-6E55-4268-AA08-F11C781424E3}">
  <ds:schemaRefs>
    <ds:schemaRef ds:uri="http://purl.org/dc/elements/1.1/"/>
    <ds:schemaRef ds:uri="84a02e99-f691-4099-a568-f6d068845923"/>
    <ds:schemaRef ds:uri="a69e0774-40ea-4fa6-b685-c17aa9bfe5f7"/>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220</TotalTime>
  <Words>1347</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 3</vt:lpstr>
      <vt:lpstr>Facet</vt:lpstr>
      <vt:lpstr>Range Elevation Workshop</vt:lpstr>
      <vt:lpstr>What is Range Elevation? </vt:lpstr>
      <vt:lpstr>Original Range Elevation</vt:lpstr>
      <vt:lpstr>        Effective Date for Increases</vt:lpstr>
      <vt:lpstr>Policy 1332 – Temporary Faculty  Range Elevation</vt:lpstr>
      <vt:lpstr>Policy 1332 – Temporary Faculty  Range Elevation</vt:lpstr>
      <vt:lpstr>FTAS Determination of Eligibility</vt:lpstr>
      <vt:lpstr>      Sample of Full-Time Adjusted Service (FTAS) Calculation</vt:lpstr>
      <vt:lpstr>FTAS: What is the Percentage of Increase? </vt:lpstr>
      <vt:lpstr>Summary of Salary Schedule                         </vt:lpstr>
      <vt:lpstr>Sample Range 2 Lecturer</vt:lpstr>
      <vt:lpstr>Sample Range 3 Lecturer</vt:lpstr>
      <vt:lpstr>Sample Range 4 Lecturer</vt:lpstr>
      <vt:lpstr>    2021 Range Elevation Calendar</vt:lpstr>
      <vt:lpstr>    2021 Range Elevation Calendar</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 Elevation Workshop</dc:title>
  <dc:creator>George Tejadilla</dc:creator>
  <cp:lastModifiedBy>Marianne Slavin</cp:lastModifiedBy>
  <cp:revision>28</cp:revision>
  <dcterms:created xsi:type="dcterms:W3CDTF">2021-01-21T21:37:52Z</dcterms:created>
  <dcterms:modified xsi:type="dcterms:W3CDTF">2021-02-11T19:36:15Z</dcterms:modified>
</cp:coreProperties>
</file>