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567" r:id="rId5"/>
    <p:sldId id="576" r:id="rId6"/>
    <p:sldId id="577" r:id="rId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young Woo" initials="J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36B"/>
    <a:srgbClr val="008443"/>
    <a:srgbClr val="E1B500"/>
    <a:srgbClr val="2454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15" autoAdjust="0"/>
    <p:restoredTop sz="91696" autoAdjust="0"/>
  </p:normalViewPr>
  <p:slideViewPr>
    <p:cSldViewPr>
      <p:cViewPr varScale="1">
        <p:scale>
          <a:sx n="101" d="100"/>
          <a:sy n="101" d="100"/>
        </p:scale>
        <p:origin x="135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3804" y="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F83D3437-27ED-4A3C-9FAD-CFD21D5688A8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2B68803D-B44D-4618-9928-276098DAC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55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F9F86662-95D7-4FA3-BCB5-3DAD2D85427C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57F92665-019E-40CA-8869-F1A9977DF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90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FF35-435E-49A0-AC8A-E0428B8F01A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184F-F2D9-43C7-A5B8-AF104924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19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FF35-435E-49A0-AC8A-E0428B8F01A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184F-F2D9-43C7-A5B8-AF104924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FF35-435E-49A0-AC8A-E0428B8F01A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184F-F2D9-43C7-A5B8-AF104924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74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FF35-435E-49A0-AC8A-E0428B8F01A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184F-F2D9-43C7-A5B8-AF104924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3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3445"/>
            <a:ext cx="11277600" cy="5232718"/>
          </a:xfrm>
        </p:spPr>
        <p:txBody>
          <a:bodyPr>
            <a:normAutofit/>
          </a:bodyPr>
          <a:lstStyle>
            <a:lvl1pPr algn="just">
              <a:defRPr sz="27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FF35-435E-49A0-AC8A-E0428B8F01A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184F-F2D9-43C7-A5B8-AF10492436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705600"/>
            <a:ext cx="12192000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 Transfer Pathway </a:t>
            </a:r>
            <a:r>
              <a:rPr lang="en-US" sz="1000" b="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Cal Poly Pomona (MOU)</a:t>
            </a:r>
          </a:p>
        </p:txBody>
      </p:sp>
      <p:sp>
        <p:nvSpPr>
          <p:cNvPr id="9" name="Slide Number Placeholder 5"/>
          <p:cNvSpPr>
            <a:spLocks noGrp="1"/>
          </p:cNvSpPr>
          <p:nvPr userDrawn="1"/>
        </p:nvSpPr>
        <p:spPr>
          <a:xfrm>
            <a:off x="10690861" y="6553200"/>
            <a:ext cx="993140" cy="304800"/>
          </a:xfrm>
          <a:prstGeom prst="rect">
            <a:avLst/>
          </a:prstGeom>
          <a:noFill/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5F24561A-8FA3-49D6-AE0B-4F9261CD61DA}" type="slidenum">
              <a:rPr lang="en-US" sz="10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4780"/>
            <a:ext cx="11277600" cy="533400"/>
          </a:xfrm>
        </p:spPr>
        <p:txBody>
          <a:bodyPr>
            <a:normAutofit/>
          </a:bodyPr>
          <a:lstStyle>
            <a:lvl1pPr algn="l">
              <a:defRPr sz="37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90500" y="678180"/>
            <a:ext cx="4511040" cy="0"/>
          </a:xfrm>
          <a:prstGeom prst="line">
            <a:avLst/>
          </a:prstGeom>
          <a:solidFill>
            <a:srgbClr val="245443"/>
          </a:solidFill>
          <a:ln w="28575">
            <a:solidFill>
              <a:srgbClr val="008443"/>
            </a:solidFill>
            <a:headEnd type="oval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Straight Connector 13"/>
          <p:cNvCxnSpPr/>
          <p:nvPr userDrawn="1"/>
        </p:nvCxnSpPr>
        <p:spPr>
          <a:xfrm rot="5400000">
            <a:off x="213360" y="680085"/>
            <a:ext cx="182880" cy="0"/>
          </a:xfrm>
          <a:prstGeom prst="line">
            <a:avLst/>
          </a:prstGeom>
          <a:solidFill>
            <a:srgbClr val="245443"/>
          </a:solidFill>
          <a:ln w="12700">
            <a:solidFill>
              <a:srgbClr val="01436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7251700" y="144780"/>
            <a:ext cx="4511040" cy="0"/>
          </a:xfrm>
          <a:prstGeom prst="line">
            <a:avLst/>
          </a:prstGeom>
          <a:solidFill>
            <a:srgbClr val="245443"/>
          </a:solidFill>
          <a:ln w="19050">
            <a:solidFill>
              <a:srgbClr val="E1B5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Straight Connector 16"/>
          <p:cNvCxnSpPr/>
          <p:nvPr userDrawn="1"/>
        </p:nvCxnSpPr>
        <p:spPr>
          <a:xfrm rot="5400000">
            <a:off x="11275060" y="419100"/>
            <a:ext cx="640080" cy="0"/>
          </a:xfrm>
          <a:prstGeom prst="line">
            <a:avLst/>
          </a:prstGeom>
          <a:solidFill>
            <a:srgbClr val="245443"/>
          </a:solidFill>
          <a:ln w="28575">
            <a:solidFill>
              <a:srgbClr val="01436B"/>
            </a:solidFill>
            <a:headEnd type="oval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56288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FF35-435E-49A0-AC8A-E0428B8F01A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184F-F2D9-43C7-A5B8-AF104924362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69168"/>
            <a:ext cx="11277600" cy="719667"/>
          </a:xfrm>
        </p:spPr>
        <p:txBody>
          <a:bodyPr>
            <a:normAutofit/>
          </a:bodyPr>
          <a:lstStyle>
            <a:lvl1pPr algn="ctr">
              <a:defRPr sz="37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705600"/>
            <a:ext cx="12192000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[NSF BRIDGE/ED STARS Projects]</a:t>
            </a:r>
            <a:r>
              <a:rPr lang="en-US" sz="1000" b="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STEM Transfer Pathway to Cal Poly Pomona (12/13/2023)</a:t>
            </a:r>
          </a:p>
        </p:txBody>
      </p:sp>
      <p:sp>
        <p:nvSpPr>
          <p:cNvPr id="8" name="Slide Number Placeholder 5"/>
          <p:cNvSpPr>
            <a:spLocks noGrp="1"/>
          </p:cNvSpPr>
          <p:nvPr userDrawn="1"/>
        </p:nvSpPr>
        <p:spPr>
          <a:xfrm>
            <a:off x="10690861" y="6553200"/>
            <a:ext cx="993140" cy="304800"/>
          </a:xfrm>
          <a:prstGeom prst="rect">
            <a:avLst/>
          </a:prstGeom>
          <a:noFill/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5F24561A-8FA3-49D6-AE0B-4F9261CD61DA}" type="slidenum">
              <a:rPr lang="en-US" sz="10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944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FF35-435E-49A0-AC8A-E0428B8F01A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184F-F2D9-43C7-A5B8-AF104924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33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FF35-435E-49A0-AC8A-E0428B8F01A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184F-F2D9-43C7-A5B8-AF104924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58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FF35-435E-49A0-AC8A-E0428B8F01A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184F-F2D9-43C7-A5B8-AF104924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3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FF35-435E-49A0-AC8A-E0428B8F01A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184F-F2D9-43C7-A5B8-AF104924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4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FF35-435E-49A0-AC8A-E0428B8F01A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184F-F2D9-43C7-A5B8-AF104924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4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FF35-435E-49A0-AC8A-E0428B8F01A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5184F-F2D9-43C7-A5B8-AF104924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5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AFF35-435E-49A0-AC8A-E0428B8F01A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5184F-F2D9-43C7-A5B8-AF1049243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31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7EA0BC4-9B43-3323-6A3E-D5D2C9E1FD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615125"/>
              </p:ext>
            </p:extLst>
          </p:nvPr>
        </p:nvGraphicFramePr>
        <p:xfrm>
          <a:off x="685800" y="1391147"/>
          <a:ext cx="10515600" cy="5129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3921855015"/>
                    </a:ext>
                  </a:extLst>
                </a:gridCol>
                <a:gridCol w="5638800">
                  <a:extLst>
                    <a:ext uri="{9D8B030D-6E8A-4147-A177-3AD203B41FA5}">
                      <a16:colId xmlns:a16="http://schemas.microsoft.com/office/drawing/2014/main" val="33952774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5713270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48" marR="2904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Required Courses (Mt. SAC)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48" marR="29048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Articulated Courses (CPP)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48" marR="29048" marT="0" marB="0" anchor="ctr">
                    <a:solidFill>
                      <a:srgbClr val="0143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668186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Engineering Fundamentals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48" marR="29048" marT="0" marB="0" vert="vert270" anchor="ctr">
                    <a:solidFill>
                      <a:srgbClr val="01436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ENGR 1	    Introduction to Engineering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ENGR 1C    Engineering Critical Thinking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 1A	    Freshman Composition (or ENGL 1AH/1AM, AMLA 1A)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 150   Trigonometry (or MATH 160, MATH 180)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 2AG  General Physics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48" marR="2904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 2011      Technical Communication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48" marR="29048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845084"/>
                  </a:ext>
                </a:extLst>
              </a:tr>
              <a:tr h="8275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48" marR="29048" marT="0" marB="0" vert="vert270" anchor="ctr">
                    <a:solidFill>
                      <a:srgbClr val="00844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Completion of </a:t>
                      </a: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Engineering Fundamentals 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coursework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 50	    General Chemistry I (or CHEM 50H, CHEM 55)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SPCH 1A	    Public Speaking (or SPCH 1A)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SURV 1A	    Surveying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SURV 1B	    Surveying (or ENGR 18)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48" marR="2904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CHM 1210   General Chemistry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 1011      Surveying Engineering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 1011      Surveying Engineering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48" marR="2904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95601"/>
                  </a:ext>
                </a:extLst>
              </a:tr>
              <a:tr h="827538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48" marR="29048" marT="0" marB="0" vert="vert270" anchor="ctr">
                    <a:solidFill>
                      <a:srgbClr val="E1B5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Completion of </a:t>
                      </a:r>
                      <a:r>
                        <a:rPr lang="en-US" sz="1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Engineering Fundamentals, Emphasis in Civil Engineering Level 1 </a:t>
                      </a: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coursework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ENGR 6       Intro. to ENG Programming Concepts and Methodologies (or ENGR 7)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ENGR 8       Properties of Materials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ENGR 24     Engineering Graphics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 181   Calculus and Analytic Geometry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48" marR="29048" marT="0" marB="0">
                    <a:solidFill>
                      <a:srgbClr val="FFF1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 2070     Computer Programming and Numerical Methods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 2030     Civil Engineering Materials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 1001     Civil Engineering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 1150  Calculus II</a:t>
                      </a:r>
                    </a:p>
                  </a:txBody>
                  <a:tcPr marL="29048" marR="29048" marT="0" marB="0">
                    <a:solidFill>
                      <a:srgbClr val="FFF1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274568"/>
                  </a:ext>
                </a:extLst>
              </a:tr>
              <a:tr h="1982993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 (AS) Degree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48" marR="29048" marT="0" marB="0" vert="vert27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Completion of </a:t>
                      </a:r>
                      <a:r>
                        <a:rPr lang="en-US" sz="1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Engineering Fundamentals, Emphasis in Civil Engineering Level 1 &amp; 2 </a:t>
                      </a: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coursework (Choose a minimum of 10 units)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ENGR 18     Introduction to Engineering Graphics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ENGR 40     Statics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ENGR 40T   Applied Statics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ENGR 41     Dynamics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ENGR 42     Mechanics of Materials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ENGR 50A   Robotics Team Project Dev.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ENGR 50B   Intermediate Robotics Team Project Development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ENGR 285   Differential Equations and Linear Algebra for Engineers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 2BG  General Physics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 4B     Engineering Physics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48" marR="2904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 2041     Engineering Statics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 2051     Mechanics of Materials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 2240   Elementary Linear Algebra and Differential Equations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 1520   Introduction to Electromagnetism and Circuits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48" marR="29048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364389"/>
                  </a:ext>
                </a:extLst>
              </a:tr>
            </a:tbl>
          </a:graphicData>
        </a:graphic>
      </p:graphicFrame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E36A9199-396B-529F-09C9-E188FB943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93445"/>
            <a:ext cx="11277600" cy="5232718"/>
          </a:xfrm>
        </p:spPr>
        <p:txBody>
          <a:bodyPr/>
          <a:lstStyle/>
          <a:p>
            <a:r>
              <a:rPr lang="en-US" dirty="0"/>
              <a:t>Certificates at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Mt. SAC</a:t>
            </a: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2ED44FF4-C743-EA32-3729-4063DB47D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44463"/>
            <a:ext cx="11277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Transfer Pathway Program (Fall 2024)</a:t>
            </a:r>
          </a:p>
        </p:txBody>
      </p:sp>
    </p:spTree>
    <p:extLst>
      <p:ext uri="{BB962C8B-B14F-4D97-AF65-F5344CB8AC3E}">
        <p14:creationId xmlns:p14="http://schemas.microsoft.com/office/powerpoint/2010/main" val="3968236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7EA0BC4-9B43-3323-6A3E-D5D2C9E1FD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751881"/>
              </p:ext>
            </p:extLst>
          </p:nvPr>
        </p:nvGraphicFramePr>
        <p:xfrm>
          <a:off x="685800" y="1592199"/>
          <a:ext cx="10515600" cy="41609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3921855015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339527745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5713270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48" marR="2904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Required Courses (Citrus)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48" marR="2904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Articulated Courses (CPP)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48" marR="29048" marT="0" marB="0" anchor="ctr">
                    <a:solidFill>
                      <a:srgbClr val="0143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668186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Pre-Engineering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48" marR="29048" marT="0" marB="0" vert="vert270" anchor="ctr">
                    <a:solidFill>
                      <a:srgbClr val="01436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ENGR 130 Engineering Graphics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ENGR 132 Introduction to Surveying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ENGR 138 Computer Programming and Numerical Methods for Engineers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ENGR 140 Mechanics of Materials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 1001/L Civil Engineering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 1011/L Surveying Engineering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 2070     Computer Programming and Numerical Methods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 2051      Mechanics of Materials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845084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Engineering Fundamentals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48" marR="29048" marT="0" marB="0" vert="vert270" anchor="ctr">
                    <a:solidFill>
                      <a:srgbClr val="00844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ENGR 101 Introduction to Engineering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ENGR 135 Engineering Mechanics (Statics)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ENGR 138 Computer Programming and Numerical Methods for Engineers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ENGR 140 Mechanics of Materials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Choice of </a:t>
                      </a: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Math 190	Calculus I or</a:t>
                      </a: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Math 191	Calculus II or</a:t>
                      </a: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Math 210	Calculus III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None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 2041 Engineering Statics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 2070 Computer Programming and Numerical Methods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 2051 Mechanics of Materials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Choice of</a:t>
                      </a: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 1140	Calculus I</a:t>
                      </a: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 1150	Calculus II</a:t>
                      </a: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 2140	Calculus III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95601"/>
                  </a:ext>
                </a:extLst>
              </a:tr>
            </a:tbl>
          </a:graphicData>
        </a:graphic>
      </p:graphicFrame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681B0C42-46CF-511A-389C-E31698C76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93445"/>
            <a:ext cx="11277600" cy="5232718"/>
          </a:xfrm>
        </p:spPr>
        <p:txBody>
          <a:bodyPr/>
          <a:lstStyle/>
          <a:p>
            <a:r>
              <a:rPr lang="en-US" dirty="0"/>
              <a:t>Certificates at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Citrus College</a:t>
            </a: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228AE52C-240B-7953-3FB9-333179ADB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44463"/>
            <a:ext cx="11277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Transfer Pathway Program (Fall 2024)</a:t>
            </a:r>
          </a:p>
        </p:txBody>
      </p:sp>
    </p:spTree>
    <p:extLst>
      <p:ext uri="{BB962C8B-B14F-4D97-AF65-F5344CB8AC3E}">
        <p14:creationId xmlns:p14="http://schemas.microsoft.com/office/powerpoint/2010/main" val="214476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EDDECBF-6025-8AC6-74CA-15327898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Transfer Pathway Program (Fall 2024)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7EA0BC4-9B43-3323-6A3E-D5D2C9E1FD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741824"/>
              </p:ext>
            </p:extLst>
          </p:nvPr>
        </p:nvGraphicFramePr>
        <p:xfrm>
          <a:off x="685800" y="1676400"/>
          <a:ext cx="10515600" cy="411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3921855015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339527745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25713270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48" marR="2904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Required Courses (Victor Valley College)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48" marR="29048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Articulated Courses (CPP)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048" marR="29048" marT="0" marB="0" anchor="ctr">
                    <a:solidFill>
                      <a:srgbClr val="0143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668186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</a:pPr>
                      <a:r>
                        <a:rPr lang="en-US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Certificate I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01436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Introduction to Engineering*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PHYS 230 – Statics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MATH 270 – Differential Equations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MATH 231 – Linear Algebra	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-118745" algn="l"/>
                        </a:tabLs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PHYS 203 – Electricity and Magnetism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None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 2041 – Engineering Statics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MATH 2240 - Elementary Linear Algebra and Differential Equations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-118745" algn="l"/>
                        </a:tabLs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PHY 1520 – Introduction to Electromagnetism and Circuits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845084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</a:pPr>
                      <a:r>
                        <a:rPr lang="en-US" sz="1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Certificate II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>
                    <a:solidFill>
                      <a:srgbClr val="00844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ENGD 101 – Engineering Drafting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PHYS 210 – Computer Methods for Engineers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PHYS 240 – Materials Science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be developed - Mechanics of Materials*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 1001 – Civil Engineering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 2070 – Computer Programming and Numerical Methods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 2030 – Civil Engineering Materials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 2051 – Mechanics of Materials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95601"/>
                  </a:ext>
                </a:extLst>
              </a:tr>
            </a:tbl>
          </a:graphicData>
        </a:graphic>
      </p:graphicFrame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326E7167-979A-EC29-AB98-68618F469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93445"/>
            <a:ext cx="11277600" cy="5232718"/>
          </a:xfrm>
        </p:spPr>
        <p:txBody>
          <a:bodyPr/>
          <a:lstStyle/>
          <a:p>
            <a:r>
              <a:rPr lang="en-US" dirty="0"/>
              <a:t>Certificates at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Victor Valley College</a:t>
            </a:r>
          </a:p>
        </p:txBody>
      </p:sp>
    </p:spTree>
    <p:extLst>
      <p:ext uri="{BB962C8B-B14F-4D97-AF65-F5344CB8AC3E}">
        <p14:creationId xmlns:p14="http://schemas.microsoft.com/office/powerpoint/2010/main" val="1672020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D304D7AD6E84DBB292F9287FC7E06" ma:contentTypeVersion="11" ma:contentTypeDescription="Create a new document." ma:contentTypeScope="" ma:versionID="abf3debeeb038713dd1772b8c5ac6984">
  <xsd:schema xmlns:xsd="http://www.w3.org/2001/XMLSchema" xmlns:xs="http://www.w3.org/2001/XMLSchema" xmlns:p="http://schemas.microsoft.com/office/2006/metadata/properties" xmlns:ns3="e88e8a6b-a8f1-4a60-8413-421030fa7b85" xmlns:ns4="65a3cb62-3a34-48e7-8fd5-61a44feecf63" targetNamespace="http://schemas.microsoft.com/office/2006/metadata/properties" ma:root="true" ma:fieldsID="4d3b7f68ff162b13d6e0dd7042eee6c7" ns3:_="" ns4:_="">
    <xsd:import namespace="e88e8a6b-a8f1-4a60-8413-421030fa7b85"/>
    <xsd:import namespace="65a3cb62-3a34-48e7-8fd5-61a44feecf6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8e8a6b-a8f1-4a60-8413-421030fa7b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a3cb62-3a34-48e7-8fd5-61a44feecf6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B8B91E-3A25-45AF-A4FD-89296FD9C1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C06E44-85D4-4730-8678-D95E0DF1DB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8e8a6b-a8f1-4a60-8413-421030fa7b85"/>
    <ds:schemaRef ds:uri="65a3cb62-3a34-48e7-8fd5-61a44feecf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2378A2-8B16-4EF4-A25B-4CC0699F6BFE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65a3cb62-3a34-48e7-8fd5-61a44feecf63"/>
    <ds:schemaRef ds:uri="e88e8a6b-a8f1-4a60-8413-421030fa7b85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9862</TotalTime>
  <Words>594</Words>
  <Application>Microsoft Office PowerPoint</Application>
  <PresentationFormat>Widescreen</PresentationFormat>
  <Paragraphs>117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Courier New</vt:lpstr>
      <vt:lpstr>Symbol</vt:lpstr>
      <vt:lpstr>Office Theme</vt:lpstr>
      <vt:lpstr>Transfer Pathway Program (Fall 2024)</vt:lpstr>
      <vt:lpstr>Transfer Pathway Program (Fall 2024)</vt:lpstr>
      <vt:lpstr>Transfer Pathway Program (Fall 2024)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Jeyoung Woo</dc:creator>
  <cp:lastModifiedBy>Jeyoung Woo</cp:lastModifiedBy>
  <cp:revision>559</cp:revision>
  <cp:lastPrinted>2020-04-25T21:28:01Z</cp:lastPrinted>
  <dcterms:created xsi:type="dcterms:W3CDTF">2018-08-26T20:25:15Z</dcterms:created>
  <dcterms:modified xsi:type="dcterms:W3CDTF">2024-03-13T20:07:32Z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0x0101005FAD304D7AD6E84DBB292F9287FC7E06</vt:lpwstr>
  </property>
</Properties>
</file>