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0" r:id="rId6"/>
    <p:sldId id="259" r:id="rId7"/>
    <p:sldId id="262" r:id="rId8"/>
    <p:sldId id="261" r:id="rId9"/>
    <p:sldId id="263" r:id="rId10"/>
    <p:sldId id="272" r:id="rId11"/>
    <p:sldId id="270" r:id="rId12"/>
    <p:sldId id="264" r:id="rId13"/>
    <p:sldId id="265" r:id="rId14"/>
    <p:sldId id="266" r:id="rId15"/>
    <p:sldId id="268" r:id="rId16"/>
    <p:sldId id="267" r:id="rId17"/>
    <p:sldId id="269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.csupomona.edu/ec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academic-programs/graduate-studies/index.shtml" TargetMode="External"/><Relationship Id="rId2" Type="http://schemas.openxmlformats.org/officeDocument/2006/relationships/hyperlink" Target="http://www.cpp.edu/~class/economic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pp.edu/~class/economics/faculty-and-staff/carsten-lange.shtml" TargetMode="External"/><Relationship Id="rId4" Type="http://schemas.openxmlformats.org/officeDocument/2006/relationships/hyperlink" Target="http://www.cpp.edu/~academic-programs/graduate-studies/student-handbook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Year Graduate Student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Welcome !!!!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 Poly Economic Graduate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Web page: </a:t>
            </a:r>
            <a:r>
              <a:rPr lang="en-US" sz="2400" dirty="0" smtClean="0">
                <a:hlinkClick r:id="rId2"/>
              </a:rPr>
              <a:t>http://www.class.csupomona.edu/ec/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Cal Poly Office of Graduate Programs: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http://www.csupomona.edu/~research/graduatestudies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r>
              <a:rPr lang="en-US" dirty="0" smtClean="0"/>
              <a:t>Jonathan got Scholarship got President’s Council Scholarships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Congratulations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OAS Simulation</a:t>
            </a:r>
          </a:p>
          <a:p>
            <a:r>
              <a:rPr lang="en-US" dirty="0" smtClean="0"/>
              <a:t>Excursions or Guests (e.g. Federal Reserve)</a:t>
            </a:r>
          </a:p>
          <a:p>
            <a:r>
              <a:rPr lang="en-US" dirty="0" smtClean="0"/>
              <a:t>Student Exchange with Germany (12/8 units)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 (by phone or </a:t>
            </a:r>
            <a:r>
              <a:rPr lang="en-US" dirty="0" err="1" smtClean="0"/>
              <a:t>personel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Online Office Hours (Q&amp;A)</a:t>
            </a:r>
          </a:p>
          <a:p>
            <a:r>
              <a:rPr lang="en-US" dirty="0" smtClean="0"/>
              <a:t>E-Mail</a:t>
            </a:r>
          </a:p>
          <a:p>
            <a:pPr lvl="1"/>
            <a:r>
              <a:rPr lang="en-US" dirty="0" smtClean="0"/>
              <a:t>Check your E-Mail</a:t>
            </a:r>
          </a:p>
          <a:p>
            <a:pPr lvl="1"/>
            <a:r>
              <a:rPr lang="en-US" dirty="0" smtClean="0"/>
              <a:t>Use Cal Poly E-Mail</a:t>
            </a:r>
          </a:p>
          <a:p>
            <a:pPr lvl="1"/>
            <a:r>
              <a:rPr lang="en-US" dirty="0" smtClean="0"/>
              <a:t>Provide Bronco ID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catalog for complete requirements!!!</a:t>
            </a:r>
          </a:p>
          <a:p>
            <a:r>
              <a:rPr lang="en-US" dirty="0" smtClean="0"/>
              <a:t>45 units </a:t>
            </a:r>
          </a:p>
          <a:p>
            <a:r>
              <a:rPr lang="en-US" dirty="0" smtClean="0"/>
              <a:t>Comprehensive exam (c/</a:t>
            </a:r>
            <a:r>
              <a:rPr lang="en-US" dirty="0" err="1" smtClean="0"/>
              <a:t>nc</a:t>
            </a:r>
            <a:r>
              <a:rPr lang="en-US" dirty="0" smtClean="0"/>
              <a:t>) + 11 courses</a:t>
            </a:r>
          </a:p>
          <a:p>
            <a:r>
              <a:rPr lang="en-US" dirty="0" smtClean="0"/>
              <a:t>Thesis + 10 courses</a:t>
            </a:r>
          </a:p>
          <a:p>
            <a:r>
              <a:rPr lang="en-US" dirty="0" smtClean="0"/>
              <a:t>If you plan to go for a Ph.D. choose thesis</a:t>
            </a:r>
          </a:p>
          <a:p>
            <a:r>
              <a:rPr lang="en-US" dirty="0" smtClean="0"/>
              <a:t>4 core, 2 field of specialization (600 or 500 level Environment or Recourses),  4 courses 400 level =10 courses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Core courses can only be used on the contract with B- or better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corses</a:t>
            </a:r>
            <a:r>
              <a:rPr lang="en-US" dirty="0" smtClean="0"/>
              <a:t> C+</a:t>
            </a:r>
          </a:p>
          <a:p>
            <a:r>
              <a:rPr lang="en-US" dirty="0" smtClean="0"/>
              <a:t>Contract and Overall GPA must be B or better</a:t>
            </a:r>
          </a:p>
          <a:p>
            <a:r>
              <a:rPr lang="en-US" dirty="0" smtClean="0"/>
              <a:t>Every course taken counts for Overall GPA (don’t fail golf courses) this includes courses that have been retaken and IC’s</a:t>
            </a:r>
          </a:p>
          <a:p>
            <a:r>
              <a:rPr lang="en-US" dirty="0" smtClean="0"/>
              <a:t>I turns into IC (equivalent to F) in one year</a:t>
            </a:r>
          </a:p>
          <a:p>
            <a:r>
              <a:rPr lang="en-US" dirty="0" smtClean="0"/>
              <a:t>Do not enroll in a course again if you have an I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Graduate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Test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Writing Test Hold if not met</a:t>
            </a:r>
          </a:p>
          <a:p>
            <a:r>
              <a:rPr lang="en-US" dirty="0" smtClean="0"/>
              <a:t>Graduation Check</a:t>
            </a:r>
          </a:p>
          <a:p>
            <a:r>
              <a:rPr lang="en-US" dirty="0" smtClean="0"/>
              <a:t>Fill out Culminating Experience Form</a:t>
            </a:r>
          </a:p>
          <a:p>
            <a:r>
              <a:rPr lang="en-US" dirty="0" smtClean="0"/>
              <a:t>Apply for Graduation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Disqualification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first quarter below B: Subject to …</a:t>
            </a:r>
            <a:br>
              <a:rPr lang="en-US" sz="2800" dirty="0" smtClean="0"/>
            </a:br>
            <a:r>
              <a:rPr lang="en-US" sz="2800" dirty="0" smtClean="0"/>
              <a:t>Adviser Hold</a:t>
            </a:r>
          </a:p>
          <a:p>
            <a:r>
              <a:rPr lang="en-US" sz="2800" dirty="0" smtClean="0"/>
              <a:t>After second quarter below B: Disqualified</a:t>
            </a:r>
          </a:p>
          <a:p>
            <a:r>
              <a:rPr lang="en-US" sz="2800" dirty="0" smtClean="0"/>
              <a:t>You still can register for third quarter</a:t>
            </a:r>
          </a:p>
          <a:p>
            <a:r>
              <a:rPr lang="en-US" sz="2800" dirty="0" smtClean="0"/>
              <a:t>You cannot register for fourth quarter</a:t>
            </a:r>
          </a:p>
          <a:p>
            <a:pPr lvl="0"/>
            <a:r>
              <a:rPr lang="en-US" sz="2800" dirty="0" smtClean="0"/>
              <a:t>if overall GPA is 9 or more grade point below B =&gt; automatic disqualification by the university (e.g. three 4 unit classes with  C = 12 points below)</a:t>
            </a:r>
            <a:endParaRPr lang="en-GB" sz="2800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 Poly Economic Graduate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Web page: </a:t>
            </a:r>
            <a:r>
              <a:rPr lang="en-US" sz="2400" dirty="0">
                <a:hlinkClick r:id="rId2"/>
              </a:rPr>
              <a:t>http://www.cpp.edu/~class/economics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r>
              <a:rPr lang="en-US" sz="2400" dirty="0" smtClean="0"/>
              <a:t>Cal Poly Office of Graduate Programs:</a:t>
            </a:r>
            <a:br>
              <a:rPr lang="en-US" sz="2400" dirty="0" smtClean="0"/>
            </a:br>
            <a:r>
              <a:rPr lang="en-US" sz="2400" dirty="0">
                <a:hlinkClick r:id="rId3"/>
              </a:rPr>
              <a:t>http://www.cpp.edu/~</a:t>
            </a:r>
            <a:r>
              <a:rPr lang="en-US" sz="2400" dirty="0" smtClean="0">
                <a:hlinkClick r:id="rId3"/>
              </a:rPr>
              <a:t>academic-programs/graduate-studies/index.shtml</a:t>
            </a:r>
            <a:endParaRPr lang="en-US" sz="2400" dirty="0" smtClean="0"/>
          </a:p>
          <a:p>
            <a:r>
              <a:rPr lang="en-US" sz="2400" dirty="0" smtClean="0"/>
              <a:t>Graduate Student’s </a:t>
            </a:r>
            <a:r>
              <a:rPr lang="en-US" sz="2400" dirty="0"/>
              <a:t>Handbook: </a:t>
            </a:r>
            <a:r>
              <a:rPr lang="en-US" sz="2400" dirty="0">
                <a:hlinkClick r:id="rId4"/>
              </a:rPr>
              <a:t>http://www.cpp.edu/~</a:t>
            </a:r>
            <a:r>
              <a:rPr lang="en-US" sz="2400" dirty="0" smtClean="0">
                <a:hlinkClick r:id="rId4"/>
              </a:rPr>
              <a:t>academic-programs/graduate-studies/student-handbook.shtml</a:t>
            </a:r>
            <a:endParaRPr lang="en-US" sz="2400" dirty="0"/>
          </a:p>
          <a:p>
            <a:r>
              <a:rPr lang="en-US" sz="2400" dirty="0" smtClean="0"/>
              <a:t>Personal Adviser will be assigned to each student</a:t>
            </a:r>
          </a:p>
          <a:p>
            <a:r>
              <a:rPr lang="en-US" sz="2400" dirty="0" smtClean="0"/>
              <a:t>Graduate Coordinator: Carsten Lange, </a:t>
            </a:r>
            <a:r>
              <a:rPr lang="en-US" sz="2400" dirty="0">
                <a:hlinkClick r:id="rId5"/>
              </a:rPr>
              <a:t>http://www.cpp.edu/~</a:t>
            </a:r>
            <a:r>
              <a:rPr lang="en-US" sz="2400" dirty="0" smtClean="0">
                <a:hlinkClick r:id="rId5"/>
              </a:rPr>
              <a:t>class/economics/faculty-and-staff/carsten-lange.shtml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 am which courses do I take?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Students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EC 201, EC 202, Math 125, Sat 120 or EC 322, EC 501 Micro, EC 403 Macro, EC 502 Quantitative (with B or better)</a:t>
            </a:r>
          </a:p>
          <a:p>
            <a:r>
              <a:rPr lang="en-US" dirty="0" smtClean="0"/>
              <a:t>Unconditional  Students EC 550, EC 551, EC 552, EC 553 or 400 level courses (except EC 401, EC 402, EC 462, EC 463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Adviser/Contract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student will get a personal adviser in 3 weeks</a:t>
            </a:r>
          </a:p>
          <a:p>
            <a:r>
              <a:rPr lang="en-US" dirty="0" smtClean="0"/>
              <a:t>After the first quarter make a contract with your adviser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groups !!!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Talk to your instructor if you have problems</a:t>
            </a:r>
          </a:p>
          <a:p>
            <a:r>
              <a:rPr lang="en-US" dirty="0" smtClean="0"/>
              <a:t>Talk to your adviser if you have problems. Don’t wait until it is too late</a:t>
            </a:r>
          </a:p>
          <a:p>
            <a:r>
              <a:rPr lang="en-US" smtClean="0"/>
              <a:t>Don’t trust rumors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OAS Simulation</a:t>
            </a:r>
          </a:p>
          <a:p>
            <a:r>
              <a:rPr lang="en-US" dirty="0" smtClean="0"/>
              <a:t>Excursions or Guests (e.g. Federal Reserve)</a:t>
            </a:r>
          </a:p>
          <a:p>
            <a:r>
              <a:rPr lang="en-US" dirty="0" smtClean="0"/>
              <a:t>Student Exchange with Germany (12/8 units)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 (by phone or </a:t>
            </a:r>
            <a:r>
              <a:rPr lang="en-US" dirty="0" err="1" smtClean="0"/>
              <a:t>personel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Online Office Hours (Q&amp;A)</a:t>
            </a:r>
          </a:p>
          <a:p>
            <a:r>
              <a:rPr lang="en-US" dirty="0" smtClean="0"/>
              <a:t>E-Mail</a:t>
            </a:r>
          </a:p>
          <a:p>
            <a:pPr lvl="1"/>
            <a:r>
              <a:rPr lang="en-US" dirty="0" smtClean="0"/>
              <a:t>Check your E-Mail</a:t>
            </a:r>
          </a:p>
          <a:p>
            <a:pPr lvl="1"/>
            <a:r>
              <a:rPr lang="en-US" dirty="0" smtClean="0"/>
              <a:t>Use Cal Poly E-Mail</a:t>
            </a:r>
          </a:p>
          <a:p>
            <a:pPr lvl="1"/>
            <a:r>
              <a:rPr lang="en-US" dirty="0" smtClean="0"/>
              <a:t>Provide Bronco ID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 units </a:t>
            </a:r>
          </a:p>
          <a:p>
            <a:r>
              <a:rPr lang="en-US" dirty="0" smtClean="0"/>
              <a:t>Comprehensive exam (c/</a:t>
            </a:r>
            <a:r>
              <a:rPr lang="en-US" dirty="0" err="1" smtClean="0"/>
              <a:t>nc</a:t>
            </a:r>
            <a:r>
              <a:rPr lang="en-US" dirty="0" smtClean="0"/>
              <a:t>) + 11 courses</a:t>
            </a:r>
          </a:p>
          <a:p>
            <a:r>
              <a:rPr lang="en-US" dirty="0" smtClean="0"/>
              <a:t>Thesis + 10 courses</a:t>
            </a:r>
          </a:p>
          <a:p>
            <a:r>
              <a:rPr lang="en-US" dirty="0" smtClean="0"/>
              <a:t>If you plan to go for a Ph.D. choose thesis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Graduate Student Meeting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irst Year Graduate Student Meeting  Welcome !!!! 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Here I am which courses do I take?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Adviser/Contract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How to Study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Other Activity&amp;quot;&quot;/&gt;&lt;property id=&quot;20307&quot; value=&quot;259&quot;/&gt;&lt;/object&gt;&lt;object type=&quot;3&quot; unique_id=&quot;10009&quot;&gt;&lt;property id=&quot;20148&quot; value=&quot;5&quot;/&gt;&lt;property id=&quot;20300&quot; value=&quot;Slide 7 - &amp;quot;Communication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Requirements&amp;quot;&quot;/&gt;&lt;property id=&quot;20307&quot; value=&quot;261&quot;/&gt;&lt;/object&gt;&lt;object type=&quot;3&quot; unique_id=&quot;10011&quot;&gt;&lt;property id=&quot;20148&quot; value=&quot;5&quot;/&gt;&lt;property id=&quot;20300&quot; value=&quot;Slide 9 - &amp;quot;All Graduate Student Meeting &amp;quot;&quot;/&gt;&lt;property id=&quot;20307&quot; value=&quot;263&quot;/&gt;&lt;/object&gt;&lt;object type=&quot;3&quot; unique_id=&quot;10012&quot;&gt;&lt;property id=&quot;20148&quot; value=&quot;5&quot;/&gt;&lt;property id=&quot;20300&quot; value=&quot;Slide 11 - &amp;quot;Jonathan got Scholarship got President’s Council Scholarships &amp;quot;&quot;/&gt;&lt;property id=&quot;20307&quot; value=&quot;270&quot;/&gt;&lt;/object&gt;&lt;object type=&quot;3&quot; unique_id=&quot;10013&quot;&gt;&lt;property id=&quot;20148&quot; value=&quot;5&quot;/&gt;&lt;property id=&quot;20300&quot; value=&quot;Slide 12 - &amp;quot;Other Activity&amp;quot;&quot;/&gt;&lt;property id=&quot;20307&quot; value=&quot;264&quot;/&gt;&lt;/object&gt;&lt;object type=&quot;3&quot; unique_id=&quot;10014&quot;&gt;&lt;property id=&quot;20148&quot; value=&quot;5&quot;/&gt;&lt;property id=&quot;20300&quot; value=&quot;Slide 13 - &amp;quot;Communication&amp;quot;&quot;/&gt;&lt;property id=&quot;20307&quot; value=&quot;265&quot;/&gt;&lt;/object&gt;&lt;object type=&quot;3&quot; unique_id=&quot;10015&quot;&gt;&lt;property id=&quot;20148&quot; value=&quot;5&quot;/&gt;&lt;property id=&quot;20300&quot; value=&quot;Slide 14 - &amp;quot;Requirements&amp;quot;&quot;/&gt;&lt;property id=&quot;20307&quot; value=&quot;266&quot;/&gt;&lt;/object&gt;&lt;object type=&quot;3&quot; unique_id=&quot;10016&quot;&gt;&lt;property id=&quot;20148&quot; value=&quot;5&quot;/&gt;&lt;property id=&quot;20300&quot; value=&quot;Slide 15 - &amp;quot;Requirements&amp;quot;&quot;/&gt;&lt;property id=&quot;20307&quot; value=&quot;268&quot;/&gt;&lt;/object&gt;&lt;object type=&quot;3&quot; unique_id=&quot;10017&quot;&gt;&lt;property id=&quot;20148&quot; value=&quot;5&quot;/&gt;&lt;property id=&quot;20300&quot; value=&quot;Slide 16 - &amp;quot;How to Graduate&amp;quot;&quot;/&gt;&lt;property id=&quot;20307&quot; value=&quot;267&quot;/&gt;&lt;/object&gt;&lt;object type=&quot;3&quot; unique_id=&quot;10018&quot;&gt;&lt;property id=&quot;20148&quot; value=&quot;5&quot;/&gt;&lt;property id=&quot;20300&quot; value=&quot;Slide 17 - &amp;quot;Disqualification&amp;quot;&quot;/&gt;&lt;property id=&quot;20307&quot; value=&quot;269&quot;/&gt;&lt;/object&gt;&lt;object type=&quot;3&quot; unique_id=&quot;10053&quot;&gt;&lt;property id=&quot;20148&quot; value=&quot;5&quot;/&gt;&lt;property id=&quot;20300&quot; value=&quot;Slide 2 - &amp;quot;Cal Poly Economic Graduate Program&amp;quot;&quot;/&gt;&lt;property id=&quot;20307&quot; value=&quot;271&quot;/&gt;&lt;/object&gt;&lt;object type=&quot;3&quot; unique_id=&quot;10054&quot;&gt;&lt;property id=&quot;20148&quot; value=&quot;5&quot;/&gt;&lt;property id=&quot;20300&quot; value=&quot;Slide 10 - &amp;quot;Cal Poly Economic Graduate Program&amp;quot;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388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First Year Graduate Student Meeting  Welcome !!!! </vt:lpstr>
      <vt:lpstr>Cal Poly Economic Graduate Program</vt:lpstr>
      <vt:lpstr>Here I am which courses do I take?</vt:lpstr>
      <vt:lpstr>Adviser/Contract</vt:lpstr>
      <vt:lpstr>How to Study</vt:lpstr>
      <vt:lpstr>Other Activity</vt:lpstr>
      <vt:lpstr>Communication</vt:lpstr>
      <vt:lpstr>Requirements</vt:lpstr>
      <vt:lpstr>All Graduate Student Meeting </vt:lpstr>
      <vt:lpstr>Cal Poly Economic Graduate Program</vt:lpstr>
      <vt:lpstr>Jonathan got Scholarship got President’s Council Scholarships </vt:lpstr>
      <vt:lpstr>Other Activity</vt:lpstr>
      <vt:lpstr>Communication</vt:lpstr>
      <vt:lpstr>Requirements</vt:lpstr>
      <vt:lpstr>Requirements</vt:lpstr>
      <vt:lpstr>How to Graduate</vt:lpstr>
      <vt:lpstr>Disqualification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Year Graduate Student Meeting </dc:title>
  <dc:creator/>
  <cp:lastModifiedBy>Carsten Lange</cp:lastModifiedBy>
  <cp:revision>10</cp:revision>
  <dcterms:created xsi:type="dcterms:W3CDTF">2006-08-16T00:00:00Z</dcterms:created>
  <dcterms:modified xsi:type="dcterms:W3CDTF">2016-09-22T00:49:33Z</dcterms:modified>
</cp:coreProperties>
</file>