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15"/>
  </p:notesMasterIdLst>
  <p:handoutMasterIdLst>
    <p:handoutMasterId r:id="rId16"/>
  </p:handoutMasterIdLst>
  <p:sldIdLst>
    <p:sldId id="287" r:id="rId2"/>
    <p:sldId id="288" r:id="rId3"/>
    <p:sldId id="292" r:id="rId4"/>
    <p:sldId id="289" r:id="rId5"/>
    <p:sldId id="290" r:id="rId6"/>
    <p:sldId id="291" r:id="rId7"/>
    <p:sldId id="295" r:id="rId8"/>
    <p:sldId id="296" r:id="rId9"/>
    <p:sldId id="299" r:id="rId10"/>
    <p:sldId id="297" r:id="rId11"/>
    <p:sldId id="298" r:id="rId12"/>
    <p:sldId id="293" r:id="rId13"/>
    <p:sldId id="29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55" autoAdjust="0"/>
  </p:normalViewPr>
  <p:slideViewPr>
    <p:cSldViewPr snapToGrid="0">
      <p:cViewPr varScale="1">
        <p:scale>
          <a:sx n="89" d="100"/>
          <a:sy n="89" d="100"/>
        </p:scale>
        <p:origin x="-9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572EF5-63A1-4CAD-8BA2-0F7A72EF0E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5788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322859-A96A-4A8A-A27D-20513FF5847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090210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156A7F-F88A-4EDD-B325-170797924633}" type="slidenum">
              <a:rPr lang="de-DE"/>
              <a:pPr/>
              <a:t>1</a:t>
            </a:fld>
            <a:endParaRPr lang="de-DE"/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D4DBDF28-2F04-4067-A76E-EBDD5197516E}" type="slidenum">
              <a:rPr lang="en-GB" sz="1300"/>
              <a:pPr algn="r" defTabSz="947738"/>
              <a:t>1</a:t>
            </a:fld>
            <a:endParaRPr lang="en-GB" sz="1300"/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03288" y="3867150"/>
            <a:ext cx="7485062" cy="1081088"/>
          </a:xfrm>
        </p:spPr>
        <p:txBody>
          <a:bodyPr anchor="b"/>
          <a:lstStyle>
            <a:lvl1pPr>
              <a:lnSpc>
                <a:spcPct val="11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903288" y="4943475"/>
            <a:ext cx="7510462" cy="800100"/>
          </a:xfrm>
        </p:spPr>
        <p:txBody>
          <a:bodyPr tIns="45720" bIns="45720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04788"/>
            <a:ext cx="2130425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275" y="204788"/>
            <a:ext cx="624205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1059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noProof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204788"/>
            <a:ext cx="85201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/>
              <a:t>Page </a:t>
            </a:r>
            <a:r>
              <a:rPr lang="de-DE" sz="1000">
                <a:sym typeface="Wingdings" charset="2"/>
              </a:rPr>
              <a:t></a:t>
            </a:r>
            <a:r>
              <a:rPr lang="de-DE" sz="1000"/>
              <a:t> </a:t>
            </a:r>
            <a:fld id="{7BD1895E-6E4E-4233-A0A5-07374FCC4B51}" type="slidenum">
              <a:rPr lang="de-DE" sz="1000"/>
              <a:pPr/>
              <a:t>‹#›</a:t>
            </a:fld>
            <a:endParaRPr lang="de-D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+mj-lt"/>
          <a:ea typeface="Arial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0"/>
        </a:spcBef>
        <a:spcAft>
          <a:spcPct val="4000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903288" y="3976688"/>
            <a:ext cx="7485062" cy="1081087"/>
          </a:xfrm>
        </p:spPr>
        <p:txBody>
          <a:bodyPr/>
          <a:lstStyle/>
          <a:p>
            <a:pPr algn="ctr" eaLnBrk="1" hangingPunct="1"/>
            <a:r>
              <a:rPr lang="en-US" sz="3600" noProof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charset="0"/>
              </a:rPr>
              <a:t>Job Hazard Analysis (JHA)</a:t>
            </a:r>
            <a:endParaRPr lang="en-US" noProof="1" smtClean="0">
              <a:effectLst>
                <a:outerShdw blurRad="38100" dist="38100" dir="2700000" algn="tl">
                  <a:srgbClr val="C0C0C0"/>
                </a:outerShdw>
              </a:effectLst>
              <a:latin typeface="Arial Black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Training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Train instructors and TA’s thoroughly</a:t>
            </a:r>
          </a:p>
          <a:p>
            <a:r>
              <a:rPr lang="en-US" sz="2800" dirty="0" smtClean="0"/>
              <a:t>Train students before they do anything in the lab</a:t>
            </a:r>
          </a:p>
          <a:p>
            <a:r>
              <a:rPr lang="en-US" sz="2800" dirty="0" smtClean="0"/>
              <a:t>Consider giving students a safety test as part of the grade for teaching labs, and as a qualifying litmus test for participation in a project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Controls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smtClean="0"/>
              <a:t>From most effective to least effective:</a:t>
            </a:r>
          </a:p>
          <a:p>
            <a:r>
              <a:rPr lang="en-US" sz="2800" dirty="0" smtClean="0"/>
              <a:t>Remove the danger altogether if not critical to class/project</a:t>
            </a:r>
          </a:p>
          <a:p>
            <a:r>
              <a:rPr lang="en-US" sz="2800" dirty="0" smtClean="0"/>
              <a:t>Guard the danger</a:t>
            </a:r>
          </a:p>
          <a:p>
            <a:r>
              <a:rPr lang="en-US" sz="2800" dirty="0" smtClean="0"/>
              <a:t>Provide personal protective equipment</a:t>
            </a:r>
          </a:p>
          <a:p>
            <a:r>
              <a:rPr lang="en-US" sz="2800" dirty="0" smtClean="0"/>
              <a:t>Provide instructions, training, warnings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Documentation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Document hazards and safe operating procedures on standard form</a:t>
            </a:r>
          </a:p>
          <a:p>
            <a:r>
              <a:rPr lang="en-US" sz="2800" dirty="0" smtClean="0"/>
              <a:t>Keep this list on file</a:t>
            </a:r>
          </a:p>
          <a:p>
            <a:r>
              <a:rPr lang="en-US" sz="2800" dirty="0" smtClean="0"/>
              <a:t>Provide this list to all students/instructors involved with lab or project before they start work</a:t>
            </a:r>
          </a:p>
          <a:p>
            <a:r>
              <a:rPr lang="en-US" sz="2800" dirty="0" smtClean="0"/>
              <a:t>Keep a signup sheet with names, dates, and signatures, verifying that training occurred</a:t>
            </a:r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ME 220L Safety Form</a:t>
            </a:r>
          </a:p>
          <a:p>
            <a:r>
              <a:rPr lang="en-US" sz="2800" dirty="0" smtClean="0"/>
              <a:t>Ethanol Distillation Safety Form</a:t>
            </a:r>
          </a:p>
          <a:p>
            <a:r>
              <a:rPr lang="en-US" sz="2800" dirty="0" smtClean="0"/>
              <a:t>Blank Safety Form: Learn by doing!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Job Hazard Analysis (JHA)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it?</a:t>
            </a:r>
          </a:p>
          <a:p>
            <a:r>
              <a:rPr lang="en-US" sz="2800" dirty="0" smtClean="0"/>
              <a:t>Why do I have to do it?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JHA (or JSA) Defined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Job Hazard Analysis is a technique that focuses on job tasks as a way to identify hazards before they result in injury, illness, property damage, or worse</a:t>
            </a:r>
          </a:p>
          <a:p>
            <a:pPr>
              <a:lnSpc>
                <a:spcPct val="90000"/>
              </a:lnSpc>
            </a:pPr>
            <a:endParaRPr lang="en-US" sz="1100" u="sng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It focuses on the relationship between the worker, the task, the tools, and the work environment</a:t>
            </a:r>
          </a:p>
          <a:p>
            <a:pPr>
              <a:lnSpc>
                <a:spcPct val="90000"/>
              </a:lnSpc>
            </a:pPr>
            <a:endParaRPr lang="en-US" sz="11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After </a:t>
            </a:r>
            <a:r>
              <a:rPr lang="en-US" sz="2800" dirty="0" smtClean="0"/>
              <a:t>identifying </a:t>
            </a:r>
            <a:r>
              <a:rPr lang="en-US" sz="2800" dirty="0" smtClean="0"/>
              <a:t>uncontrolled </a:t>
            </a:r>
            <a:r>
              <a:rPr lang="en-US" sz="2800" dirty="0" smtClean="0"/>
              <a:t>hazards, steps are taken to </a:t>
            </a:r>
            <a:r>
              <a:rPr lang="en-US" sz="2800" dirty="0" smtClean="0"/>
              <a:t>eliminate or reduce them to an acceptable risk level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Reference: </a:t>
            </a:r>
            <a:r>
              <a:rPr lang="en-US" altLang="en-US" sz="2800" dirty="0" smtClean="0">
                <a:solidFill>
                  <a:srgbClr val="000000"/>
                </a:solidFill>
              </a:rPr>
              <a:t>OSHA 3071 Guidebook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Workplace injuries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Majority of disabling workplace injuries happen to workers who are in their first year with a new employer</a:t>
            </a:r>
          </a:p>
          <a:p>
            <a:pPr>
              <a:buClr>
                <a:srgbClr val="FFCC66"/>
              </a:buClr>
              <a:buFont typeface="Wingdings" pitchFamily="2" charset="2"/>
              <a:buChar char="§"/>
            </a:pPr>
            <a:r>
              <a:rPr lang="en-US" sz="2800" dirty="0" smtClean="0"/>
              <a:t> Little or no safety training</a:t>
            </a:r>
            <a:endParaRPr lang="en-US" sz="1000" dirty="0" smtClean="0"/>
          </a:p>
          <a:p>
            <a:pPr>
              <a:buClr>
                <a:srgbClr val="FFCC66"/>
              </a:buClr>
              <a:buFont typeface="Wingdings" pitchFamily="2" charset="2"/>
              <a:buChar char="§"/>
            </a:pPr>
            <a:r>
              <a:rPr lang="en-US" sz="2800" dirty="0" smtClean="0"/>
              <a:t> Unsafe work procedures</a:t>
            </a:r>
          </a:p>
          <a:p>
            <a:pPr>
              <a:buClr>
                <a:srgbClr val="FFCC66"/>
              </a:buClr>
              <a:buFont typeface="Wingdings" pitchFamily="2" charset="2"/>
              <a:buChar char="§"/>
            </a:pPr>
            <a:r>
              <a:rPr lang="en-US" sz="2800" dirty="0" smtClean="0"/>
              <a:t> Inadequate Personal Protective Equipment (PPE)</a:t>
            </a:r>
          </a:p>
          <a:p>
            <a:pPr>
              <a:buClr>
                <a:srgbClr val="FFCC66"/>
              </a:buClr>
              <a:buFont typeface="Wingdings" pitchFamily="2" charset="2"/>
              <a:buChar char="§"/>
            </a:pPr>
            <a:r>
              <a:rPr lang="en-US" sz="2800" dirty="0" smtClean="0"/>
              <a:t> No safety oversight</a:t>
            </a:r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Why do we all have to do this?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Each lab and each project has unique hazards</a:t>
            </a:r>
          </a:p>
          <a:p>
            <a:r>
              <a:rPr lang="en-US" sz="2800" dirty="0" smtClean="0"/>
              <a:t>One-time </a:t>
            </a:r>
            <a:r>
              <a:rPr lang="en-US" sz="2800" dirty="0" smtClean="0"/>
              <a:t>training is insufficient: better to drill important concepts</a:t>
            </a:r>
          </a:p>
          <a:p>
            <a:r>
              <a:rPr lang="en-US" sz="2800" dirty="0" smtClean="0"/>
              <a:t>Human </a:t>
            </a:r>
            <a:r>
              <a:rPr lang="en-US" sz="2800" dirty="0" smtClean="0"/>
              <a:t>beings are unreliable operators, and training is the least reliable way of preventing injuries unless it is thorough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Steps to follow: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Assemble group of people knowledgeable in tasks involved in a lab or research project</a:t>
            </a:r>
          </a:p>
          <a:p>
            <a:r>
              <a:rPr lang="en-US" sz="2800" dirty="0" smtClean="0"/>
              <a:t>Break down jobs involved in a lab or project into steps, and identify potential hazards in each step</a:t>
            </a:r>
          </a:p>
          <a:p>
            <a:r>
              <a:rPr lang="en-US" sz="2800" dirty="0" smtClean="0"/>
              <a:t>Identify “controls” for each hazard</a:t>
            </a:r>
          </a:p>
          <a:p>
            <a:r>
              <a:rPr lang="en-US" sz="2800" dirty="0" smtClean="0"/>
              <a:t>Train all involved personnel and students</a:t>
            </a:r>
          </a:p>
          <a:p>
            <a:r>
              <a:rPr lang="en-US" sz="2800" dirty="0" smtClean="0"/>
              <a:t>Document the hazards, safe procedures, and training sessions in writing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People who will do JHA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Course Coordinator and Lab Coordinator for teaching labs. Input from instructors, TA’s, students.</a:t>
            </a:r>
          </a:p>
          <a:p>
            <a:r>
              <a:rPr lang="en-US" sz="2800" dirty="0" smtClean="0"/>
              <a:t>Team advisor and student captains for team projects.</a:t>
            </a:r>
          </a:p>
          <a:p>
            <a:r>
              <a:rPr lang="en-US" sz="2800" dirty="0" smtClean="0"/>
              <a:t>Principle Investigator(s) for research projects. Input from student researchers.</a:t>
            </a:r>
          </a:p>
          <a:p>
            <a:r>
              <a:rPr lang="en-US" sz="2800" dirty="0" smtClean="0"/>
              <a:t>All of the above should use expertise of COE techs and safety personnel as needed.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Breaking down the job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Not too many steps, not too few steps</a:t>
            </a:r>
          </a:p>
          <a:p>
            <a:r>
              <a:rPr lang="en-US" sz="2800" dirty="0" smtClean="0"/>
              <a:t>Get out of your normal mode of thinking and imagine things that can go wrong</a:t>
            </a:r>
          </a:p>
          <a:p>
            <a:r>
              <a:rPr lang="en-US" sz="2800" dirty="0" smtClean="0"/>
              <a:t>Of the things that can go wrong, prioritize the ones that are:</a:t>
            </a:r>
          </a:p>
          <a:p>
            <a:pPr lvl="2"/>
            <a:r>
              <a:rPr lang="en-US" dirty="0" smtClean="0"/>
              <a:t>Most Likely</a:t>
            </a:r>
          </a:p>
          <a:p>
            <a:pPr lvl="2"/>
            <a:r>
              <a:rPr lang="en-US" dirty="0" smtClean="0"/>
              <a:t>Most dangerous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 few common hazards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Chemical (toxic, flammable, corrosive, explosive)</a:t>
            </a:r>
          </a:p>
          <a:p>
            <a:r>
              <a:rPr lang="en-US" sz="2400" dirty="0" smtClean="0"/>
              <a:t>Unexpected release of stored mechanical energy (springs, compressed gasses, dropped weights)</a:t>
            </a:r>
          </a:p>
          <a:p>
            <a:r>
              <a:rPr lang="en-US" sz="2400" dirty="0" smtClean="0"/>
              <a:t>Electrical hazards (shock/electrocution, fire, electrostatic discharge)</a:t>
            </a:r>
          </a:p>
          <a:p>
            <a:r>
              <a:rPr lang="en-US" sz="2400" dirty="0" smtClean="0"/>
              <a:t>Mechanical (blades, crushing, rotating machinery, abrasion)</a:t>
            </a:r>
          </a:p>
          <a:p>
            <a:r>
              <a:rPr lang="en-US" sz="2400" dirty="0" smtClean="0"/>
              <a:t>Radiation (lasers, radioactive materials)</a:t>
            </a:r>
          </a:p>
          <a:p>
            <a:r>
              <a:rPr lang="en-US" sz="2400" dirty="0" smtClean="0"/>
              <a:t>Biohazard (toxins, infectious agents, carcinogens)</a:t>
            </a:r>
          </a:p>
          <a:p>
            <a:r>
              <a:rPr lang="en-US" sz="2400" dirty="0" smtClean="0"/>
              <a:t>Ergonomic (lifting heavy weights, repetitive motion, eye strain)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8A058"/>
      </a:accent2>
      <a:accent3>
        <a:srgbClr val="FFFFFF"/>
      </a:accent3>
      <a:accent4>
        <a:srgbClr val="000000"/>
      </a:accent4>
      <a:accent5>
        <a:srgbClr val="FECFAA"/>
      </a:accent5>
      <a:accent6>
        <a:srgbClr val="B5914F"/>
      </a:accent6>
      <a:hlink>
        <a:srgbClr val="C40505"/>
      </a:hlink>
      <a:folHlink>
        <a:srgbClr val="919191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2002</TotalTime>
  <Words>573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Standarddesign</vt:lpstr>
      <vt:lpstr>Job Hazard Analysis (JHA)</vt:lpstr>
      <vt:lpstr>Job Hazard Analysis (JHA)</vt:lpstr>
      <vt:lpstr>JHA (or JSA) Defined</vt:lpstr>
      <vt:lpstr>Workplace injuries</vt:lpstr>
      <vt:lpstr>Why do we all have to do this?</vt:lpstr>
      <vt:lpstr>Steps to follow:</vt:lpstr>
      <vt:lpstr>People who will do JHA</vt:lpstr>
      <vt:lpstr>Breaking down the job</vt:lpstr>
      <vt:lpstr>A few common hazards</vt:lpstr>
      <vt:lpstr>Training</vt:lpstr>
      <vt:lpstr>Controls</vt:lpstr>
      <vt:lpstr>Documentation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Haghi, Mehrdad</dc:creator>
  <dc:description>PresentationLoad.com</dc:description>
  <cp:lastModifiedBy>MH</cp:lastModifiedBy>
  <cp:revision>166</cp:revision>
  <dcterms:created xsi:type="dcterms:W3CDTF">2007-11-27T23:54:21Z</dcterms:created>
  <dcterms:modified xsi:type="dcterms:W3CDTF">2013-10-04T04:34:05Z</dcterms:modified>
</cp:coreProperties>
</file>