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75" r:id="rId2"/>
    <p:sldId id="376" r:id="rId3"/>
    <p:sldId id="377" r:id="rId4"/>
    <p:sldId id="378" r:id="rId5"/>
    <p:sldId id="379" r:id="rId6"/>
    <p:sldId id="381" r:id="rId7"/>
    <p:sldId id="382" r:id="rId8"/>
    <p:sldId id="367" r:id="rId9"/>
    <p:sldId id="383" r:id="rId10"/>
    <p:sldId id="368" r:id="rId11"/>
    <p:sldId id="385" r:id="rId12"/>
    <p:sldId id="370" r:id="rId13"/>
    <p:sldId id="384" r:id="rId14"/>
    <p:sldId id="386" r:id="rId15"/>
    <p:sldId id="372" r:id="rId16"/>
    <p:sldId id="388" r:id="rId17"/>
    <p:sldId id="387" r:id="rId18"/>
    <p:sldId id="389" r:id="rId19"/>
    <p:sldId id="3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102" d="100"/>
          <a:sy n="102" d="100"/>
        </p:scale>
        <p:origin x="9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A5D8-6F50-4848-9284-B97B820437CD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A875C-CAE4-1F4C-99A8-7595B3A16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4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2a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 </a:t>
            </a:r>
            <a:r>
              <a:rPr lang="en-US" altLang="en-US" sz="4000" dirty="0" err="1">
                <a:solidFill>
                  <a:srgbClr val="0070C0"/>
                </a:solidFill>
              </a:rPr>
              <a:t>Soundmakers</a:t>
            </a:r>
            <a:r>
              <a:rPr lang="en-US" altLang="en-US" sz="4000" dirty="0">
                <a:solidFill>
                  <a:srgbClr val="0070C0"/>
                </a:solidFill>
              </a:rPr>
              <a:t> Always Vibrate? What Is Our Evidence?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Can You Feel Any Vibrations?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Place your hand on your throat and then begin humming.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feel?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Is this evidence that your throat is vibrating?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Record your evidence on the data table under column C on the row with the picture of the student.</a:t>
            </a:r>
          </a:p>
        </p:txBody>
      </p:sp>
    </p:spTree>
    <p:extLst>
      <p:ext uri="{BB962C8B-B14F-4D97-AF65-F5344CB8AC3E}">
        <p14:creationId xmlns:p14="http://schemas.microsoft.com/office/powerpoint/2010/main" val="255746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err="1"/>
              <a:t>Soundmakers</a:t>
            </a:r>
            <a:r>
              <a:rPr lang="en-US" dirty="0"/>
              <a:t> 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32460"/>
              </p:ext>
            </p:extLst>
          </p:nvPr>
        </p:nvGraphicFramePr>
        <p:xfrm>
          <a:off x="685800" y="1371601"/>
          <a:ext cx="7924800" cy="5165439"/>
        </p:xfrm>
        <a:graphic>
          <a:graphicData uri="http://schemas.openxmlformats.org/drawingml/2006/table">
            <a:tbl>
              <a:tblPr/>
              <a:tblGrid>
                <a:gridCol w="197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Soundmaker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Prediction: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Will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Evidence</a:t>
                      </a:r>
                      <a:endParaRPr lang="en-US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Result: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Did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 l="14844" t="6770" r="18491" b="7292"/>
          <a:stretch>
            <a:fillRect/>
          </a:stretch>
        </p:blipFill>
        <p:spPr bwMode="auto">
          <a:xfrm>
            <a:off x="1066800" y="2895600"/>
            <a:ext cx="1133475" cy="1466850"/>
          </a:xfrm>
          <a:prstGeom prst="rect">
            <a:avLst/>
          </a:prstGeom>
          <a:noFill/>
        </p:spPr>
      </p:pic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724400"/>
            <a:ext cx="1857375" cy="1276350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68400" y="1254125"/>
            <a:ext cx="8429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95800" y="2286000"/>
            <a:ext cx="3048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63230D-DCEE-4C77-9467-8ADF66F5AB36}"/>
              </a:ext>
            </a:extLst>
          </p:cNvPr>
          <p:cNvSpPr txBox="1"/>
          <p:nvPr/>
        </p:nvSpPr>
        <p:spPr>
          <a:xfrm>
            <a:off x="1447800" y="441391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F09C2A-A855-451C-8B4D-357CA5C70DC5}"/>
              </a:ext>
            </a:extLst>
          </p:cNvPr>
          <p:cNvSpPr txBox="1"/>
          <p:nvPr/>
        </p:nvSpPr>
        <p:spPr>
          <a:xfrm>
            <a:off x="1831980" y="597995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14400"/>
          </a:xfrm>
        </p:spPr>
        <p:txBody>
          <a:bodyPr/>
          <a:lstStyle/>
          <a:p>
            <a:r>
              <a:rPr lang="en-US" dirty="0"/>
              <a:t>Investigation 2: Do </a:t>
            </a:r>
            <a:r>
              <a:rPr lang="en-US" dirty="0" err="1"/>
              <a:t>Cluckers</a:t>
            </a:r>
            <a:r>
              <a:rPr lang="en-US" dirty="0"/>
              <a:t> Vibrate?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4038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2743200" cy="434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78823C-1681-4EB2-821F-E3AC5134E38D}"/>
              </a:ext>
            </a:extLst>
          </p:cNvPr>
          <p:cNvSpPr txBox="1"/>
          <p:nvPr/>
        </p:nvSpPr>
        <p:spPr>
          <a:xfrm>
            <a:off x="7162800" y="53340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D00889-9A3D-4A0D-96B6-17E4B53C156F}"/>
              </a:ext>
            </a:extLst>
          </p:cNvPr>
          <p:cNvSpPr txBox="1"/>
          <p:nvPr/>
        </p:nvSpPr>
        <p:spPr>
          <a:xfrm>
            <a:off x="2667000" y="59436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71009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14400"/>
          </a:xfrm>
        </p:spPr>
        <p:txBody>
          <a:bodyPr/>
          <a:lstStyle/>
          <a:p>
            <a:r>
              <a:rPr lang="en-US" dirty="0"/>
              <a:t>Investigation 2: Do </a:t>
            </a:r>
            <a:r>
              <a:rPr lang="en-US" dirty="0" err="1"/>
              <a:t>Cluckers</a:t>
            </a:r>
            <a:r>
              <a:rPr lang="en-US" dirty="0"/>
              <a:t> Vibrate?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Take turns making sounds with your </a:t>
            </a:r>
            <a:r>
              <a:rPr lang="en-US" sz="3200" dirty="0" err="1"/>
              <a:t>clucker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Do you </a:t>
            </a:r>
            <a:r>
              <a:rPr lang="en-US" sz="3200" b="1" dirty="0"/>
              <a:t>see</a:t>
            </a:r>
            <a:r>
              <a:rPr lang="en-US" sz="3200" dirty="0"/>
              <a:t> anything vibrating?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Gently </a:t>
            </a:r>
            <a:r>
              <a:rPr lang="en-US" sz="3200" b="1" dirty="0"/>
              <a:t>touch</a:t>
            </a:r>
            <a:r>
              <a:rPr lang="en-US" sz="3200" dirty="0"/>
              <a:t> the cup and the string on the clucker while your partner is making a sound.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Do you </a:t>
            </a:r>
            <a:r>
              <a:rPr lang="en-US" sz="3200" b="1" dirty="0"/>
              <a:t>feel</a:t>
            </a:r>
            <a:r>
              <a:rPr lang="en-US" sz="3200" dirty="0"/>
              <a:t> anything vibrating?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Record your evidence on your data table under column C on the row with the picture of the </a:t>
            </a:r>
            <a:r>
              <a:rPr lang="en-US" sz="3200" dirty="0" err="1"/>
              <a:t>clucker</a:t>
            </a:r>
            <a:r>
              <a:rPr lang="en-US" sz="3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71009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err="1"/>
              <a:t>Soundmakers</a:t>
            </a:r>
            <a:r>
              <a:rPr lang="en-US" dirty="0"/>
              <a:t> 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50907"/>
              </p:ext>
            </p:extLst>
          </p:nvPr>
        </p:nvGraphicFramePr>
        <p:xfrm>
          <a:off x="685800" y="1371601"/>
          <a:ext cx="7924800" cy="5165439"/>
        </p:xfrm>
        <a:graphic>
          <a:graphicData uri="http://schemas.openxmlformats.org/drawingml/2006/table">
            <a:tbl>
              <a:tblPr/>
              <a:tblGrid>
                <a:gridCol w="197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Soundmaker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Prediction: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Will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Evidence</a:t>
                      </a:r>
                      <a:endParaRPr lang="en-US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Result: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Did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 l="14844" t="6770" r="18491" b="7292"/>
          <a:stretch>
            <a:fillRect/>
          </a:stretch>
        </p:blipFill>
        <p:spPr bwMode="auto">
          <a:xfrm>
            <a:off x="1066800" y="2895600"/>
            <a:ext cx="1133475" cy="1466850"/>
          </a:xfrm>
          <a:prstGeom prst="rect">
            <a:avLst/>
          </a:prstGeom>
          <a:noFill/>
        </p:spPr>
      </p:pic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724400"/>
            <a:ext cx="1857375" cy="1276350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68400" y="1254125"/>
            <a:ext cx="8429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95800" y="4267200"/>
            <a:ext cx="3048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A9823B-6AFA-43E8-A77B-8066A8E73781}"/>
              </a:ext>
            </a:extLst>
          </p:cNvPr>
          <p:cNvSpPr txBox="1"/>
          <p:nvPr/>
        </p:nvSpPr>
        <p:spPr>
          <a:xfrm>
            <a:off x="1447800" y="441391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7F51C-0B04-4295-AE48-F375F0B927B3}"/>
              </a:ext>
            </a:extLst>
          </p:cNvPr>
          <p:cNvSpPr txBox="1"/>
          <p:nvPr/>
        </p:nvSpPr>
        <p:spPr>
          <a:xfrm>
            <a:off x="1831980" y="597995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Did the </a:t>
            </a:r>
            <a:r>
              <a:rPr lang="en-US" dirty="0" err="1"/>
              <a:t>Soundmakers</a:t>
            </a:r>
            <a:r>
              <a:rPr lang="en-US" dirty="0"/>
              <a:t> Vibrate?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Use the evidence in column C on your data table to answer the question for column D.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Did the </a:t>
            </a:r>
            <a:r>
              <a:rPr lang="en-US" sz="3200" dirty="0" err="1"/>
              <a:t>soundmakers</a:t>
            </a:r>
            <a:r>
              <a:rPr lang="en-US" sz="3200" dirty="0"/>
              <a:t> vibrate when they made sounds? How do you know?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If a </a:t>
            </a:r>
            <a:r>
              <a:rPr lang="en-US" sz="3200" dirty="0" err="1"/>
              <a:t>soundmaker</a:t>
            </a:r>
            <a:r>
              <a:rPr lang="en-US" sz="3200" dirty="0"/>
              <a:t> vibrated, write </a:t>
            </a:r>
            <a:r>
              <a:rPr lang="en-US" sz="3200" b="1" dirty="0"/>
              <a:t>yes</a:t>
            </a:r>
            <a:r>
              <a:rPr lang="en-US" sz="3200" dirty="0"/>
              <a:t> under column D on the row for that </a:t>
            </a:r>
            <a:r>
              <a:rPr lang="en-US" sz="3200" dirty="0" err="1"/>
              <a:t>soundmaker</a:t>
            </a:r>
            <a:r>
              <a:rPr lang="en-US" sz="3200" dirty="0"/>
              <a:t>. If it didn’t vibrate, write </a:t>
            </a:r>
            <a:r>
              <a:rPr lang="en-US" sz="3200" b="1" dirty="0"/>
              <a:t>no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243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err="1"/>
              <a:t>Soundmakers</a:t>
            </a:r>
            <a:r>
              <a:rPr lang="en-US" dirty="0"/>
              <a:t> 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39766"/>
              </p:ext>
            </p:extLst>
          </p:nvPr>
        </p:nvGraphicFramePr>
        <p:xfrm>
          <a:off x="685800" y="1371601"/>
          <a:ext cx="7924800" cy="5165439"/>
        </p:xfrm>
        <a:graphic>
          <a:graphicData uri="http://schemas.openxmlformats.org/drawingml/2006/table">
            <a:tbl>
              <a:tblPr/>
              <a:tblGrid>
                <a:gridCol w="197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Soundmaker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Prediction: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Will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Evidence</a:t>
                      </a:r>
                      <a:endParaRPr lang="en-US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Result: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Did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 l="14844" t="6770" r="18491" b="7292"/>
          <a:stretch>
            <a:fillRect/>
          </a:stretch>
        </p:blipFill>
        <p:spPr bwMode="auto">
          <a:xfrm>
            <a:off x="1066800" y="2895600"/>
            <a:ext cx="1133475" cy="1466850"/>
          </a:xfrm>
          <a:prstGeom prst="rect">
            <a:avLst/>
          </a:prstGeom>
          <a:noFill/>
        </p:spPr>
      </p:pic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724400"/>
            <a:ext cx="1857375" cy="1276350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68400" y="1254125"/>
            <a:ext cx="8429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848600" y="609600"/>
            <a:ext cx="304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DA28D0-9D53-4F17-B5BC-0821802245C3}"/>
              </a:ext>
            </a:extLst>
          </p:cNvPr>
          <p:cNvSpPr txBox="1"/>
          <p:nvPr/>
        </p:nvSpPr>
        <p:spPr>
          <a:xfrm>
            <a:off x="1447800" y="441391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417660-8093-4AF1-871E-BE0694235DD3}"/>
              </a:ext>
            </a:extLst>
          </p:cNvPr>
          <p:cNvSpPr txBox="1"/>
          <p:nvPr/>
        </p:nvSpPr>
        <p:spPr>
          <a:xfrm>
            <a:off x="1831980" y="5979956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Our focus questions: </a:t>
            </a:r>
            <a:r>
              <a:rPr lang="en-US" sz="3000" i="1" dirty="0"/>
              <a:t>Do </a:t>
            </a:r>
            <a:r>
              <a:rPr lang="en-US" sz="3000" i="1" dirty="0" err="1"/>
              <a:t>soundmakers</a:t>
            </a:r>
            <a:r>
              <a:rPr lang="en-US" sz="3000" i="1" dirty="0"/>
              <a:t> always vibrate? What is our evidence?</a:t>
            </a:r>
          </a:p>
          <a:p>
            <a:pPr marL="731520" indent="-365760">
              <a:spcBef>
                <a:spcPts val="1800"/>
              </a:spcBef>
            </a:pPr>
            <a:r>
              <a:rPr lang="en-US" sz="3000" dirty="0"/>
              <a:t>So far we’ve gathered evidence that the ruler, the rubber band, the </a:t>
            </a:r>
            <a:r>
              <a:rPr lang="en-US" sz="3000" dirty="0" err="1"/>
              <a:t>clucker</a:t>
            </a:r>
            <a:r>
              <a:rPr lang="en-US" sz="3000" dirty="0"/>
              <a:t>, and you vibrate when making a sound.</a:t>
            </a:r>
          </a:p>
          <a:p>
            <a:pPr marL="731520" indent="-365760">
              <a:spcBef>
                <a:spcPts val="800"/>
              </a:spcBef>
            </a:pPr>
            <a:r>
              <a:rPr lang="en-US" sz="3000" dirty="0"/>
              <a:t>Based on this evidence, do you think </a:t>
            </a:r>
            <a:r>
              <a:rPr lang="en-US" sz="3000" b="1" dirty="0"/>
              <a:t>all </a:t>
            </a:r>
            <a:r>
              <a:rPr lang="en-US" sz="3000" b="1" dirty="0" err="1"/>
              <a:t>soundmakers</a:t>
            </a:r>
            <a:r>
              <a:rPr lang="en-US" sz="3000" b="1" dirty="0"/>
              <a:t> </a:t>
            </a:r>
            <a:r>
              <a:rPr lang="en-US" sz="3000" dirty="0"/>
              <a:t>vibrate when they make sounds?</a:t>
            </a:r>
          </a:p>
          <a:p>
            <a:pPr marL="731520" indent="-365760">
              <a:spcBef>
                <a:spcPts val="800"/>
              </a:spcBef>
            </a:pPr>
            <a:r>
              <a:rPr lang="en-US" sz="3000" dirty="0"/>
              <a:t>To help us answer this question, let’s name some things that make sound.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000" dirty="0"/>
              <a:t>Objects make sounds by </a:t>
            </a:r>
            <a:r>
              <a:rPr lang="en-US" sz="3000" b="1" dirty="0"/>
              <a:t>vibrating</a:t>
            </a:r>
            <a:r>
              <a:rPr lang="en-US" sz="3000" dirty="0"/>
              <a:t> or moving back and forth quickly.</a:t>
            </a:r>
          </a:p>
          <a:p>
            <a:pPr marL="365760" indent="-365760">
              <a:spcBef>
                <a:spcPts val="1800"/>
              </a:spcBef>
            </a:pPr>
            <a:r>
              <a:rPr lang="en-US" sz="3000" dirty="0"/>
              <a:t>We can detect these vibrations using our senses (hearing, seeing, feeling).</a:t>
            </a:r>
          </a:p>
          <a:p>
            <a:pPr marL="365760" indent="-365760">
              <a:spcBef>
                <a:spcPts val="1800"/>
              </a:spcBef>
            </a:pPr>
            <a:r>
              <a:rPr lang="en-US" sz="3000" dirty="0"/>
              <a:t>Even if we can’t see an object vibrating, we may be able to feel the vibrations or see other objects move when the </a:t>
            </a:r>
            <a:r>
              <a:rPr lang="en-US" sz="3000" dirty="0" err="1"/>
              <a:t>soundmaker</a:t>
            </a:r>
            <a:r>
              <a:rPr lang="en-US" sz="3000" dirty="0"/>
              <a:t> touches them.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we’ll investigate another </a:t>
            </a:r>
            <a:r>
              <a:rPr lang="en-US" sz="3200" dirty="0" err="1"/>
              <a:t>soundmaker</a:t>
            </a:r>
            <a:r>
              <a:rPr lang="en-US" sz="3200" dirty="0"/>
              <a:t>.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Do you think this new </a:t>
            </a:r>
            <a:r>
              <a:rPr lang="en-US" sz="3200" i="1" dirty="0" err="1"/>
              <a:t>soundmaker</a:t>
            </a:r>
            <a:r>
              <a:rPr lang="en-US" sz="3200" i="1" dirty="0"/>
              <a:t> will vibrate when it makes a sound?</a:t>
            </a:r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Review Our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evidence did you find that the </a:t>
            </a:r>
            <a:r>
              <a:rPr lang="en-US" sz="3200" b="1" dirty="0"/>
              <a:t>ruler</a:t>
            </a:r>
            <a:r>
              <a:rPr lang="en-US" sz="3200" dirty="0"/>
              <a:t> was making a sound? </a:t>
            </a:r>
          </a:p>
          <a:p>
            <a:pPr marL="731520" indent="0">
              <a:spcBef>
                <a:spcPts val="2400"/>
              </a:spcBef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Share one piece of evidence with an elbow partner. Be prepared to share with the class.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en-US" sz="3200" dirty="0"/>
              <a:t>What evidence did you find that the </a:t>
            </a:r>
            <a:r>
              <a:rPr lang="en-US" sz="3200" b="1" dirty="0"/>
              <a:t>rubber band </a:t>
            </a:r>
            <a:r>
              <a:rPr lang="en-US" sz="3200" dirty="0"/>
              <a:t>was making a sound? Share your evidence with the class. </a:t>
            </a:r>
          </a:p>
          <a:p>
            <a:pPr marL="731520" indent="0">
              <a:spcBef>
                <a:spcPts val="24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Think about This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Can we always see vibrations when objects make sounds?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</a:t>
            </a:r>
            <a:r>
              <a:rPr lang="en-US" sz="3200" dirty="0" err="1"/>
              <a:t>soundmakers</a:t>
            </a:r>
            <a:r>
              <a:rPr lang="en-US" sz="3200" dirty="0"/>
              <a:t> always vibrate? What is our evidence?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Two New </a:t>
            </a:r>
            <a:r>
              <a:rPr lang="en-US" dirty="0" err="1"/>
              <a:t>Soundmakers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7772400" cy="506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One of the </a:t>
            </a:r>
            <a:r>
              <a:rPr lang="en-US" sz="3200" dirty="0" err="1">
                <a:latin typeface="Calibri" pitchFamily="34" charset="0"/>
              </a:rPr>
              <a:t>soundmakers</a:t>
            </a:r>
            <a:r>
              <a:rPr lang="en-US" sz="3200" dirty="0">
                <a:latin typeface="Calibri" pitchFamily="34" charset="0"/>
              </a:rPr>
              <a:t> we’ll explore today is called a </a:t>
            </a:r>
            <a:r>
              <a:rPr lang="en-US" sz="3200" b="1" dirty="0" err="1">
                <a:latin typeface="Calibri" pitchFamily="34" charset="0"/>
              </a:rPr>
              <a:t>clucker</a:t>
            </a:r>
            <a:r>
              <a:rPr lang="en-US" sz="3200" dirty="0">
                <a:latin typeface="Calibri" pitchFamily="34" charset="0"/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The other </a:t>
            </a:r>
            <a:r>
              <a:rPr lang="en-US" sz="3200" dirty="0" err="1">
                <a:latin typeface="Calibri" pitchFamily="34" charset="0"/>
              </a:rPr>
              <a:t>soundmaker</a:t>
            </a:r>
            <a:r>
              <a:rPr lang="en-US" sz="3200" dirty="0">
                <a:latin typeface="Calibri" pitchFamily="34" charset="0"/>
              </a:rPr>
              <a:t> is </a:t>
            </a:r>
            <a:r>
              <a:rPr lang="en-US" sz="3200" b="1" dirty="0">
                <a:latin typeface="Calibri" pitchFamily="34" charset="0"/>
              </a:rPr>
              <a:t>you</a:t>
            </a:r>
            <a:r>
              <a:rPr lang="en-US" sz="3200" dirty="0">
                <a:latin typeface="Calibri" pitchFamily="34" charset="0"/>
              </a:rPr>
              <a:t>!</a:t>
            </a:r>
          </a:p>
          <a:p>
            <a:endParaRPr lang="en-US" sz="3200" dirty="0">
              <a:latin typeface="Calibri" pitchFamily="34" charset="0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 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505200"/>
            <a:ext cx="31242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EB2485-D0CB-4C67-8C74-94AFD4BBC4B4}"/>
              </a:ext>
            </a:extLst>
          </p:cNvPr>
          <p:cNvSpPr txBox="1"/>
          <p:nvPr/>
        </p:nvSpPr>
        <p:spPr>
          <a:xfrm>
            <a:off x="3505200" y="57912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pic>
        <p:nvPicPr>
          <p:cNvPr id="9" name="Pictur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3" t="6771" r="18490" b="7292"/>
          <a:stretch/>
        </p:blipFill>
        <p:spPr bwMode="auto">
          <a:xfrm>
            <a:off x="5638800" y="3429000"/>
            <a:ext cx="1905000" cy="236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A809AB-B658-4B87-9914-4DE7B021BC6E}"/>
              </a:ext>
            </a:extLst>
          </p:cNvPr>
          <p:cNvSpPr txBox="1"/>
          <p:nvPr/>
        </p:nvSpPr>
        <p:spPr>
          <a:xfrm>
            <a:off x="6392523" y="57912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92952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Evidence Could We Look For?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kinds of evidence could we look for that would tell us whether our new </a:t>
            </a:r>
            <a:r>
              <a:rPr lang="en-US" sz="3200" dirty="0" err="1">
                <a:latin typeface="Calibri" pitchFamily="34" charset="0"/>
              </a:rPr>
              <a:t>soundmakers</a:t>
            </a:r>
            <a:r>
              <a:rPr lang="en-US" sz="3200" dirty="0">
                <a:latin typeface="Calibri" pitchFamily="34" charset="0"/>
              </a:rPr>
              <a:t> vibrate when they make sounds?</a:t>
            </a:r>
          </a:p>
          <a:p>
            <a:endParaRPr lang="en-US" sz="3200" dirty="0">
              <a:latin typeface="Calibri" pitchFamily="34" charset="0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 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505200"/>
            <a:ext cx="31242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EB2485-D0CB-4C67-8C74-94AFD4BBC4B4}"/>
              </a:ext>
            </a:extLst>
          </p:cNvPr>
          <p:cNvSpPr txBox="1"/>
          <p:nvPr/>
        </p:nvSpPr>
        <p:spPr>
          <a:xfrm>
            <a:off x="3505200" y="57912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pic>
        <p:nvPicPr>
          <p:cNvPr id="9" name="Pictur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3" t="6771" r="18490" b="7292"/>
          <a:stretch/>
        </p:blipFill>
        <p:spPr bwMode="auto">
          <a:xfrm>
            <a:off x="5638800" y="3429000"/>
            <a:ext cx="1905000" cy="236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2CE25C-B1D8-4878-8477-377A4904FD9F}"/>
              </a:ext>
            </a:extLst>
          </p:cNvPr>
          <p:cNvSpPr txBox="1"/>
          <p:nvPr/>
        </p:nvSpPr>
        <p:spPr>
          <a:xfrm>
            <a:off x="6392523" y="57912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92952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err="1"/>
              <a:t>Soundmakers</a:t>
            </a:r>
            <a:r>
              <a:rPr lang="en-US" dirty="0"/>
              <a:t> 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" y="1447801"/>
          <a:ext cx="7924800" cy="5105496"/>
        </p:xfrm>
        <a:graphic>
          <a:graphicData uri="http://schemas.openxmlformats.org/drawingml/2006/table">
            <a:tbl>
              <a:tblPr/>
              <a:tblGrid>
                <a:gridCol w="197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7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Soundmaker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Prediction: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Will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Evidence</a:t>
                      </a:r>
                      <a:endParaRPr lang="en-US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Result: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Did It </a:t>
                      </a:r>
                      <a:b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Vibrate?</a:t>
                      </a: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8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 dirty="0">
                          <a:latin typeface="Calibri"/>
                          <a:ea typeface="Calibri"/>
                          <a:cs typeface="Times New Roman"/>
                        </a:rPr>
                        <a:t>Courtesy of BSCS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50" marR="47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 l="14844" t="6770" r="18491" b="7292"/>
          <a:stretch>
            <a:fillRect/>
          </a:stretch>
        </p:blipFill>
        <p:spPr bwMode="auto">
          <a:xfrm>
            <a:off x="1143000" y="3048000"/>
            <a:ext cx="1133475" cy="1466850"/>
          </a:xfrm>
          <a:prstGeom prst="rect">
            <a:avLst/>
          </a:prstGeom>
          <a:noFill/>
        </p:spPr>
      </p:pic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" y="4887811"/>
            <a:ext cx="1857375" cy="1276350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68400" y="1254125"/>
            <a:ext cx="8429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9715E6-9913-447E-89C3-7264C93A0903}"/>
              </a:ext>
            </a:extLst>
          </p:cNvPr>
          <p:cNvSpPr txBox="1"/>
          <p:nvPr/>
        </p:nvSpPr>
        <p:spPr>
          <a:xfrm>
            <a:off x="1514218" y="4548721"/>
            <a:ext cx="7873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Share Your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>
              <a:buFont typeface="+mj-lt"/>
              <a:buAutoNum type="arabicPeriod"/>
            </a:pPr>
            <a:r>
              <a:rPr lang="en-US" sz="3200" dirty="0"/>
              <a:t>Do you think you’ll vibrate when you make a sound?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b="1" dirty="0"/>
              <a:t>Sentence starter to use: </a:t>
            </a:r>
            <a:r>
              <a:rPr lang="en-US" sz="3200" i="1" dirty="0"/>
              <a:t>I predict that I [will/won’t] vibrate when I make a sound.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2"/>
            </a:pPr>
            <a:r>
              <a:rPr lang="en-US" sz="3200" dirty="0"/>
              <a:t>Do you think the </a:t>
            </a:r>
            <a:r>
              <a:rPr lang="en-US" sz="3200" dirty="0" err="1"/>
              <a:t>clucker</a:t>
            </a:r>
            <a:r>
              <a:rPr lang="en-US" sz="3200" dirty="0"/>
              <a:t> will vibrate when it makes a sound?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b="1" dirty="0"/>
              <a:t>Sentence starter to use: </a:t>
            </a:r>
            <a:r>
              <a:rPr lang="en-US" sz="3200" i="1" dirty="0"/>
              <a:t>I predict that the </a:t>
            </a:r>
            <a:r>
              <a:rPr lang="en-US" sz="3200" i="1" dirty="0" err="1"/>
              <a:t>clucker</a:t>
            </a:r>
            <a:r>
              <a:rPr lang="en-US" sz="3200" i="1" dirty="0"/>
              <a:t> [will/won’t] vibrate when it makes a sound.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2"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Investigation 1: Do You Vibrate?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Take turns humming.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While one partner hums, the other </a:t>
            </a:r>
            <a:br>
              <a:rPr lang="en-US" sz="3200" dirty="0"/>
            </a:br>
            <a:r>
              <a:rPr lang="en-US" sz="3200" dirty="0"/>
              <a:t>partner should look carefully to see </a:t>
            </a:r>
            <a:br>
              <a:rPr lang="en-US" sz="3200" dirty="0"/>
            </a:br>
            <a:r>
              <a:rPr lang="en-US" sz="3200" dirty="0"/>
              <a:t>if something is vibrating.</a:t>
            </a:r>
            <a:endParaRPr lang="en-US" sz="3600" dirty="0"/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Think about these questions: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part of the body is the sound </a:t>
            </a:r>
            <a:br>
              <a:rPr lang="en-US" sz="3200" dirty="0"/>
            </a:br>
            <a:r>
              <a:rPr lang="en-US" sz="3200" dirty="0"/>
              <a:t>coming from?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Can you see any vibrations there?</a:t>
            </a: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4" descr="Silhouette, Dancing, Woman, People, Art, Hap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05000"/>
            <a:ext cx="127529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15200" y="41910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717</Words>
  <Application>Microsoft Office PowerPoint</Application>
  <PresentationFormat>On-screen Show (4:3)</PresentationFormat>
  <Paragraphs>164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Clarity</vt:lpstr>
      <vt:lpstr>Sound Lesson 2a</vt:lpstr>
      <vt:lpstr>Let’s Review Our Evidence</vt:lpstr>
      <vt:lpstr>Think about This Question</vt:lpstr>
      <vt:lpstr>Today’s Focus Questions</vt:lpstr>
      <vt:lpstr>Two New Soundmakers</vt:lpstr>
      <vt:lpstr>What Evidence Could We Look For? </vt:lpstr>
      <vt:lpstr>Soundmakers Data Table</vt:lpstr>
      <vt:lpstr>Share Your Predictions</vt:lpstr>
      <vt:lpstr>Investigation 1: Do You Vibrate?</vt:lpstr>
      <vt:lpstr>Can You Feel Any Vibrations?</vt:lpstr>
      <vt:lpstr>Soundmakers Data Table</vt:lpstr>
      <vt:lpstr>Investigation 2: Do Cluckers Vibrate?</vt:lpstr>
      <vt:lpstr>Investigation 2: Do Cluckers Vibrate?</vt:lpstr>
      <vt:lpstr>Soundmakers Data Table</vt:lpstr>
      <vt:lpstr>Did the Soundmakers Vibrate? </vt:lpstr>
      <vt:lpstr>Soundmakers Data Table</vt:lpstr>
      <vt:lpstr>Let’s Summarize!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182</cp:revision>
  <cp:lastPrinted>2015-07-20T16:05:28Z</cp:lastPrinted>
  <dcterms:created xsi:type="dcterms:W3CDTF">2014-06-10T18:20:14Z</dcterms:created>
  <dcterms:modified xsi:type="dcterms:W3CDTF">2019-11-15T00:14:20Z</dcterms:modified>
</cp:coreProperties>
</file>