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79" r:id="rId2"/>
    <p:sldId id="380" r:id="rId3"/>
    <p:sldId id="382" r:id="rId4"/>
    <p:sldId id="381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390" r:id="rId13"/>
    <p:sldId id="3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9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8D6D6-EA43-AD4B-8C0D-83FA543B449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80E9F-3461-EE4F-A6A2-9D6C2062B4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977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5875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386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46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994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4b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Does Sound Move from a </a:t>
            </a:r>
            <a:r>
              <a:rPr lang="en-US" altLang="en-US" sz="4000" dirty="0" err="1">
                <a:solidFill>
                  <a:srgbClr val="0070C0"/>
                </a:solidFill>
              </a:rPr>
              <a:t>Soundmaker</a:t>
            </a:r>
            <a:r>
              <a:rPr lang="en-US" altLang="en-US" sz="4000" dirty="0">
                <a:solidFill>
                  <a:srgbClr val="0070C0"/>
                </a:solidFill>
              </a:rPr>
              <a:t> to Our Ears? What Is Our Evidence?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257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00400" y="5334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257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53340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Let’s Review Our Drawings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554480" lvl="7" indent="0">
              <a:buNone/>
            </a:pPr>
            <a:endParaRPr lang="en-US" sz="2400" dirty="0"/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25908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775337" y="1371600"/>
            <a:ext cx="1933800" cy="2514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7" name="Right Arrow 6"/>
          <p:cNvSpPr/>
          <p:nvPr/>
        </p:nvSpPr>
        <p:spPr>
          <a:xfrm rot="13982530">
            <a:off x="2471544" y="4486638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200000">
            <a:off x="4174607" y="4131193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8524488">
            <a:off x="5913138" y="4402344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5562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happens here?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200858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Let’s Revise Our Drawings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What’s missing from your drawing?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would you change or add</a:t>
            </a:r>
            <a:br>
              <a:rPr lang="en-US" sz="3200" dirty="0"/>
            </a:br>
            <a:r>
              <a:rPr lang="en-US" sz="3200" dirty="0"/>
              <a:t>to make it better?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554480" lvl="7" indent="0">
              <a:buNone/>
            </a:pPr>
            <a:endParaRPr lang="en-US" sz="2400" dirty="0"/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34290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699137" y="2286000"/>
            <a:ext cx="1933800" cy="2514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200858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>
            <a:noAutofit/>
          </a:bodyPr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1816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2900" dirty="0"/>
              <a:t>All </a:t>
            </a:r>
            <a:r>
              <a:rPr lang="en-US" sz="2900" dirty="0" err="1"/>
              <a:t>soundmakers</a:t>
            </a:r>
            <a:r>
              <a:rPr lang="en-US" sz="2900" dirty="0"/>
              <a:t> vibrate. These vibrations move through the air, and when they reach our ears, we hear sound.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In the video clip, we saw how vibrations from a </a:t>
            </a:r>
            <a:r>
              <a:rPr lang="en-US" sz="2900" dirty="0" err="1"/>
              <a:t>soundmaker</a:t>
            </a:r>
            <a:r>
              <a:rPr lang="en-US" sz="2900" dirty="0"/>
              <a:t> cause air molecules to push into each other. These collisions cause the air to vibrate. 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The vibrations travel through the air in waves to our ears. </a:t>
            </a:r>
          </a:p>
          <a:p>
            <a:pPr marL="365760" indent="-365760">
              <a:spcBef>
                <a:spcPts val="600"/>
              </a:spcBef>
            </a:pPr>
            <a:r>
              <a:rPr lang="en-US" sz="2900" dirty="0"/>
              <a:t>Then our eardrums send a message to our brains, and we hear sound.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533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20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Where does sound go? Does it only go straight to our ears, or does it move in different directions?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That’s what we’ll explore next time!</a:t>
            </a:r>
          </a:p>
        </p:txBody>
      </p:sp>
      <p:pic>
        <p:nvPicPr>
          <p:cNvPr id="6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295400" y="3276600"/>
            <a:ext cx="1496543" cy="19738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765148" y="3165720"/>
            <a:ext cx="1188980" cy="186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3"/>
          <p:cNvSpPr/>
          <p:nvPr/>
        </p:nvSpPr>
        <p:spPr>
          <a:xfrm>
            <a:off x="2971800" y="3505200"/>
            <a:ext cx="3836016" cy="655448"/>
          </a:xfrm>
          <a:custGeom>
            <a:avLst/>
            <a:gdLst>
              <a:gd name="connsiteX0" fmla="*/ 0 w 3378816"/>
              <a:gd name="connsiteY0" fmla="*/ 655448 h 655448"/>
              <a:gd name="connsiteX1" fmla="*/ 487680 w 3378816"/>
              <a:gd name="connsiteY1" fmla="*/ 128 h 655448"/>
              <a:gd name="connsiteX2" fmla="*/ 929640 w 3378816"/>
              <a:gd name="connsiteY2" fmla="*/ 594488 h 655448"/>
              <a:gd name="connsiteX3" fmla="*/ 1325880 w 3378816"/>
              <a:gd name="connsiteY3" fmla="*/ 45848 h 655448"/>
              <a:gd name="connsiteX4" fmla="*/ 1630680 w 3378816"/>
              <a:gd name="connsiteY4" fmla="*/ 533528 h 655448"/>
              <a:gd name="connsiteX5" fmla="*/ 1996440 w 3378816"/>
              <a:gd name="connsiteY5" fmla="*/ 91568 h 655448"/>
              <a:gd name="connsiteX6" fmla="*/ 2377440 w 3378816"/>
              <a:gd name="connsiteY6" fmla="*/ 503048 h 655448"/>
              <a:gd name="connsiteX7" fmla="*/ 2727960 w 3378816"/>
              <a:gd name="connsiteY7" fmla="*/ 76328 h 655448"/>
              <a:gd name="connsiteX8" fmla="*/ 3291840 w 3378816"/>
              <a:gd name="connsiteY8" fmla="*/ 442088 h 655448"/>
              <a:gd name="connsiteX9" fmla="*/ 3368040 w 3378816"/>
              <a:gd name="connsiteY9" fmla="*/ 426848 h 65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8816" h="655448">
                <a:moveTo>
                  <a:pt x="0" y="655448"/>
                </a:moveTo>
                <a:cubicBezTo>
                  <a:pt x="166370" y="332868"/>
                  <a:pt x="332740" y="10288"/>
                  <a:pt x="487680" y="128"/>
                </a:cubicBezTo>
                <a:cubicBezTo>
                  <a:pt x="642620" y="-10032"/>
                  <a:pt x="789940" y="586868"/>
                  <a:pt x="929640" y="594488"/>
                </a:cubicBezTo>
                <a:cubicBezTo>
                  <a:pt x="1069340" y="602108"/>
                  <a:pt x="1209040" y="56008"/>
                  <a:pt x="1325880" y="45848"/>
                </a:cubicBezTo>
                <a:cubicBezTo>
                  <a:pt x="1442720" y="35688"/>
                  <a:pt x="1518920" y="525908"/>
                  <a:pt x="1630680" y="533528"/>
                </a:cubicBezTo>
                <a:cubicBezTo>
                  <a:pt x="1742440" y="541148"/>
                  <a:pt x="1871980" y="96648"/>
                  <a:pt x="1996440" y="91568"/>
                </a:cubicBezTo>
                <a:cubicBezTo>
                  <a:pt x="2120900" y="86488"/>
                  <a:pt x="2255520" y="505588"/>
                  <a:pt x="2377440" y="503048"/>
                </a:cubicBezTo>
                <a:cubicBezTo>
                  <a:pt x="2499360" y="500508"/>
                  <a:pt x="2575560" y="86488"/>
                  <a:pt x="2727960" y="76328"/>
                </a:cubicBezTo>
                <a:cubicBezTo>
                  <a:pt x="2880360" y="66168"/>
                  <a:pt x="3185160" y="383668"/>
                  <a:pt x="3291840" y="442088"/>
                </a:cubicBezTo>
                <a:cubicBezTo>
                  <a:pt x="3398520" y="500508"/>
                  <a:pt x="3383280" y="463678"/>
                  <a:pt x="3368040" y="426848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19600" y="43434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Air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88195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/>
          <a:lstStyle/>
          <a:p>
            <a:r>
              <a:rPr lang="en-US" dirty="0"/>
              <a:t>Review: How Does Sound Move?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is the tuning fork doing?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spcBef>
                <a:spcPts val="4200"/>
              </a:spcBef>
              <a:buNone/>
            </a:pPr>
            <a:r>
              <a:rPr lang="en-US" sz="3200" dirty="0"/>
              <a:t>How does the sound move from the tuning fork to our ears?</a:t>
            </a:r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676400" y="23622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5816637" y="2288839"/>
            <a:ext cx="1567920" cy="2463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01245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Review: What Is in the Space?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105400"/>
          </a:xfrm>
        </p:spPr>
        <p:txBody>
          <a:bodyPr/>
          <a:lstStyle/>
          <a:p>
            <a:pPr marL="0">
              <a:buNone/>
            </a:pPr>
            <a:r>
              <a:rPr lang="en-US" sz="3200" dirty="0"/>
              <a:t>What is in the space between the tuning fork and our ears? What did we find out?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554480" lvl="7" indent="0">
              <a:buNone/>
            </a:pPr>
            <a:endParaRPr lang="en-US" sz="2400" dirty="0"/>
          </a:p>
          <a:p>
            <a:pPr marL="0" lvl="7" indent="0" algn="ctr">
              <a:buNone/>
            </a:pPr>
            <a:r>
              <a:rPr lang="en-US" sz="3200" dirty="0">
                <a:latin typeface="Calibri" pitchFamily="34" charset="0"/>
              </a:rPr>
              <a:t>What is in this space?</a:t>
            </a:r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29718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309807" y="2980475"/>
            <a:ext cx="1626867" cy="255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16200000">
            <a:off x="3732104" y="5067334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20085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sound move from a </a:t>
            </a:r>
            <a:r>
              <a:rPr lang="en-US" sz="3200" dirty="0" err="1"/>
              <a:t>soundmaker</a:t>
            </a:r>
            <a:r>
              <a:rPr lang="en-US" sz="3200" dirty="0"/>
              <a:t> to our ears? What is our evidence?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Turn and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105400"/>
          </a:xfrm>
        </p:spPr>
        <p:txBody>
          <a:bodyPr/>
          <a:lstStyle/>
          <a:p>
            <a:pPr marL="0">
              <a:buNone/>
            </a:pPr>
            <a:r>
              <a:rPr lang="en-US" sz="3200" dirty="0"/>
              <a:t>Do you think the air between the tuning fork and our ears is vibrating? Why or why not?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554480" lvl="7" indent="0">
              <a:buNone/>
            </a:pPr>
            <a:endParaRPr lang="en-US" sz="2400" dirty="0"/>
          </a:p>
          <a:p>
            <a:pPr marL="0" lvl="7" indent="0" algn="ctr">
              <a:buNone/>
            </a:pPr>
            <a:r>
              <a:rPr lang="en-US" sz="3200" dirty="0">
                <a:latin typeface="Calibri" pitchFamily="34" charset="0"/>
              </a:rPr>
              <a:t>Is the air vibrating?</a:t>
            </a:r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29718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309807" y="2980475"/>
            <a:ext cx="1626867" cy="255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16200000">
            <a:off x="3732104" y="5067334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20085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7912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Remember Our Slinky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 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/>
              <a:t>Today we’ll learn about another model that will help us understand how sound moves from a </a:t>
            </a:r>
            <a:r>
              <a:rPr lang="en-US" sz="3200" dirty="0" err="1"/>
              <a:t>soundmaker</a:t>
            </a:r>
            <a:r>
              <a:rPr lang="en-US" sz="3200" dirty="0"/>
              <a:t> to our ears.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5" name="AutoShape 4" descr="Image result for ruler in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ruler in 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ruler in 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QSEhQSEBQVFBUVFRQUFRQVFBUWFxUVFxQWFxcYGBUYHCggGRolGxQWITEhJSkrLi4uGB8zODQsNygtLisBCgoKDg0OGxAQGywmHyUtLCw4NDQsLCwuLCwsLCwsLCwsLC0sLCwsLywsLCwsLCwsLCwsLCwsLDQsLCwsNCwsL//AABEIALwBDQMBEQACEQEDEQH/xAAbAAEAAQUBAAAAAAAAAAAAAAAAAQIDBAUGB//EAEIQAAEDAQYCBgUMAAUFAQAAAAEAAgMRBAUSITFRBkETFCJhcZEyUoGToQcjM0JicpKxwdHS8ENTgqLhFSSywvEW/8QAGwEBAAIDAQEAAAAAAAAAAAAAAAEEAgMFBgf/xAA3EQACAQMCAwUGBgEEAwAAAAAAAQIDBBEhMQUSURNBYdHwcYGRobHBFCIyM0LhBiNSYvFDgpL/2gAMAwEAAhEDEQA/APcUAQBAEAQBAEAQBAEAQBAEAQBAEAQBAEAQBAEAQBAQShBCAKQQgIQEKQEBCAgqAQpBkLEkIAgCAIAgCAIAgCAIAgLFptjI83uA/PyVevd0aH7ksfX4bmcKcp/pRr7RfrWioaSNyQ0fquVPjtPOIQb+XmWoWUnu/uYb+NLK1tXvGL1WVefMCnmr1vfKpT5prlfQsLg91J4jHTq9Pqai1/KQwfRQOd3vcGfAByyleruRfpf45Uf7k0vYs+R1Fw31Ha48cZoRk9h1Ydj3bHmrNKrGoso415Z1LWpyT9z7mjZLYVAgCAIAgCEEICEAQBAQgBQFKnICAhSCCgIQGQsSQgCAIAgIBQEoAgCAIDAt98wQfTSsYdie1+EZnyWEqkY/qZYo2let+3Bv3afHY5q8PlFgbUQsfKeRPzbfj2vgq0ryC/SsnXof49cT/caj835fM5G+OLZp3YqMjoKDCKmneXa6nkNVzLiMK8+eUddju23BqFGOG3L2/wBGmmtT3+m9zjyqSaJGEY7LB0YUYQ/RFIsBZG4KAbC474kssgkiPc5p0e3Y/vyWynUlTllFO9sqd1T5J+596PYbjviO1RiSM9zmnVjtj+/NdanUjUWUeCu7Spa1OSfufVdTYrYVQgIJQEoAhBCAICEAQEIAgIKAhAFkCFAKSFJBkLEyCAIAgLaArAQFE07WDE9waBzcQB5lQ2luZRjKTxFZZorfxpZIv8TpDtGMVf8AV6PxWmVzTj35OlR4Pd1f449uny3+Rzdv+Ud5qIIQ3Z0hxH8LafmVWlev+KOtR/xyO9Wfw835HNXhxLapq45n09VhwD/bSvtVeVepLdnYocLtaP6YLPjr9TUsBJoBUn4lasF9tJZZlGxAZOkY121a08TyWfJ1Zo/EN6xi2jHngLDR3mNCNwdli00bqdSM1lFpYmYQBAVaKSNzOuW9pLLIJIj3OadHt2P9yWVOpKEsoq3lnTuqfJU+Pen4HsFw33Ha4xJGaHRzD6TDsf0PNdelVjUWUeBvLOpa1OSfufc0bF62FUAICpAEAQgIClAKoCKoAgCAhAQpBCAIC8oJCAICknZASAgJQHmXyjXdIJumcS6N1AzZhDRVvdWhPf7FzbuEubm7j13Abmk6fZJYkt/HXf7HGlVD0SKShkQgMy6T8530dTxp/wDVnDcr3X7ZebMWgBhAIHaYQC58lcwQc891lnG3pmlwUm3Jd+/ckUXk0AUGge7D3NoKjwxVUTM7ZtvPgs+3/o161FwICUI3IQkIDYXJeUtnlEkJzHpAmjXNqKh1eS2U5yhLMSpe21K4pclT3dU/A9guO+I7UzEw5jJ7ObTsQutTqRmso8DdWlS2nyzXsfczZrYVQgCAIAhBBCApQEICUAQEFAQgBUghAXlBIQFJPJASAgJQFLkBgWxkcwfBJRwLRibzbWuE92mXgtVRKWhupSqUWqsdOj9m55JxDc77LKY35jVruTm7+O4XKqQcXg95YXsLqkpLfvXR+tjVFYHQRCAVoctUGjRlC8HmgxAE5YsIr50qs1NvQoXSpW1KVaSbS1wvXd9DGkaQaO9nPLXLuWMotPDLNvXpV6aqUnlP18ShQbyrRCNyEJIJ3UEmwsNzTykdHFIR6wYafiOXxWyNKctkylWv7eivzTWfb9tybxsklmd0cjCx1MQNfYaEa6b5VzFVM4Sp6NEW1andLtISytii6Lzks0gkiNCNRycObXDmFjCo4PmRsurSnc03TqLzXij2Hh6/Y7XHjZk4UD2HVp/UbFdalVjUWUeBvbKpaVOSfufX10NqtpTCAIAgCEEUQEUQBAQgCAgoCFIKXFSC+sSQgCAIAgCA5biayPhkFtgFS0YZmevGOfiP7oq1aLi+0j7/AGHWsalOrB2tXRPWL6S8mZF4WOK8LMMJ1GKN/Nrtj+RCxqQVSOUaqFarYXGq20a6r1seT2+yOhe6OQUc00IXOlFp4Z7qhWhWgpwejLANP7ooNr1KaITktzaVHLNQJQjOLhLZ6GptnFLWydDgxAEdvQtJ9INHMGvmF0I0e0pa+48FaVqnC7qVPOYp4a6ruftX9G5ilBFQa1zrsqDWHhnu4yVSKnF5T19pt7p4atNpzij7P+Y/ss9hIqR4ArbChOeyKdzxS2t9Jy16LV/172jp7NwNDFTrUznHXBEKeZzNPJW4WS/kzz9x/klR6Uope3V+X1NzFFBZqCzWdtaVEhaXud4HNxpmDnlRWoUYQ2Rw7i/uK/65t/T4LQv2y0yPbjxBrcqtxHEw6DJutTmKka08diKjLFrs0dujMEn0jBVsgAqDvQaeB1WFWlGceWX/AEXbC+qWtTnh711R5lel3yWeQxSijh5OHJwPMLjVKcqcuWR9Ctbqnc01UpvT6eDKrpvKSzyCWE0I12cOYcOYSnNwllEXdrTuabp1F/T6o9h4dv6O1x42ZOGT2HVp/UHkV1qVVVI5R4G9salpU5J7dz6+u82y2lMIAgCAIQUlAEAQEIAUBSpBCBl5QSEAQBAEAQEObUUKA494N3T1z6pM7PaF559zT/dM6jXYy/4v5HaT/H0cf+WK0/5Lp7UX+MeHxaY+kjA6Zg7NPrt1p47f8rGvSzqjDhfEHbT5Z/oe/g+vmeUvaQaHIrnnuIyTWUQEMilyErBynE930PSNGf1qK5a1cfkZ5rj1hzr8RBe023ybcTxWeZjbWxr49A5wr0Zrk4DT9lejRpufM1qefhfVo0OwUmln0vYe7Xw9zg2Rri6Fwb6JyG2moO/7hbcYeGc+aZhRUlq2mJ4HZOIioB0dQ0rStK5HIHkpehitSuN5AdG/sM5saWktdXUBvZArqKnXMbR7Cc9SKFjiWtc/Kgc4VY5p8KNoftV80G2xFpZ2cYcA2o7AGcZOeHKgGlMQ170QfUm3WGO8IjG6ofGOxNrnp6QABrTNv9GqrSjUjyv/AKOhw+/qWlTnjt3rqvWzPMrysD4JHRSjC5vk4cnA8wVx6lOVOXLI9/bXFO5pqpTeU/l4Mrum8pLPIJYjRw8nDm1w5gpCbg8oi6tadzTdOotPp4o9g4cv6O1x4mZOFMbCc2n9QeRXWpVVUWUeBvrGpaVOSe3c+vrvRt1tKYQBAEIIKAhAEBCAFAUqQFJDLqxMggCAIAgCAICxbbK2VjmPFWuFCFDSawzOnUlTkpReGjmrmtLrLKLFaDVpr1aU82/5bjuOXlsqsG4Ps5bd3kdW6pxuqf4qktf5Lo/9y8H67zVce8OVBtUI75Wj/wA/3891or0caou8F4lytUKj07vLy+HQ8/cFUPWIgmn908EGMmNaYA4EHOoTVbEtKceWWzOYe1tmxAijDqWsYZZXEmjGveCI4wACSBryNRTq0KvOvE8DxSwdrV0/Sz0n5LONgGdBMSYsm9ohxYDkKmgq05jTIq8lzx8Tn45l4noV62Qt7YeOjcRhAbWlamgAoAMjn4ZHnrWmhokiyGtmBEbQ+QUq4mofQU50Zj01GgKbEbgTVBbM44agjAcRYfvOypSooA4eSDPUoEhhJOEknLE81Y8a+k6jTUCvZoctFBOpmxTtlFY5MQBwmgOJjtji07jhzWpou06iaxgt31dDLdGQ4YXs+jlpz5+IOVeXtGWNSnGrHD+JYtLydjV5oPKe69d/TyPK7fYnwyOilGFzfIjkQeYO65U4ShLlke6t7incU1UpvKfrDLl1XjJZ5BLE6jhrsRzDhzBSE3B5RjdW1O4punUW/wAvFHr/AA3f8dsjxMyeKY2HVp/VuxXWpVVUWUeCvrGpaVOWe3c+v9+BuFtKQQBAEIKUAQEIAgIUghCC6oMggCAIAgCAIAgNbf10NtMRY7I6scNWuGhBWupTU44ZZtLqVvUU4+9dV0Nbw9ejnl1mtOVoiFHA6Ss5PG/Kvj3rTCTlmEt0Wr21jFKvR/bl8n0f2OM404c6u7pYh808+7d6vht5eNOtS5XlHoOEcR7ePZ1H+ZfNet/icnRaDvkIDV35dwlZQDPUFbaVTs5ZKV/aRuqLi9zl7nt7rLKCBUA4Xg6OB1adgaeYB5LsU54/Mj59OMqU3F7o994N4haGRxvOOzygdC92eE/5b66EHIV2psrFSCayjKUeZZRm8TSmyhrnvqHucGGlKUFQC+hDTTSgNaE0FMtGcFfl1MWKaW2ML7LEAWvGJ5Ba2Vrge1G94oHB1SaZ5g15KMk4NhDw498Z69N6Lg+Po3uJiOeL52WtQcqimVMlAMV/Et3WHEInGWQ0xdGTM9xbWgdI44RSpyqAFDZDaLdyfKIyefo5YuhY6gY8vDu1s8UAbXkQSo5iFJG+4n4fZa46HsyNzY8ag7HcHZY1aUascP49Do8P4hUs6nNHVPddf76M8kvCxvhkdFK3C5vLkRyIPMHdcmcJQlyyPfW1encU1UpvKfy8Cq7rwfBI2WF2FzfIjmCOYOyiE3B5iLi2p3FN06iyvWq8T1/hniKO2R1b2Xt9OMnMHcbtPIrr0ayqLK3PA39hUs6nLLVPZ9f76o3S2lEIAhBCAhAEBCAgoCFkQXViZBAEAQBAEAQBAEBoeJrndIGzwHDPFmx2+7T3H9e9aa1Ny/NHdHQsbtUm6dXWnLdfdeKKbst0dtgc17aH0Jojqx350yqD3bhYJqrHx7xcUJ2dZOL03i+q9b+R5txLcbrLKWnNpzY71m/uND/yFz6lNxeD1/Dr+N1Tzs1uvXd0NQ2Ik003NNO8rDB0HNJZKJG0JbqO7mj6GUXlJnJ8Q3fhPSAVBycBtv4q5a1v4s83x3h+V28F7TZ8C3+IHmzWnOCUjPk1x0eO45VXVpVOXR7Hlqb1wj2y4bywkWa00eDQwyOAIeOQNfrDfn465VafejKcM6o3t9tnMLuqFglpVmMYmncaihI0Krs0HjNoht9teWSdPM4Etc0ghjDsWijG+1a8tmvLOiuj5MpXUNokbEPUZ23eFcmj4pydSeTqdndXB1kgoWxB7h9aXtnyPZHsCzUUjJRSN84ga5d6kk0HFNzQ2uLE5zWuaCWS5Zfu3cfqtdWlGosS9z6F/h9/UtKmY6p7rr/fRnkB1IyPKo0PguNs8H0WLykzLuy3PgkbLE7C5vPcc2kcwVnCbi+aJXubencU3TqLKfy8T1/hniGO2R1b2Xt9OOuYO43ad11aNZVFlbngr+wqWdTllqns+v8AfgbpbiiEBSShAQBAQgIKAhSC6oJCAICklASCgJQBAEAQBAeYcc3q67bygmbQMtEZB5Nc+NwD2u7nB7KHkR3qtVg4vtIb9/ijr2NeFWH4Wu9H+l/7X5P14dVaDBb7OC12RoWn60UnePMEc81ElGrHmRoi61hXw1qt+jXrY80vezvge6Jwo4Gp/Qj2Uz/LMKhNOLwezs6kK8FUjt69eehqitZ0CzaYQ4EHmmcaoiUVOLi9jj7TYS1/RjWpMZ3rqw+PLvy+sutQq88TwHE7J21XwZ6DwFxIyeIWO0uIp9FIcix1cs+Qrl3HxCt06uPyy29aeXw6GuCdaLkv1LddV19q7/j1PU+Hb4di6tafpW+i46SN38d/NZVKfeirOH8kdEStBpMae2tZqa9wzPkp3Jwa233wWAk4Im+tI4Z+A1Wap97M4UpS0SOYvTiiNrXPq6XDzeTG2vLCz03eRUycIR5mXKNlOpJR7/DX+jj7y4qknYY2twAinY7AaNgM8uXJc2vcwkmo7s79lwiVOopyxp3b/wBfU1cFea5zPSxzjUv1QYMm7rdJBIJInFrm8xtzBHMdyzhJweYmm4t6dxB06iyvWx65wnxKy2Mpk2VgGNn/ALN+yfh+fWo1lUXieD4jw6dnUxvF7P7Px+pvCM1uOcVAICEAQghAEBSpQLqgkIAUBSgAQFSAIAgCAIDz75bLqE1gbJoYZmPJ2Y/5t1e7tg/6UBw/DdplZZWyRPxNa4xSEZkHskB4BNSWluYPIZ1oqlROk+aOz3O5buN/T7Go/wDUS/K+vg/XidnLZhboQ0kdMwfNPJ+kbrgcd+/27rCtTU1lGqwvJ2VVxktO9dPH1ucLaISxxa4EEEgg5EEagqg1g9xTqRnFSi9GW6IZ5NXfdh6RhpqMwe9bKVRwlkpcQs1c0Wnv3Gnu6wyzv6SGge1wE9SGhrnGjZPuvOR+13ELrZjKPgzwD57ep0aZ6bwpffW2Czzno7TEcMbyc8TfqEnOvMHmO+q3Uq2vZz93j/f1OhUpqpD8RSWn8l0fVeD+W3Q65nE8kbXMnYWPaMnEUD6bE0FTtVRVi0yp+HUn+U0tr4qoC4Ax0PaAbQuy0Eh1zPIcvatc7mEI7l+34ZOcuVL4+Rxl53jLK4UdSjQ0uBJJNM+2e1qeVNFz6t5Nv8unrqejteE04rM9fkvgYMdkFanM8zzPiVUcm9zqRpwhsjKZHRRgyci7DC5xwsBc46BoJJ9gzUpZeEYTqxguaTwvE6CwcHzPzkpE37WbvwjT2kKxC2k99DjXHHqENKeZP4L4vyMXiOw2eFgZC975SRVwoajYUoBnzoUqU6cVhPUxs7y7rycqkcRx3aY9rfmjo/kyuSSDpZpWlrpAxjWnMhjc6nnmXfBWrWm4ptnG41dwqyjTpvKXv92e/v18T0WNWzhlaAgoCEAQghAQpBcUEhAEAQBAEAQBAEAQGNbbG2aN8Ugq17S1w0NCKZHke9AeGcEMN33pNdtp7UUxMJroTQuhf/qaaeLhsoazozKMnFpp4Z10lmN3ziOQnoHmscnqHvPL+ndU/wBmXK/0v5HemlxGj2kf3Y7r/cuq9fYzeK7i6dnTMHzrR2wP8RoHpAesB5jwCwr0e9EcI4l2EuyqP8r+T8n8n7zz9wVI9iupbe2qGaZhR2nqhlkDA9r2EOb6wpQtd3EH2EAjMKzb1XlRZ5/jXDoVKUqsVqtfM191XjJNM6VzfqtAc3L0SKEmmbhTXI1Vi5mlHHf9DncCtpurza8uMPo89xu7WTM7HK5z3bvcXH2V0HgqE6kp6yeT1lK3pUVinFIpEX9KwNywti4GKSGzOst1ySei003OQ8+fsWqpXhDdlard04bvX161OquThSJwxSuc4jVg7DW9xPpHxFFbtOzrx5lr8sHnb7jNeMuWmkvHdv7L5m4tFvs1jGBgaHHSONvaPsGZru7zVxzhT0+SOZC2urx88m2urei97+xjCxWy2ajq0X2s3kfc5e3MbqOWrU30RvVSztNv9SXwj8d37tGby6OFYIO01uN/OR/ad7NvYt9OjCGq3KNzxCvcaSeI9Fovh5m9ihA0W0ol1AEAQFKAIQEBCArQkIAgCAIAgCAIAgCAIDyz5WbpY22XdbK4CZ4oZHaejI17CT3AP+GyA9Bve7GWmEseNRrzB5Ed6xnBSWGbqFedCoqkHqjk7hvB1mk6lajSn0Mp0I9Unbby2rVhJwfZz9x17yhC6p/iqH/suj6+vM03Fd1xuLp7K5r2g/OtYQcDjmDl9U19h8cq9elyvKL/AAbiXNihUevc+vh7V3eByhCrHpilza66c0DKWRgZAUHchCWNjIgsr3uwsaXE6BoJPkEwYVK8IR5pvC8Tcx8MSgAyDCTowdp58aZDxqfBbexljLONX47RjpT1+S8/oba57DAK4WtL2ENfie2QhxFcsPZGvKi5t1UlTfLIoTvq1dZ5vctF5/E3PQgih02XIc9TU5GNJZx9GJJI8XpOYaOw1BND5/FW7W4lTnzP9L0eOhjGaTzyptbZ2ydNc9wwQCsTASc+kPaca88RXsKUIJZh395y7m8r13io9u7ZL3G2DVuKhWgCAIAgCAhAQgCAIQVISEAQBAEAQBAEAQBAEBz3HXDTbxsj7OThdUPjfSuGRtaVHMEEgjYlAeWRXlxFZP8At2NdMGdlrixkxpyo+ocR97NAYf8A+fv21TCe1g9nLDK+NoLTq1scVaHvIByGa11aanHDLlldytqqmtu9dV62Ov4EsrGSyRSYhLRwwOPYcw+k3Dz5mh3y5qtTln/TnuXuIWyji5t/0PX2P18zC4o4adBJWNrnROPZIBdh+y6meW51y5qrVpOLO7w3ikK1PFSSUl10z4ry+xh3dw3aJ/QjIb6z+wPiKn2BYKEnsWK/FLahvLL6LX+vmdXdnAUbaGd5efVb2W+fpH4KzC1b/UcK54/VnpSWPm/L5M6WOCGzsOEMiYNTk0eJP7qyoQprocaU61xPVuT+Jz943q20B0dljknrk5zexH7XuGfl7VrdTn0gsl6Nh2X5riSh4by+C29+DjrDd9rsdrxyMa2F/ZcxmYbs6pzJHeTzVC+tXOljGu/9EqrS5sU848d/lod0wryrWDcRJWmWqyWO8M2twWw/Rv11b+o/Vek4PeJrsJP2eRz7uj/Ne83q75RCAIAgCAIAgKUAQBAVKAFICAIAgCAIAgCAIAgCApcwHUIBgGyA5fizh4yUmh7MrO01w1yz81orUufVbo6fD77sW4VNYS3X3LnDN+C0tLH0bOzJ7MqkA0xhp5H4FY05qosS3RjxCzdvLMNYPVP7GVed+QQZSSNxeo3tP/CMwsnOnT9vzNNC0r19YR067L47GoF7Wq0ZWeIQtP8AiS5upuGDn41WPNVnsse0tdja0f3J876R2/8Ap/ZGTZuEw5wfa3uncMxjPZHgwZBSqEc5lqzGfEppctFKC8N/e9zo4LM1go0AAcgKLec5ybeWWbdYWvGYWMo5QUsHO2myFmQqB+my8txS07KfaJaP6nToVOZYe5TG2gAHxJJ8yuO33ssItOaGOxgkHLSpoRnp5+a206k0047rUOKxhnWXbbBKwOHtGxXtbS5VxTU1v3+DONVpunLBlK0awgCAIAgCAgoCEAQFSgBSAgCAIAgCAIAgCAIAgCAIAQgOavjg6KZ/SNcY3cy3n+y0zoRk87M6NvxKrRh2ejj0ayX7r4Vgh0aCfWIqfMrKFKENkari+rV/1y06d3wNzHAG6BbCpkuAIQSgCA1942XECq9ejGrBxlszZTm4vKOe0JBXibijKlNwl3HXhJSWUAQdM1oawZly7LY6J5LhRpoDQ8t6dy6fD7tW9RPP5Xv5+40V6XaR8VsdYDVexTycglSAgCAIAgIKAhAEBIUAVQEqQEBTiQEtKAlAEAQBAEAQBAEAQBAEAQBAQ40QEF2yAlwqFAOevmyUzAy0PeFxeK2vPDtI7r6F22q68rMBrsl5Zo6KLc8VeZFNv1HNZQly7hrJu+HreHAxk1w+ia6jbxC9Pwi7co9jPdbeK/r6HNu6WHzrb7m6XbKYQBAEAQBAQUBCAKAEAQCqkEAICtAEAQBAEBBQEICQUBKAIAgCAIAgKSUBICAlAWLVCHNIWMo5RKeDk7dZqEtOh08dQvIX1s7erlbP1g61GpzxLZmDAOkcAe/Kvs1XOUJTf5Ub1sVWAlzgYmOBDq4i3CK+3OnsXQtrS654zhujVVlTUWpM7FrqhexRxipSCpAEAQBAQUBCAKAFIIJQEAVQFYQEoAgCAIAgIKApogKgEBKAIAgCAICklASAgJQBAEBhW27mya1HeMj5qtcWsK8eWaNtOrKm8oxLPcMbTWlTucz5rClZUqeyM53E5bs2UdmA0CtKKRobbLlFkQKICpAEAQBAEBSgNDxAXRmMRukq8uFOkfmainPvXL4lVqw5FTeG8/YxkzAldMGk9I40ro+XlrRxydSh0PI0qqc53cY83aZ930eMP1gx1M+zz0ijc7pHF4cTSWSuTg2jQNXUNQMtCutZzlOhGUnlma2LotrDkGWgk7PdSmKlQ7HSle9WiSn/AKhGNWz8ssb+dT6/dz5EckBV1popVk1MIdUSkgVe5uZLwOQNe/uqgMixubISMM7ac3PeK5D7dRqNaIDL6m3d/vJP5IB1Ru7/AHkm/wB5AOpt3f7yT+SAdTbu/wB5J/JAOpt3f7yTb7yAdTbu/wB5J/JAOqN3f7yTevrIB1Nu7/eSfyQDqbd3+8k2p6yAdTbu/wB5J/JAOpt3f7yTf7yACxt3f7yT+SAdTbu/3kn8kA6m3d/vJNvvIDHtlgcR829zTnq+TzBxZHzHctVWM2vyPHr119hDMWESVwOBLm6kSyUcdcqkUyI38FXhWrZ5JJZXz+OPuMs2XU27v95J/JXSR1Nu7/eSbU9ZAOpt3f7yT+SAdTbu/wB5Jv8AeQFq1RNjaXkyGlMhI/PP73etdWp2cHLoDGinjIJf0rKOwUMjznhr9Vx5FY0a3aJ6NY07vsQmV9NDpjk/FN6td9vz71uJMiOBjhVrn0Nf8STfx7kBX1Ru7/eSb19ZAOpt3f7yT+SAdTbu/wB5J/JAaninG0wyMaT0bi40BIHokVpoMlyuJqa5JwWeV5+hhI0TrxGfRtJLhhzAqAAA0ZelSgppzyzK5juo6qnF5enltvj1uRk3UMM7YYAxwjIxYg8hv1wRUFpqMOLLLUZhd6yhKFCMZLDM1sS6W2jLHZiaZVqM8O1dMR+HerRJMrrWcmywatoRk4jEyutRmA8e1ASx9ryrJZz2s9cmZUpnmdaoC5JLaiey6AVxUq4mlfQ8e/v7kBm3fK/D88+MmooWmgIwtr/uxeyiAyRM31h5hAOmb6w8wgJEgJoCK7VCArQBAEAQBAEAQBAEAQBAUGMVxUz3/vifNYuEW+bGoK1kAgCAIDFvN4ETy5ocKZtOQOY1K0XMlGlJyWV0Iexg3bao2sdSMMAfQhgLhXADU5ZZZeS02UoOMlCKjh93sQRltt8ZNKOr3scNctaK6SSbwYNQ4ZA5NJ1GL6td0BH/AFJmz9/Qdz0yogKjeDPtfgdXnyp3IDKaa5oCUBZjsrGuLmsaHHUgAE+1YRpQi3JJZYwXXNB1APiswUdA31W+QQDoG+q3yCAdC31R5BABA3k1vkEA6FvqjyCAdXb6rfIICOrs9Vv4QgKhE3XCMtMggK0AQBAEAQBAEAQBAEAQBAEAQBAEBD2gihAIPI5hQ0msMFMcTW5NAaNgAPyURio7IFayAQBAEAQH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05703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A New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0">
              <a:buNone/>
            </a:pPr>
            <a:r>
              <a:rPr lang="en-US" sz="3200" dirty="0"/>
              <a:t>Scientists created a model to find out whether air vibrates when a </a:t>
            </a:r>
            <a:r>
              <a:rPr lang="en-US" sz="3200" dirty="0" err="1"/>
              <a:t>soundmaker</a:t>
            </a:r>
            <a:r>
              <a:rPr lang="en-US" sz="3200" dirty="0"/>
              <a:t> makes a sound. Let’s watch a video to see what  they discovered!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lvl="7" indent="0" algn="ctr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Calibri" pitchFamily="34" charset="0"/>
              </a:rPr>
              <a:t>Is the air vibrating?</a:t>
            </a:r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143000" y="3505200"/>
            <a:ext cx="1752600" cy="2311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270398" y="3295272"/>
            <a:ext cx="1405789" cy="2209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16200000">
            <a:off x="4022207" y="4969393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20085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A New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/>
              <a:t>When a tuning fork vibrates, can it make the air vibrate too?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/>
              <a:t>Do you think the vibrations travel through the air?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/>
              <a:t>Do you think the vibrations can reach our ears so we hear sound?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4572000"/>
            <a:ext cx="1371600" cy="180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363526" y="4525867"/>
            <a:ext cx="1073293" cy="168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5626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Air</a:t>
            </a:r>
          </a:p>
        </p:txBody>
      </p:sp>
      <p:sp>
        <p:nvSpPr>
          <p:cNvPr id="23" name="Freeform 22"/>
          <p:cNvSpPr/>
          <p:nvPr/>
        </p:nvSpPr>
        <p:spPr>
          <a:xfrm>
            <a:off x="3124200" y="4800600"/>
            <a:ext cx="3378816" cy="655448"/>
          </a:xfrm>
          <a:custGeom>
            <a:avLst/>
            <a:gdLst>
              <a:gd name="connsiteX0" fmla="*/ 0 w 3378816"/>
              <a:gd name="connsiteY0" fmla="*/ 655448 h 655448"/>
              <a:gd name="connsiteX1" fmla="*/ 487680 w 3378816"/>
              <a:gd name="connsiteY1" fmla="*/ 128 h 655448"/>
              <a:gd name="connsiteX2" fmla="*/ 929640 w 3378816"/>
              <a:gd name="connsiteY2" fmla="*/ 594488 h 655448"/>
              <a:gd name="connsiteX3" fmla="*/ 1325880 w 3378816"/>
              <a:gd name="connsiteY3" fmla="*/ 45848 h 655448"/>
              <a:gd name="connsiteX4" fmla="*/ 1630680 w 3378816"/>
              <a:gd name="connsiteY4" fmla="*/ 533528 h 655448"/>
              <a:gd name="connsiteX5" fmla="*/ 1996440 w 3378816"/>
              <a:gd name="connsiteY5" fmla="*/ 91568 h 655448"/>
              <a:gd name="connsiteX6" fmla="*/ 2377440 w 3378816"/>
              <a:gd name="connsiteY6" fmla="*/ 503048 h 655448"/>
              <a:gd name="connsiteX7" fmla="*/ 2727960 w 3378816"/>
              <a:gd name="connsiteY7" fmla="*/ 76328 h 655448"/>
              <a:gd name="connsiteX8" fmla="*/ 3291840 w 3378816"/>
              <a:gd name="connsiteY8" fmla="*/ 442088 h 655448"/>
              <a:gd name="connsiteX9" fmla="*/ 3368040 w 3378816"/>
              <a:gd name="connsiteY9" fmla="*/ 426848 h 65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78816" h="655448">
                <a:moveTo>
                  <a:pt x="0" y="655448"/>
                </a:moveTo>
                <a:cubicBezTo>
                  <a:pt x="166370" y="332868"/>
                  <a:pt x="332740" y="10288"/>
                  <a:pt x="487680" y="128"/>
                </a:cubicBezTo>
                <a:cubicBezTo>
                  <a:pt x="642620" y="-10032"/>
                  <a:pt x="789940" y="586868"/>
                  <a:pt x="929640" y="594488"/>
                </a:cubicBezTo>
                <a:cubicBezTo>
                  <a:pt x="1069340" y="602108"/>
                  <a:pt x="1209040" y="56008"/>
                  <a:pt x="1325880" y="45848"/>
                </a:cubicBezTo>
                <a:cubicBezTo>
                  <a:pt x="1442720" y="35688"/>
                  <a:pt x="1518920" y="525908"/>
                  <a:pt x="1630680" y="533528"/>
                </a:cubicBezTo>
                <a:cubicBezTo>
                  <a:pt x="1742440" y="541148"/>
                  <a:pt x="1871980" y="96648"/>
                  <a:pt x="1996440" y="91568"/>
                </a:cubicBezTo>
                <a:cubicBezTo>
                  <a:pt x="2120900" y="86488"/>
                  <a:pt x="2255520" y="505588"/>
                  <a:pt x="2377440" y="503048"/>
                </a:cubicBezTo>
                <a:cubicBezTo>
                  <a:pt x="2499360" y="500508"/>
                  <a:pt x="2575560" y="86488"/>
                  <a:pt x="2727960" y="76328"/>
                </a:cubicBezTo>
                <a:cubicBezTo>
                  <a:pt x="2880360" y="66168"/>
                  <a:pt x="3185160" y="383668"/>
                  <a:pt x="3291840" y="442088"/>
                </a:cubicBezTo>
                <a:cubicBezTo>
                  <a:pt x="3398520" y="500508"/>
                  <a:pt x="3383280" y="463678"/>
                  <a:pt x="3368040" y="426848"/>
                </a:cubicBezTo>
              </a:path>
            </a:pathLst>
          </a:custGeom>
          <a:noFill/>
          <a:ln>
            <a:solidFill>
              <a:srgbClr val="FF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320085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Our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900" i="1" dirty="0"/>
              <a:t>How does sound move from a </a:t>
            </a:r>
            <a:r>
              <a:rPr lang="en-US" sz="2900" i="1" dirty="0" err="1"/>
              <a:t>soundmaker</a:t>
            </a:r>
            <a:r>
              <a:rPr lang="en-US" sz="2900" i="1" dirty="0"/>
              <a:t> to our ears? What is our evidence?</a:t>
            </a:r>
          </a:p>
          <a:p>
            <a:pPr marL="731520" indent="-365760">
              <a:spcBef>
                <a:spcPts val="2400"/>
              </a:spcBef>
            </a:pPr>
            <a:r>
              <a:rPr lang="en-US" sz="2900" dirty="0"/>
              <a:t>Share your ideas with an elbow partner </a:t>
            </a:r>
            <a:br>
              <a:rPr lang="en-US" sz="2900" dirty="0"/>
            </a:br>
            <a:r>
              <a:rPr lang="en-US" sz="2900" dirty="0"/>
              <a:t>using what you’ve learned about air in </a:t>
            </a:r>
            <a:br>
              <a:rPr lang="en-US" sz="2900" dirty="0"/>
            </a:br>
            <a:r>
              <a:rPr lang="en-US" sz="2900" dirty="0"/>
              <a:t>today’s lesson.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Write your answers in your science notebook.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Try to use the words </a:t>
            </a:r>
            <a:r>
              <a:rPr lang="en-US" sz="2900" b="1" dirty="0"/>
              <a:t>vibrate</a:t>
            </a:r>
            <a:r>
              <a:rPr lang="en-US" sz="2900" dirty="0"/>
              <a:t> and </a:t>
            </a:r>
            <a:r>
              <a:rPr lang="en-US" sz="2900" b="1" dirty="0"/>
              <a:t>vibrations</a:t>
            </a:r>
            <a:r>
              <a:rPr lang="en-US" sz="2900" dirty="0"/>
              <a:t> in your explanations.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Be prepared to share your ideas with the class.</a:t>
            </a:r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722138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4443</TotalTime>
  <Words>431</Words>
  <Application>Microsoft Office PowerPoint</Application>
  <PresentationFormat>On-screen Show (4:3)</PresentationFormat>
  <Paragraphs>106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Sound Lesson 4b</vt:lpstr>
      <vt:lpstr>Review: How Does Sound Move?</vt:lpstr>
      <vt:lpstr>Review: What Is in the Space?</vt:lpstr>
      <vt:lpstr>Today’s Focus Questions</vt:lpstr>
      <vt:lpstr>Turn and Talk</vt:lpstr>
      <vt:lpstr>Remember Our Slinky Model?</vt:lpstr>
      <vt:lpstr>A New Model</vt:lpstr>
      <vt:lpstr>A New Model</vt:lpstr>
      <vt:lpstr>Our Focus Questions</vt:lpstr>
      <vt:lpstr>Let’s Review Our Drawings</vt:lpstr>
      <vt:lpstr>Let’s Revise Our Drawings</vt:lpstr>
      <vt:lpstr>Key Science Ideas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161</cp:revision>
  <cp:lastPrinted>2015-07-20T14:51:19Z</cp:lastPrinted>
  <dcterms:created xsi:type="dcterms:W3CDTF">2014-06-10T18:20:14Z</dcterms:created>
  <dcterms:modified xsi:type="dcterms:W3CDTF">2019-12-11T20:39:31Z</dcterms:modified>
</cp:coreProperties>
</file>