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99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3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16" autoAdjust="0"/>
  </p:normalViewPr>
  <p:slideViewPr>
    <p:cSldViewPr>
      <p:cViewPr>
        <p:scale>
          <a:sx n="60" d="100"/>
          <a:sy n="60" d="100"/>
        </p:scale>
        <p:origin x="-165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58756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973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9737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1542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37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Variations in plants and animals Lesson 1d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Are Plants Alike and Different? What Differences in a Trait Can They Have?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257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124200" y="53340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257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53340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questions: </a:t>
            </a:r>
            <a:r>
              <a:rPr lang="en-US" sz="3200" i="1" dirty="0"/>
              <a:t>How are plants alike and different? What differences in </a:t>
            </a:r>
            <a:r>
              <a:rPr lang="en-US" sz="3200" i="1" dirty="0" smtClean="0"/>
              <a:t>a trait </a:t>
            </a:r>
            <a:r>
              <a:rPr lang="en-US" sz="3200" i="1" dirty="0"/>
              <a:t>can they have?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/>
              <a:t>Think about what you learned from our plant investigation today.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How are plants alike? How are they different?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differences in traits can they have?</a:t>
            </a:r>
            <a:endParaRPr lang="en-US" sz="3200" i="1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295400"/>
            <a:ext cx="7772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Look at the plant traits on our class chart and pick </a:t>
            </a:r>
            <a:r>
              <a:rPr lang="en-US" sz="3200" b="1" dirty="0">
                <a:latin typeface="Calibri" pitchFamily="34" charset="0"/>
              </a:rPr>
              <a:t>one trait</a:t>
            </a:r>
            <a:r>
              <a:rPr lang="en-US" sz="3200" dirty="0">
                <a:latin typeface="Calibri" pitchFamily="34" charset="0"/>
              </a:rPr>
              <a:t>.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</a:rPr>
              <a:t>Write that trait on your handout.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Then choose </a:t>
            </a:r>
            <a:r>
              <a:rPr lang="en-US" sz="3200" b="1" dirty="0">
                <a:latin typeface="Calibri" pitchFamily="34" charset="0"/>
              </a:rPr>
              <a:t>two variations of that trait 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to write about. 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You can also draw pictures to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show your ideas.</a:t>
            </a:r>
          </a:p>
        </p:txBody>
      </p:sp>
      <p:pic>
        <p:nvPicPr>
          <p:cNvPr id="9" name="Picture 4" descr="S:\PD\Project Files\RESPeCT\2.0 PD Curriculum Modules\Cohort 2\1.1_Traits and Variation\00_tav production\final art\RES.C2.TRA.L1HO.0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2394" y="3810000"/>
            <a:ext cx="1995806" cy="259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2">
            <a:extLst>
              <a:ext uri="{FF2B5EF4-FFF2-40B4-BE49-F238E27FC236}">
                <a16:creationId xmlns:a16="http://schemas.microsoft.com/office/drawing/2014/main" xmlns="" id="{F3B25F86-D2F1-4B7F-9E90-4D7820052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6400800"/>
            <a:ext cx="131357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Pixnio.com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93263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A trait that plants have: flower color</a:t>
            </a:r>
            <a:endParaRPr lang="en-US" sz="3200" u="sng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Two variations of that trait:			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Yellow flowers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Pink flowers</a:t>
            </a:r>
            <a:r>
              <a:rPr lang="en-US" sz="4000" dirty="0"/>
              <a:t>				</a:t>
            </a:r>
          </a:p>
        </p:txBody>
      </p:sp>
      <p:pic>
        <p:nvPicPr>
          <p:cNvPr id="4" name="Picture 4" descr="S:\PD\Project Files\RESPeCT\2.0 PD Curriculum Modules\Cohort 2\1.1_Traits and Variation\00_tav production\final art\RES.C2.TRA.L1HO.007.jpg">
            <a:extLst>
              <a:ext uri="{FF2B5EF4-FFF2-40B4-BE49-F238E27FC236}">
                <a16:creationId xmlns:a16="http://schemas.microsoft.com/office/drawing/2014/main" xmlns="" id="{864AB274-ECA1-483F-82EF-4650AF00B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86200"/>
            <a:ext cx="172572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0D028B3-B425-4192-ABA0-0010EDE35A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3200400"/>
            <a:ext cx="1828800" cy="2286000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xmlns="" id="{F3B25F86-D2F1-4B7F-9E90-4D7820052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6172200"/>
            <a:ext cx="131357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Pixnio.com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7302B8C9-53C7-4633-B56F-7043DA328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486400"/>
            <a:ext cx="1700378" cy="26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Pixabay.com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029624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are sunflowers alike and different?</a:t>
            </a:r>
            <a:endParaRPr lang="en-US" sz="3600" dirty="0"/>
          </a:p>
        </p:txBody>
      </p:sp>
      <p:pic>
        <p:nvPicPr>
          <p:cNvPr id="4098" name="Picture 2" descr="S:\BSCSGeneral\sluce\RES.C2.TRA.L3HO.001-3 sunflower--NOT READY\20121017Sonnenblumenfeld_Neulussheim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3048000" cy="39623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xmlns="" id="{47191A38-2A81-4AB6-8D2C-92E403200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096000"/>
            <a:ext cx="2895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AnRo0002/Wikimedia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Commons 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2FA464F-0531-4671-A804-6CDDD936DB4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79" t="12523" r="46250"/>
          <a:stretch/>
        </p:blipFill>
        <p:spPr>
          <a:xfrm>
            <a:off x="4750183" y="2133600"/>
            <a:ext cx="3098417" cy="3962400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xmlns="" id="{50F54C13-F785-4DE2-8948-C5B7B2C5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6096000"/>
            <a:ext cx="2895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 courtesy of Pixabay.com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67619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Let’s Review What We’ve Learned!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do we call the characteristics that living things of the same kind share?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do we call differences in those characteristics?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Review: Bird Traits and Variations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How are birds alike? What traits do they share?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How are birds different? What is one variation in a bird trait?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How do variations in certain traits help birds survive where they live?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Unit Central Question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 differences (variations) in plants or animals of the same kind help them survive so they can produce young (babies or seeds)?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are plants alike and different? What differences in a trait can they have?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15300" cy="990600"/>
          </a:xfrm>
        </p:spPr>
        <p:txBody>
          <a:bodyPr>
            <a:normAutofit/>
          </a:bodyPr>
          <a:lstStyle/>
          <a:p>
            <a:r>
              <a:rPr lang="en-US" dirty="0"/>
              <a:t>How Are Plants Alike and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16764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How do we know these are plants? What traits do they share?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differences do you notice?</a:t>
            </a:r>
          </a:p>
          <a:p>
            <a:pPr marL="0" indent="0">
              <a:buNone/>
            </a:pPr>
            <a:endParaRPr lang="en-US" sz="36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83A9C7DB-54F5-4370-A713-91E6E74CA6BA}"/>
              </a:ext>
            </a:extLst>
          </p:cNvPr>
          <p:cNvGrpSpPr/>
          <p:nvPr/>
        </p:nvGrpSpPr>
        <p:grpSpPr>
          <a:xfrm>
            <a:off x="914400" y="3200400"/>
            <a:ext cx="3184684" cy="3386805"/>
            <a:chOff x="0" y="2488201"/>
            <a:chExt cx="2895600" cy="3079374"/>
          </a:xfrm>
        </p:grpSpPr>
        <p:pic>
          <p:nvPicPr>
            <p:cNvPr id="8" name="Picture 4" descr="S:\PD\Project Files\RESPeCT\2.0 PD Curriculum Modules\Cohort 2\1.1_Traits and Variation\00_tav production\final art\RES.C2.TRA.L1HO.007.jpg">
              <a:extLst>
                <a:ext uri="{FF2B5EF4-FFF2-40B4-BE49-F238E27FC236}">
                  <a16:creationId xmlns:a16="http://schemas.microsoft.com/office/drawing/2014/main" xmlns="" id="{28B33602-516D-422D-8E63-624F09F526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847" y="2488201"/>
              <a:ext cx="2151800" cy="2869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2">
              <a:extLst>
                <a:ext uri="{FF2B5EF4-FFF2-40B4-BE49-F238E27FC236}">
                  <a16:creationId xmlns:a16="http://schemas.microsoft.com/office/drawing/2014/main" xmlns="" id="{E5D0D34B-183F-40D1-910C-6EDEB0C368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300875"/>
              <a:ext cx="28956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Photo courtesy of Pixnio.com</a:t>
              </a:r>
            </a:p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BFEB201-1605-4E04-A559-AC1C54F706F7}"/>
              </a:ext>
            </a:extLst>
          </p:cNvPr>
          <p:cNvGrpSpPr/>
          <p:nvPr/>
        </p:nvGrpSpPr>
        <p:grpSpPr>
          <a:xfrm>
            <a:off x="4876800" y="3200400"/>
            <a:ext cx="2895600" cy="3374132"/>
            <a:chOff x="5510378" y="2341137"/>
            <a:chExt cx="2895600" cy="337413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2F9DE684-B8A3-4241-A37C-2D3A10C0E9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013193" y="2341137"/>
              <a:ext cx="2350154" cy="3163194"/>
            </a:xfrm>
            <a:prstGeom prst="rect">
              <a:avLst/>
            </a:prstGeom>
          </p:spPr>
        </p:pic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xmlns="" id="{5779D7AE-9D2B-40D5-9C89-C27B51DEB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10378" y="5448569"/>
              <a:ext cx="28956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Photo courtesy of Pixabay.com</a:t>
              </a:r>
            </a:p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67619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/>
              <a:t>Plant Traits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2819400"/>
          </a:xfrm>
        </p:spPr>
        <p:txBody>
          <a:bodyPr/>
          <a:lstStyle/>
          <a:p>
            <a:pPr marL="365760" indent="-36576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900" b="1" dirty="0"/>
              <a:t>Pairs:</a:t>
            </a:r>
          </a:p>
          <a:p>
            <a:pPr marL="365760" indent="-365760">
              <a:spcBef>
                <a:spcPts val="0"/>
              </a:spcBef>
            </a:pPr>
            <a:r>
              <a:rPr lang="en-US" sz="2900" dirty="0"/>
              <a:t>Look at your two plant photos and talk about how these plants are different from each other.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/>
              <a:t>What variations do they have for the same traits?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/>
              <a:t>Record these differences in your notebook.</a:t>
            </a:r>
            <a:r>
              <a:rPr lang="en-US" sz="3000" dirty="0"/>
              <a:t> </a:t>
            </a:r>
          </a:p>
        </p:txBody>
      </p:sp>
      <p:pic>
        <p:nvPicPr>
          <p:cNvPr id="16" name="Picture 4" descr="S:\PD\Project Files\RESPeCT\2.0 PD Curriculum Modules\Cohort 2\1.1_Traits and Variation\00_tav production\final art\RES.C2.TRA.L1HO.007.jpg">
            <a:extLst>
              <a:ext uri="{FF2B5EF4-FFF2-40B4-BE49-F238E27FC236}">
                <a16:creationId xmlns:a16="http://schemas.microsoft.com/office/drawing/2014/main" xmlns="" id="{B0BCBCFE-795C-44AA-A07E-95138B23E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1000"/>
            <a:ext cx="172572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S:\PD\Project Files\RESPeCT\2.0 PD Curriculum Modules\Cohort 2\1.1_Traits and Variation\00_tav production\final art\RES.C2.TRA.L1HO.005.jpg">
            <a:extLst>
              <a:ext uri="{FF2B5EF4-FFF2-40B4-BE49-F238E27FC236}">
                <a16:creationId xmlns:a16="http://schemas.microsoft.com/office/drawing/2014/main" xmlns="" id="{952AB7A2-9AFD-426E-B520-54F86D010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91000"/>
            <a:ext cx="197622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D2B64147-092A-4BDA-8EA5-9271788B47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4191000"/>
            <a:ext cx="1828800" cy="2286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96D24FA2-A2AD-4DF1-83A7-D19C5AE232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4191000"/>
            <a:ext cx="1828800" cy="2286000"/>
          </a:xfrm>
          <a:prstGeom prst="rect">
            <a:avLst/>
          </a:prstGeom>
        </p:spPr>
      </p:pic>
      <p:sp>
        <p:nvSpPr>
          <p:cNvPr id="24" name="Text Box 2">
            <a:extLst>
              <a:ext uri="{FF2B5EF4-FFF2-40B4-BE49-F238E27FC236}">
                <a16:creationId xmlns:a16="http://schemas.microsoft.com/office/drawing/2014/main" xmlns="" id="{FED3D57E-E4A1-453F-9D91-4E55772B9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400800"/>
            <a:ext cx="1923170" cy="28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Pixnio.com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xmlns="" id="{7340DB48-C019-4A12-B789-1D946CE77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400800"/>
            <a:ext cx="21803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</a:t>
            </a:r>
            <a:r>
              <a:rPr lang="en-US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Tomwsulcer</a:t>
            </a: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Wikimedia Commons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xmlns="" id="{8F20B74C-117A-41E2-8549-A476B7913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00800"/>
            <a:ext cx="2227171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Greg Peterson/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Wikimedia Commons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xmlns="" id="{5AC06948-EE56-4ECB-8E35-241623E94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400800"/>
            <a:ext cx="1700378" cy="26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Pixabay.com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46426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What Variations Did You Find?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26670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Share your pictures and observations with the other pair in your group. 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Tell them about the differences or variations you noticed in the plants’ traits.</a:t>
            </a:r>
          </a:p>
        </p:txBody>
      </p:sp>
      <p:pic>
        <p:nvPicPr>
          <p:cNvPr id="16" name="Picture 4" descr="S:\PD\Project Files\RESPeCT\2.0 PD Curriculum Modules\Cohort 2\1.1_Traits and Variation\00_tav production\final art\RES.C2.TRA.L1HO.007.jpg">
            <a:extLst>
              <a:ext uri="{FF2B5EF4-FFF2-40B4-BE49-F238E27FC236}">
                <a16:creationId xmlns:a16="http://schemas.microsoft.com/office/drawing/2014/main" xmlns="" id="{A4E3A57A-A9FC-40EB-92C7-42CC4063F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1000"/>
            <a:ext cx="172572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S:\PD\Project Files\RESPeCT\2.0 PD Curriculum Modules\Cohort 2\1.1_Traits and Variation\00_tav production\final art\RES.C2.TRA.L1HO.005.jpg">
            <a:extLst>
              <a:ext uri="{FF2B5EF4-FFF2-40B4-BE49-F238E27FC236}">
                <a16:creationId xmlns:a16="http://schemas.microsoft.com/office/drawing/2014/main" xmlns="" id="{35C93527-8203-49CD-B589-B5CA9DF1B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91000"/>
            <a:ext cx="197622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90D028B3-B425-4192-ABA0-0010EDE35A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4191000"/>
            <a:ext cx="1828800" cy="2286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F70F555C-CFEE-4CCA-840E-57ACEB8FAB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4191000"/>
            <a:ext cx="1828800" cy="2286000"/>
          </a:xfrm>
          <a:prstGeom prst="rect">
            <a:avLst/>
          </a:prstGeom>
        </p:spPr>
      </p:pic>
      <p:sp>
        <p:nvSpPr>
          <p:cNvPr id="24" name="Text Box 2">
            <a:extLst>
              <a:ext uri="{FF2B5EF4-FFF2-40B4-BE49-F238E27FC236}">
                <a16:creationId xmlns:a16="http://schemas.microsoft.com/office/drawing/2014/main" xmlns="" id="{1B2B68B8-B78C-4316-A5B9-30DBF838E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400800"/>
            <a:ext cx="1923170" cy="28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Pixnio.com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xmlns="" id="{17942144-9D99-49C3-A1B9-7323C1658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400800"/>
            <a:ext cx="21803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</a:t>
            </a:r>
            <a:r>
              <a:rPr lang="en-US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Tomwsulcer</a:t>
            </a: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Wikimedia Commons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xmlns="" id="{2EB30421-3C30-40C1-B088-913290EF5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00800"/>
            <a:ext cx="2227171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Greg Peterson/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Wikimedia Commons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xmlns="" id="{22F05E5F-9C04-4BB0-B3CA-3DFDDC6CE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400800"/>
            <a:ext cx="1700378" cy="26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Pixabay.com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46426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/>
              <a:t>Plant Traits and Variations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667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Let’s review the traits and variations we found in our plant investigation.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b="1" dirty="0"/>
              <a:t>Think about this question: </a:t>
            </a:r>
            <a:r>
              <a:rPr lang="en-US" sz="3200" dirty="0"/>
              <a:t>How might differences or variations in traits help plants survive where they live?</a:t>
            </a:r>
          </a:p>
        </p:txBody>
      </p:sp>
      <p:pic>
        <p:nvPicPr>
          <p:cNvPr id="16" name="Picture 4" descr="S:\PD\Project Files\RESPeCT\2.0 PD Curriculum Modules\Cohort 2\1.1_Traits and Variation\00_tav production\final art\RES.C2.TRA.L1HO.007.jpg">
            <a:extLst>
              <a:ext uri="{FF2B5EF4-FFF2-40B4-BE49-F238E27FC236}">
                <a16:creationId xmlns:a16="http://schemas.microsoft.com/office/drawing/2014/main" xmlns="" id="{864AB274-ECA1-483F-82EF-4650AF00B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1000"/>
            <a:ext cx="172572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S:\PD\Project Files\RESPeCT\2.0 PD Curriculum Modules\Cohort 2\1.1_Traits and Variation\00_tav production\final art\RES.C2.TRA.L1HO.005.jpg">
            <a:extLst>
              <a:ext uri="{FF2B5EF4-FFF2-40B4-BE49-F238E27FC236}">
                <a16:creationId xmlns:a16="http://schemas.microsoft.com/office/drawing/2014/main" xmlns="" id="{58CE7EBC-F50F-4271-B644-30FD7362E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91000"/>
            <a:ext cx="197622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71D26A7C-C706-4294-B931-D496DE910F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4191000"/>
            <a:ext cx="1828800" cy="2286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93A11FB5-578D-4E60-A902-8BEC847E1F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4191000"/>
            <a:ext cx="1828800" cy="2286000"/>
          </a:xfrm>
          <a:prstGeom prst="rect">
            <a:avLst/>
          </a:prstGeom>
        </p:spPr>
      </p:pic>
      <p:sp>
        <p:nvSpPr>
          <p:cNvPr id="24" name="Text Box 2">
            <a:extLst>
              <a:ext uri="{FF2B5EF4-FFF2-40B4-BE49-F238E27FC236}">
                <a16:creationId xmlns:a16="http://schemas.microsoft.com/office/drawing/2014/main" xmlns="" id="{CEC415BC-B099-424D-B68F-941511F3B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400800"/>
            <a:ext cx="1923170" cy="28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Pixnio.com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xmlns="" id="{053BAF69-2834-405B-BD8E-51C2D84C5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400800"/>
            <a:ext cx="21803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</a:t>
            </a:r>
            <a:r>
              <a:rPr lang="en-US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Tomwsulcer</a:t>
            </a: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Wikimedia Commons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xmlns="" id="{307AA141-1F4F-4AC2-963C-A2B2290F7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00800"/>
            <a:ext cx="2227171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Greg Peterson/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Wikimedia Commons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xmlns="" id="{7302B8C9-53C7-4633-B56F-7043DA328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400800"/>
            <a:ext cx="1700378" cy="26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Courtesy of Pixabay.com</a:t>
            </a: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464260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3946</TotalTime>
  <Words>472</Words>
  <Application>Microsoft Office PowerPoint</Application>
  <PresentationFormat>On-screen Show (4:3)</PresentationFormat>
  <Paragraphs>91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Variations in plants and animals Lesson 1d</vt:lpstr>
      <vt:lpstr>Let’s Review What We’ve Learned! </vt:lpstr>
      <vt:lpstr>Review: Bird Traits and Variations </vt:lpstr>
      <vt:lpstr>Unit Central Question </vt:lpstr>
      <vt:lpstr>Today’s Focus Questions</vt:lpstr>
      <vt:lpstr>How Are Plants Alike and Different?</vt:lpstr>
      <vt:lpstr>Plant Traits</vt:lpstr>
      <vt:lpstr>What Variations Did You Find?</vt:lpstr>
      <vt:lpstr>Plant Traits and Variations</vt:lpstr>
      <vt:lpstr>Let’s Summarize!</vt:lpstr>
      <vt:lpstr>Let’s Summarize!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165</cp:revision>
  <dcterms:created xsi:type="dcterms:W3CDTF">2014-06-10T18:20:14Z</dcterms:created>
  <dcterms:modified xsi:type="dcterms:W3CDTF">2019-12-12T17:27:32Z</dcterms:modified>
</cp:coreProperties>
</file>