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92" r:id="rId2"/>
    <p:sldId id="386" r:id="rId3"/>
    <p:sldId id="393" r:id="rId4"/>
    <p:sldId id="394" r:id="rId5"/>
    <p:sldId id="388" r:id="rId6"/>
    <p:sldId id="395" r:id="rId7"/>
    <p:sldId id="389" r:id="rId8"/>
    <p:sldId id="390" r:id="rId9"/>
    <p:sldId id="39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e Newell" initials="JN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72A8"/>
    <a:srgbClr val="677EB1"/>
    <a:srgbClr val="7A8A9E"/>
    <a:srgbClr val="68809C"/>
    <a:srgbClr val="899DAD"/>
    <a:srgbClr val="8995AD"/>
    <a:srgbClr val="7694C0"/>
    <a:srgbClr val="8A9DAC"/>
    <a:srgbClr val="869A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57020" indent="-29116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64647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3050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09636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562224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28082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493941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3959800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58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015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568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484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484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809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534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15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Properties of Matter </a:t>
            </a:r>
            <a:r>
              <a:rPr lang="en-US" altLang="en-US" smtClean="0"/>
              <a:t>Lesson 5b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924800" cy="1219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What Is Matter Made Of? How Can Matter Change?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0480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9613"/>
            <a:ext cx="8001000" cy="990600"/>
          </a:xfrm>
        </p:spPr>
        <p:txBody>
          <a:bodyPr/>
          <a:lstStyle/>
          <a:p>
            <a:r>
              <a:rPr lang="en-US" dirty="0" smtClean="0"/>
              <a:t>Connect the Science Ideas!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292934"/>
                </a:solidFill>
              </a:rPr>
              <a:t>When I list two or three words, make a complete sentence connecting these words to science ideas about matter.</a:t>
            </a:r>
          </a:p>
        </p:txBody>
      </p:sp>
    </p:spTree>
    <p:extLst>
      <p:ext uri="{BB962C8B-B14F-4D97-AF65-F5344CB8AC3E}">
        <p14:creationId xmlns:p14="http://schemas.microsoft.com/office/powerpoint/2010/main" xmlns="" val="418264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121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Our Unit </a:t>
            </a:r>
            <a:r>
              <a:rPr lang="en-US" dirty="0"/>
              <a:t>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i="1" dirty="0" smtClean="0"/>
              <a:t>What </a:t>
            </a:r>
            <a:r>
              <a:rPr lang="en-US" sz="3200" i="1" dirty="0"/>
              <a:t>is matter made of? </a:t>
            </a:r>
            <a:r>
              <a:rPr lang="en-US" sz="3200" i="1" dirty="0" smtClean="0"/>
              <a:t>How </a:t>
            </a:r>
            <a:r>
              <a:rPr lang="en-US" sz="3200" i="1" dirty="0"/>
              <a:t>can matter change</a:t>
            </a:r>
            <a:r>
              <a:rPr lang="en-US" sz="3200" i="1" dirty="0" smtClean="0"/>
              <a:t>?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3200" dirty="0" smtClean="0"/>
              <a:t>These are also our focus questions!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 smtClean="0"/>
              <a:t>Plan Your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pPr marL="365760" lvl="1" indent="-365760">
              <a:spcBef>
                <a:spcPts val="600"/>
              </a:spcBef>
            </a:pPr>
            <a:r>
              <a:rPr lang="en-US" sz="3200" dirty="0" smtClean="0"/>
              <a:t>Talk with your teammates about how you’ll present your comic strip to the class.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 smtClean="0"/>
              <a:t>If everyone on your team created their own comic strips, decide which comic strip you’ll share with the class.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 smtClean="0"/>
              <a:t>Include all team members in your presentation. For example, each of you </a:t>
            </a:r>
            <a:br>
              <a:rPr lang="en-US" sz="3200" dirty="0" smtClean="0"/>
            </a:br>
            <a:r>
              <a:rPr lang="en-US" sz="3200" dirty="0" smtClean="0"/>
              <a:t>could share a different section or panel of the comic strip.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7343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Communicating in Scientific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Let’s review how to communicate our ideas like scientists do!</a:t>
            </a:r>
            <a:endParaRPr lang="en-US" dirty="0"/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Listen </a:t>
            </a:r>
            <a:r>
              <a:rPr lang="en-US" sz="3200" dirty="0" smtClean="0"/>
              <a:t>to others’ ideas.</a:t>
            </a:r>
            <a:endParaRPr lang="en-US" sz="3200" dirty="0"/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Ask clarifying </a:t>
            </a:r>
            <a:r>
              <a:rPr lang="en-US" sz="3200" dirty="0" smtClean="0"/>
              <a:t>questions.</a:t>
            </a:r>
            <a:endParaRPr lang="en-US" sz="3200" dirty="0"/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Agree or disagree </a:t>
            </a:r>
            <a:r>
              <a:rPr lang="en-US" sz="3200" i="1" dirty="0"/>
              <a:t>respectfully</a:t>
            </a:r>
            <a:r>
              <a:rPr lang="en-US" sz="3200" dirty="0"/>
              <a:t> with others' </a:t>
            </a:r>
            <a:r>
              <a:rPr lang="en-US" sz="3200" dirty="0" smtClean="0"/>
              <a:t>ideas.</a:t>
            </a:r>
            <a:endParaRPr lang="en-US" sz="3200" dirty="0"/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Add onto someone else's </a:t>
            </a:r>
            <a:r>
              <a:rPr lang="en-US" sz="3200" dirty="0" smtClean="0"/>
              <a:t>ideas.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b="1" dirty="0" smtClean="0"/>
              <a:t>Let your ideas change and grow!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53818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Your Comic-Strip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 marL="0" lvl="1" indent="0">
              <a:buNone/>
            </a:pPr>
            <a:r>
              <a:rPr lang="en-US" sz="2600" b="1" dirty="0" smtClean="0"/>
              <a:t>Presenters:</a:t>
            </a:r>
            <a:r>
              <a:rPr lang="en-US" sz="2600" dirty="0" smtClean="0"/>
              <a:t> </a:t>
            </a:r>
          </a:p>
          <a:p>
            <a:pPr marL="548640" lvl="1" indent="-274320">
              <a:spcBef>
                <a:spcPts val="600"/>
              </a:spcBef>
            </a:pPr>
            <a:r>
              <a:rPr lang="en-US" sz="2600" dirty="0" smtClean="0"/>
              <a:t>Explain what </a:t>
            </a:r>
            <a:r>
              <a:rPr lang="en-US" sz="2600" dirty="0"/>
              <a:t>happens to the </a:t>
            </a:r>
            <a:r>
              <a:rPr lang="en-US" sz="2600" dirty="0" smtClean="0"/>
              <a:t>molecules </a:t>
            </a:r>
            <a:r>
              <a:rPr lang="en-US" sz="2600" b="1" dirty="0"/>
              <a:t>before</a:t>
            </a:r>
            <a:r>
              <a:rPr lang="en-US" sz="2600" dirty="0"/>
              <a:t>, </a:t>
            </a:r>
            <a:r>
              <a:rPr lang="en-US" sz="2600" b="1" dirty="0"/>
              <a:t>during</a:t>
            </a:r>
            <a:r>
              <a:rPr lang="en-US" sz="2600" dirty="0"/>
              <a:t>, and </a:t>
            </a:r>
            <a:r>
              <a:rPr lang="en-US" sz="2600" b="1" dirty="0"/>
              <a:t>after</a:t>
            </a:r>
            <a:r>
              <a:rPr lang="en-US" sz="2600" dirty="0"/>
              <a:t> the matter changes.</a:t>
            </a:r>
          </a:p>
          <a:p>
            <a:pPr marL="548640" lvl="1" indent="-274320">
              <a:spcBef>
                <a:spcPts val="600"/>
              </a:spcBef>
            </a:pPr>
            <a:r>
              <a:rPr lang="en-US" sz="2600" dirty="0" smtClean="0"/>
              <a:t>Describe your drawings and any labels, captions, and talk bubbles you used to illustrate important science ideas.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en-US" sz="2600" b="1" dirty="0" smtClean="0"/>
              <a:t>Listeners:</a:t>
            </a:r>
          </a:p>
          <a:p>
            <a:pPr marL="548640" lvl="1" indent="-274320">
              <a:spcBef>
                <a:spcPts val="600"/>
              </a:spcBef>
            </a:pPr>
            <a:r>
              <a:rPr lang="en-US" sz="2600" dirty="0" smtClean="0"/>
              <a:t>Listen carefully to your classmates’ ideas.</a:t>
            </a:r>
          </a:p>
          <a:p>
            <a:pPr marL="548640" lvl="1" indent="-274320">
              <a:spcBef>
                <a:spcPts val="600"/>
              </a:spcBef>
            </a:pPr>
            <a:r>
              <a:rPr lang="en-US" sz="2600" b="1" dirty="0" smtClean="0"/>
              <a:t>Don’t interrupt! </a:t>
            </a:r>
            <a:r>
              <a:rPr lang="en-US" sz="2600" dirty="0" smtClean="0"/>
              <a:t>Let your classmates finish their presentation before sharing your feedback.</a:t>
            </a:r>
          </a:p>
          <a:p>
            <a:pPr marL="548640" lvl="1" indent="-274320">
              <a:spcBef>
                <a:spcPts val="600"/>
              </a:spcBef>
            </a:pPr>
            <a:r>
              <a:rPr lang="en-US" sz="2600" dirty="0" smtClean="0"/>
              <a:t>Think about whether the ideas make sense based on what you’ve learned about matter.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53818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Show </a:t>
            </a:r>
            <a:r>
              <a:rPr lang="en-US" dirty="0" smtClean="0"/>
              <a:t>What You Know!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768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2900" dirty="0" smtClean="0">
                <a:solidFill>
                  <a:srgbClr val="000000"/>
                </a:solidFill>
                <a:cs typeface="Arial" pitchFamily="34" charset="0"/>
              </a:rPr>
              <a:t>In your science notebook, write </a:t>
            </a:r>
            <a:r>
              <a:rPr lang="en-US" sz="2900" dirty="0">
                <a:solidFill>
                  <a:srgbClr val="000000"/>
                </a:solidFill>
                <a:cs typeface="Arial" pitchFamily="34" charset="0"/>
              </a:rPr>
              <a:t>as many complete sentences as you </a:t>
            </a:r>
            <a:r>
              <a:rPr lang="en-US" sz="2900" dirty="0" smtClean="0">
                <a:solidFill>
                  <a:srgbClr val="000000"/>
                </a:solidFill>
                <a:cs typeface="Arial" pitchFamily="34" charset="0"/>
              </a:rPr>
              <a:t>can by connecting  </a:t>
            </a:r>
            <a:r>
              <a:rPr lang="en-US" sz="2900" dirty="0">
                <a:solidFill>
                  <a:srgbClr val="000000"/>
                </a:solidFill>
                <a:cs typeface="Arial" pitchFamily="34" charset="0"/>
              </a:rPr>
              <a:t>two or more </a:t>
            </a:r>
            <a:r>
              <a:rPr lang="en-US" sz="2900" dirty="0" smtClean="0">
                <a:solidFill>
                  <a:srgbClr val="000000"/>
                </a:solidFill>
                <a:cs typeface="Arial" pitchFamily="34" charset="0"/>
              </a:rPr>
              <a:t>of the words below to an important science idea. 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 smtClean="0">
                <a:solidFill>
                  <a:srgbClr val="000000"/>
                </a:solidFill>
                <a:cs typeface="Arial" pitchFamily="34" charset="0"/>
              </a:rPr>
              <a:t>Make sure your sentences describe your team’s comic strip and answer our unit central questions!</a:t>
            </a:r>
            <a:endParaRPr lang="en-US" sz="29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900" b="1" dirty="0" smtClean="0">
                <a:cs typeface="Arial" pitchFamily="34" charset="0"/>
              </a:rPr>
              <a:t>Word bank:</a:t>
            </a:r>
            <a:endParaRPr lang="en-US" sz="2900" b="1" dirty="0">
              <a:cs typeface="Arial" pitchFamily="34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900" dirty="0" smtClean="0">
                <a:solidFill>
                  <a:srgbClr val="000000"/>
                </a:solidFill>
                <a:cs typeface="Arial" pitchFamily="34" charset="0"/>
              </a:rPr>
              <a:t>      Matter              Motion          Move faster/slower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900" dirty="0" smtClean="0">
                <a:solidFill>
                  <a:srgbClr val="000000"/>
                </a:solidFill>
                <a:cs typeface="Arial" pitchFamily="34" charset="0"/>
              </a:rPr>
              <a:t>      Change             Heat               Vibrate in place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900" dirty="0" smtClean="0">
                <a:solidFill>
                  <a:srgbClr val="000000"/>
                </a:solidFill>
                <a:cs typeface="Arial" pitchFamily="34" charset="0"/>
              </a:rPr>
              <a:t>      Atoms               Solid               Flow around each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900" dirty="0" smtClean="0">
                <a:solidFill>
                  <a:srgbClr val="000000"/>
                </a:solidFill>
                <a:cs typeface="Arial" pitchFamily="34" charset="0"/>
              </a:rPr>
              <a:t>      Molecules        Liquid                   other</a:t>
            </a:r>
          </a:p>
          <a:p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48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pPr marL="777240"/>
            <a:r>
              <a:rPr lang="en-US" dirty="0" smtClean="0"/>
              <a:t>Key </a:t>
            </a:r>
            <a:r>
              <a:rPr lang="en-US" dirty="0"/>
              <a:t>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000" dirty="0">
                <a:solidFill>
                  <a:srgbClr val="000000"/>
                </a:solidFill>
                <a:latin typeface="Calibri"/>
              </a:rPr>
              <a:t>Matter is made </a:t>
            </a:r>
            <a:r>
              <a:rPr lang="en-US" sz="3000" dirty="0" smtClean="0">
                <a:solidFill>
                  <a:srgbClr val="000000"/>
                </a:solidFill>
                <a:latin typeface="Calibri"/>
              </a:rPr>
              <a:t>up of </a:t>
            </a:r>
            <a:r>
              <a:rPr lang="en-US" sz="3000" dirty="0">
                <a:solidFill>
                  <a:srgbClr val="000000"/>
                </a:solidFill>
                <a:latin typeface="Calibri"/>
              </a:rPr>
              <a:t>very small </a:t>
            </a:r>
            <a:r>
              <a:rPr lang="en-US" sz="3000" dirty="0" smtClean="0">
                <a:solidFill>
                  <a:srgbClr val="000000"/>
                </a:solidFill>
                <a:latin typeface="Calibri"/>
              </a:rPr>
              <a:t>pieces </a:t>
            </a:r>
            <a:r>
              <a:rPr lang="en-US" sz="3000" dirty="0">
                <a:solidFill>
                  <a:srgbClr val="000000"/>
                </a:solidFill>
                <a:latin typeface="Calibri"/>
              </a:rPr>
              <a:t>called </a:t>
            </a:r>
            <a:r>
              <a:rPr lang="en-US" sz="3000" b="1" dirty="0">
                <a:solidFill>
                  <a:srgbClr val="000000"/>
                </a:solidFill>
                <a:latin typeface="Calibri"/>
              </a:rPr>
              <a:t>atoms</a:t>
            </a:r>
            <a:r>
              <a:rPr lang="en-US" sz="3000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sz="3000" b="1" dirty="0">
                <a:solidFill>
                  <a:srgbClr val="000000"/>
                </a:solidFill>
                <a:latin typeface="Calibri"/>
              </a:rPr>
              <a:t>molecules</a:t>
            </a:r>
            <a:r>
              <a:rPr lang="en-US" sz="3000" dirty="0">
                <a:solidFill>
                  <a:srgbClr val="000000"/>
                </a:solidFill>
                <a:latin typeface="Calibri"/>
              </a:rPr>
              <a:t>. 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>
                <a:solidFill>
                  <a:srgbClr val="000000"/>
                </a:solidFill>
                <a:latin typeface="Calibri"/>
              </a:rPr>
              <a:t>Atoms and molecules are way too small to see, even </a:t>
            </a:r>
            <a:r>
              <a:rPr lang="en-US" sz="3000" dirty="0" smtClean="0">
                <a:solidFill>
                  <a:srgbClr val="000000"/>
                </a:solidFill>
                <a:latin typeface="Calibri"/>
              </a:rPr>
              <a:t>with a </a:t>
            </a:r>
            <a:r>
              <a:rPr lang="en-US" sz="3000" dirty="0">
                <a:solidFill>
                  <a:srgbClr val="000000"/>
                </a:solidFill>
                <a:latin typeface="Calibri"/>
              </a:rPr>
              <a:t>microscope. 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>
                <a:solidFill>
                  <a:srgbClr val="000000"/>
                </a:solidFill>
                <a:latin typeface="Calibri"/>
              </a:rPr>
              <a:t>Matter can change from a solid to a liquid </a:t>
            </a:r>
            <a:r>
              <a:rPr lang="en-US" sz="3000" dirty="0" smtClean="0">
                <a:solidFill>
                  <a:srgbClr val="000000"/>
                </a:solidFill>
                <a:latin typeface="Calibri"/>
              </a:rPr>
              <a:t>and from a liquid to a solid when heat is added or removed.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 smtClean="0">
                <a:solidFill>
                  <a:srgbClr val="000000"/>
                </a:solidFill>
                <a:latin typeface="Calibri"/>
              </a:rPr>
              <a:t>When </a:t>
            </a:r>
            <a:r>
              <a:rPr lang="en-US" sz="3000" dirty="0">
                <a:solidFill>
                  <a:srgbClr val="000000"/>
                </a:solidFill>
                <a:latin typeface="Calibri"/>
              </a:rPr>
              <a:t>heat is </a:t>
            </a:r>
            <a:r>
              <a:rPr lang="en-US" sz="3000" dirty="0" smtClean="0">
                <a:solidFill>
                  <a:srgbClr val="000000"/>
                </a:solidFill>
                <a:latin typeface="Calibri"/>
              </a:rPr>
              <a:t>added to a solid, the molecules </a:t>
            </a:r>
            <a:r>
              <a:rPr lang="en-US" sz="3000" dirty="0">
                <a:solidFill>
                  <a:srgbClr val="000000"/>
                </a:solidFill>
                <a:latin typeface="Calibri"/>
              </a:rPr>
              <a:t>move </a:t>
            </a:r>
            <a:r>
              <a:rPr lang="en-US" sz="3000" dirty="0" smtClean="0">
                <a:solidFill>
                  <a:srgbClr val="000000"/>
                </a:solidFill>
                <a:latin typeface="Calibri"/>
              </a:rPr>
              <a:t>faster until they break away from their rigid structure and flow freely around each other.</a:t>
            </a:r>
            <a:endParaRPr lang="en-US" sz="3000" dirty="0">
              <a:solidFill>
                <a:srgbClr val="000000"/>
              </a:solidFill>
              <a:latin typeface="Calibri"/>
            </a:endParaRPr>
          </a:p>
          <a:p>
            <a:pPr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462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365760" indent="-365760"/>
            <a:r>
              <a:rPr lang="en-US" sz="2800" dirty="0">
                <a:solidFill>
                  <a:srgbClr val="000000"/>
                </a:solidFill>
                <a:latin typeface="Calibri"/>
              </a:rPr>
              <a:t>When heat is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removed from a liquid and the matter cools,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the molecules move slower until they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stick together and vibrate in place in a rigid structure.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 marL="365760" indent="-365760"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When matter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undergoes a physical change,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the molecules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themselves don’t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change.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The only thing that changes is how the molecules are arranged and move.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 </a:t>
            </a:r>
          </a:p>
          <a:p>
            <a:pPr marL="365760" indent="-365760">
              <a:spcBef>
                <a:spcPts val="120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Physical changes in matter are reversible,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so matter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can change back and forth between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solid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and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liquid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over and over again.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pPr marL="777240"/>
            <a:r>
              <a:rPr lang="en-US" dirty="0" smtClean="0"/>
              <a:t>Key </a:t>
            </a:r>
            <a:r>
              <a:rPr lang="en-US" dirty="0"/>
              <a:t>Science Ideas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292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277</Words>
  <Application>Microsoft Office PowerPoint</Application>
  <PresentationFormat>On-screen Show (4:3)</PresentationFormat>
  <Paragraphs>52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Properties of Matter Lesson 5b</vt:lpstr>
      <vt:lpstr>Connect the Science Ideas!</vt:lpstr>
      <vt:lpstr>Our Unit Central Questions</vt:lpstr>
      <vt:lpstr>Plan Your Presentation</vt:lpstr>
      <vt:lpstr>Communicating in Scientific Ways</vt:lpstr>
      <vt:lpstr>Your Comic-Strip Presentations</vt:lpstr>
      <vt:lpstr>Show What You Know!</vt:lpstr>
      <vt:lpstr>Key Science Ideas</vt:lpstr>
      <vt:lpstr>Key Science Ideas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170</cp:revision>
  <cp:lastPrinted>2016-01-11T21:42:12Z</cp:lastPrinted>
  <dcterms:created xsi:type="dcterms:W3CDTF">2014-06-10T18:20:14Z</dcterms:created>
  <dcterms:modified xsi:type="dcterms:W3CDTF">2019-12-08T20:07:59Z</dcterms:modified>
</cp:coreProperties>
</file>