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9" r:id="rId2"/>
    <p:sldId id="362" r:id="rId3"/>
    <p:sldId id="380" r:id="rId4"/>
    <p:sldId id="381" r:id="rId5"/>
    <p:sldId id="382" r:id="rId6"/>
    <p:sldId id="384" r:id="rId7"/>
    <p:sldId id="383" r:id="rId8"/>
    <p:sldId id="385" r:id="rId9"/>
    <p:sldId id="378" r:id="rId10"/>
    <p:sldId id="358" r:id="rId11"/>
    <p:sldId id="386" r:id="rId12"/>
    <p:sldId id="387" r:id="rId13"/>
    <p:sldId id="388" r:id="rId14"/>
    <p:sldId id="389" r:id="rId15"/>
    <p:sldId id="376" r:id="rId16"/>
    <p:sldId id="390" r:id="rId17"/>
    <p:sldId id="373" r:id="rId18"/>
    <p:sldId id="371" r:id="rId19"/>
    <p:sldId id="39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Newell" initials="JN" lastIdx="17" clrIdx="0"/>
  <p:cmAuthor id="1" name="Betty" initials="B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4E72A8"/>
    <a:srgbClr val="677EB1"/>
    <a:srgbClr val="7A8A9E"/>
    <a:srgbClr val="68809C"/>
    <a:srgbClr val="899DAD"/>
    <a:srgbClr val="8995AD"/>
    <a:srgbClr val="7694C0"/>
    <a:srgbClr val="8A9DAC"/>
    <a:srgbClr val="869A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0639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3138-02F8-4271-AE06-E3638800E77D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4D70C-C6FC-4CEE-BE95-5F01CD529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4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59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59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25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5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1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39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63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59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59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59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Properties of Matter Lesson 6 (Extension)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9248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Happens When Matter Starts Off as One Thing and Changes into Something Different?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0480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5626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Vinegar and Baking Soda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happened in lesson 1 when we mixed vinegar with baking soda in a plastic freezer bag?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Baking-Soda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This is a Lego model of a baking-soda molecule: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How is this molecule like a water molecule? How is it different?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5438048" y="5073878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Baking-Soda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baking-soda molecule has </a:t>
            </a:r>
            <a:r>
              <a:rPr lang="en-US" sz="3200" b="1" dirty="0"/>
              <a:t>six atoms</a:t>
            </a:r>
            <a:r>
              <a:rPr lang="en-US" sz="3200" dirty="0"/>
              <a:t>. Two atoms are the same as the atoms in water (hydrogen and oxygen), and two are different.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5514248" y="6241858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Vinegar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This is a Lego model of a vinegar molecule: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How is this molecule different from a baking-soda molecule?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038600" cy="25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5285648" y="5015022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038600" cy="25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Vinegar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vinegar molecule is bigger than a baking-soda molecule with a total of </a:t>
            </a:r>
            <a:r>
              <a:rPr lang="en-US" sz="3200" b="1" dirty="0"/>
              <a:t>eight</a:t>
            </a:r>
            <a:r>
              <a:rPr lang="en-US" sz="3200" dirty="0"/>
              <a:t> atoms. But it has only three different kinds of atoms.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5438048" y="5923373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Your Predictions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52072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443180" cy="237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us 12"/>
          <p:cNvSpPr/>
          <p:nvPr/>
        </p:nvSpPr>
        <p:spPr>
          <a:xfrm>
            <a:off x="4114800" y="4800600"/>
            <a:ext cx="719278" cy="7620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7620000" y="6534644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Photos courtesy of BSCS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524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you think will happen to these molecules when we mix the vinegar and the baking together?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9200" y="3352800"/>
            <a:ext cx="251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itchFamily="34" charset="0"/>
              </a:rPr>
              <a:t>Vinegar Molecule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3352800"/>
            <a:ext cx="304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itchFamily="34" charset="0"/>
              </a:rPr>
              <a:t>Baking-Soda Molecule</a:t>
            </a:r>
          </a:p>
        </p:txBody>
      </p:sp>
    </p:spTree>
    <p:extLst>
      <p:ext uri="{BB962C8B-B14F-4D97-AF65-F5344CB8AC3E}">
        <p14:creationId xmlns:p14="http://schemas.microsoft.com/office/powerpoint/2010/main" xmlns="" val="6383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/>
          <a:lstStyle/>
          <a:p>
            <a:r>
              <a:rPr lang="en-US" dirty="0"/>
              <a:t>Physical and Chemical Changes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286000" cy="15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042443" cy="14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/>
          <p:nvPr/>
        </p:nvGrpSpPr>
        <p:grpSpPr>
          <a:xfrm>
            <a:off x="3352800" y="2133600"/>
            <a:ext cx="2433357" cy="400110"/>
            <a:chOff x="3457855" y="5943600"/>
            <a:chExt cx="2433357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457855" y="6132241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357812" y="6151291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38600" y="5943600"/>
              <a:ext cx="1319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Add Heat </a:t>
              </a:r>
            </a:p>
          </p:txBody>
        </p:sp>
      </p:grp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571779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566988" cy="9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7800"/>
            <a:ext cx="1143000" cy="11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28600" y="35052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76412" cy="1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9240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us 12"/>
          <p:cNvSpPr/>
          <p:nvPr/>
        </p:nvSpPr>
        <p:spPr>
          <a:xfrm>
            <a:off x="2471877" y="4267200"/>
            <a:ext cx="719278" cy="7620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4114800" y="5029200"/>
            <a:ext cx="976312" cy="7620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524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Physical Change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3657600"/>
            <a:ext cx="296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Chemical Change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21AE76AA-0605-41F7-9C45-8DA2F30EEC45}"/>
              </a:ext>
            </a:extLst>
          </p:cNvPr>
          <p:cNvSpPr txBox="1"/>
          <p:nvPr/>
        </p:nvSpPr>
        <p:spPr>
          <a:xfrm>
            <a:off x="7720089" y="6569602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Photos courtesy of BSCS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3352799" y="2666999"/>
            <a:ext cx="1905000" cy="707885"/>
            <a:chOff x="4153484" y="5943604"/>
            <a:chExt cx="940880" cy="495423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4153484" y="6103593"/>
              <a:ext cx="263445" cy="14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454566" y="5943604"/>
              <a:ext cx="639798" cy="49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Remove</a:t>
              </a:r>
              <a:br>
                <a:rPr lang="en-US" sz="2000" dirty="0">
                  <a:latin typeface="Calibri" pitchFamily="34" charset="0"/>
                </a:rPr>
              </a:br>
              <a:r>
                <a:rPr lang="en-US" sz="2000" dirty="0">
                  <a:latin typeface="Calibri" pitchFamily="34" charset="0"/>
                </a:rPr>
                <a:t>   Heat 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5257800" y="2895600"/>
            <a:ext cx="533398" cy="2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83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81600"/>
          </a:xfrm>
        </p:spPr>
        <p:txBody>
          <a:bodyPr/>
          <a:lstStyle/>
          <a:p>
            <a:pPr marL="0" lvl="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292934"/>
                </a:solidFill>
              </a:rPr>
              <a:t>Today’s focus question: </a:t>
            </a:r>
            <a:r>
              <a:rPr lang="en-US" sz="3000" i="1" dirty="0">
                <a:solidFill>
                  <a:srgbClr val="292934"/>
                </a:solidFill>
              </a:rPr>
              <a:t>What happens when matter starts off as one thing and changes into something different?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b="1" dirty="0"/>
              <a:t>Turn and Talk: </a:t>
            </a:r>
            <a:r>
              <a:rPr lang="en-US" sz="3000" dirty="0"/>
              <a:t>Share your ideas with an elbow partner. Then write your best answer to this question in your science notebook using 1 or 2 complete sentences.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/>
              <a:t>Listen carefully and ask questions to help each other come up with clear answers that include science words and ideas about matter.</a:t>
            </a:r>
          </a:p>
        </p:txBody>
      </p:sp>
    </p:spTree>
    <p:extLst>
      <p:ext uri="{BB962C8B-B14F-4D97-AF65-F5344CB8AC3E}">
        <p14:creationId xmlns:p14="http://schemas.microsoft.com/office/powerpoint/2010/main" xmlns="" val="200201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Atoms and Molecules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900" dirty="0"/>
              <a:t>Today we started with 2 types of molecules (baking soda and vinegar) and ended up with 3 new molecules!</a:t>
            </a:r>
          </a:p>
          <a:p>
            <a:pPr marL="731520" indent="-365760">
              <a:spcBef>
                <a:spcPts val="1200"/>
              </a:spcBef>
            </a:pPr>
            <a:r>
              <a:rPr lang="en-US" sz="2900" dirty="0"/>
              <a:t>If we can end up with a different number of molecules in a chemical change, </a:t>
            </a:r>
            <a:r>
              <a:rPr lang="en-US" sz="2900" b="1" dirty="0"/>
              <a:t>can the number of atoms change too</a:t>
            </a:r>
            <a:r>
              <a:rPr lang="en-US" sz="2900" dirty="0"/>
              <a:t>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900" dirty="0"/>
              <a:t>Think about this question. Then share your ideas with an elbow partner using this sentence starter: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900" i="1" dirty="0"/>
              <a:t>I think the number of atoms [can/can’t] change because 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4141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talk more about whether the number of atoms can change like the number of molecules in a chemical change.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Then we’ll see if our ideas match the ideas of scientists.</a:t>
            </a:r>
          </a:p>
        </p:txBody>
      </p:sp>
    </p:spTree>
    <p:extLst>
      <p:ext uri="{BB962C8B-B14F-4D97-AF65-F5344CB8AC3E}">
        <p14:creationId xmlns:p14="http://schemas.microsoft.com/office/powerpoint/2010/main" xmlns="" val="141415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How Can Matter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spcAft>
                <a:spcPts val="0"/>
              </a:spcAft>
            </a:pPr>
            <a:r>
              <a:rPr lang="en-US" sz="3200" dirty="0"/>
              <a:t>What happens to the molecules when a solid changes to a liquid?</a:t>
            </a:r>
          </a:p>
          <a:p>
            <a:pPr marL="365760" indent="-365760">
              <a:spcBef>
                <a:spcPts val="1200"/>
              </a:spcBef>
              <a:spcAft>
                <a:spcPts val="0"/>
              </a:spcAft>
            </a:pPr>
            <a:r>
              <a:rPr lang="en-US" sz="3200" dirty="0"/>
              <a:t>What happens to the molecules when a liquid changes to a solid?  </a:t>
            </a:r>
          </a:p>
        </p:txBody>
      </p:sp>
      <p:pic>
        <p:nvPicPr>
          <p:cNvPr id="1028" name="Picture 4" descr="http://si.wsj.net/public/resources/images/OD-AG206_icecov_DV_2011042122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09999"/>
            <a:ext cx="16764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lass cup of 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10000"/>
            <a:ext cx="17040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000000-0008-0000-0100-00000E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2952749" cy="129919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000000-0008-0000-0100-00000F00000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52" b="14514"/>
          <a:stretch/>
        </p:blipFill>
        <p:spPr bwMode="auto">
          <a:xfrm>
            <a:off x="5791200" y="3352800"/>
            <a:ext cx="2743200" cy="114300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C6735B-EE22-42A2-B7B4-28C5B4D73E18}"/>
              </a:ext>
            </a:extLst>
          </p:cNvPr>
          <p:cNvSpPr txBox="1"/>
          <p:nvPr/>
        </p:nvSpPr>
        <p:spPr>
          <a:xfrm>
            <a:off x="7496174" y="6326221"/>
            <a:ext cx="1190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5588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you’ll become human models of matter!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As models of water molecules, you’ll act out what happens when a solid changes to a liquid and a liquid changes to a solid.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How would you move if you were a water molecule?</a:t>
            </a:r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Human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In your group, come up with a plan for acting out how water molecules behave in a solid and a liquid.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dirty="0"/>
              <a:t>Make these decisions: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How close should we </a:t>
            </a:r>
            <a:r>
              <a:rPr lang="en-US" sz="3200" b="1" dirty="0"/>
              <a:t>stand</a:t>
            </a:r>
            <a:r>
              <a:rPr lang="en-US" sz="3200" dirty="0"/>
              <a:t> as molecules of solid water and liquid water?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How should we all </a:t>
            </a:r>
            <a:r>
              <a:rPr lang="en-US" sz="3200" b="1" dirty="0"/>
              <a:t>move</a:t>
            </a:r>
            <a:r>
              <a:rPr lang="en-US" sz="3200" dirty="0"/>
              <a:t> as molecules of solid water and liquid water?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A Drop of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023" y="2438400"/>
            <a:ext cx="28194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Let’s read about water molecules!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C5895-4003-462E-912C-A4169F730E2C}"/>
              </a:ext>
            </a:extLst>
          </p:cNvPr>
          <p:cNvSpPr txBox="1"/>
          <p:nvPr/>
        </p:nvSpPr>
        <p:spPr>
          <a:xfrm>
            <a:off x="4822146" y="6211614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72890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Heating (melting) and removing heat (freezing) can cause changes in matter. </a:t>
            </a:r>
          </a:p>
          <a:p>
            <a:pPr marL="365760" indent="-365760">
              <a:spcBef>
                <a:spcPts val="900"/>
              </a:spcBef>
            </a:pPr>
            <a:r>
              <a:rPr lang="en-US" sz="3200" dirty="0">
                <a:solidFill>
                  <a:srgbClr val="000000"/>
                </a:solidFill>
              </a:rPr>
              <a:t>Matter changes from a solid to a liquid when heat is added and the molecules move around more freely. </a:t>
            </a:r>
          </a:p>
          <a:p>
            <a:pPr marL="365760" indent="-365760">
              <a:spcBef>
                <a:spcPts val="900"/>
              </a:spcBef>
            </a:pPr>
            <a:r>
              <a:rPr lang="en-US" sz="3200" dirty="0">
                <a:solidFill>
                  <a:srgbClr val="000000"/>
                </a:solidFill>
              </a:rPr>
              <a:t>Matter changes from a liquid to a solid when heat is taken away and the molecules slow down and vibrate in place.</a:t>
            </a:r>
          </a:p>
          <a:p>
            <a:pPr marL="365760" indent="-365760">
              <a:spcBef>
                <a:spcPts val="900"/>
              </a:spcBef>
            </a:pP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happens when matter starts off as one thing and changes into something different?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2365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/>
              <a:t>Examples of Changes in Matter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4114800"/>
            <a:ext cx="2362200" cy="1889788"/>
          </a:xfr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752600"/>
            <a:ext cx="2707546" cy="1833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A8BD24-3F30-4935-9B31-A04BB51743A1}"/>
              </a:ext>
            </a:extLst>
          </p:cNvPr>
          <p:cNvSpPr txBox="1"/>
          <p:nvPr/>
        </p:nvSpPr>
        <p:spPr>
          <a:xfrm>
            <a:off x="7571648" y="6175307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BSCS</a:t>
            </a:r>
          </a:p>
        </p:txBody>
      </p:sp>
      <p:pic>
        <p:nvPicPr>
          <p:cNvPr id="17" name="Picture 4" descr="http://si.wsj.net/public/resources/images/OD-AG206_icecov_DV_20110421221254.jpg">
            <a:extLst>
              <a:ext uri="{FF2B5EF4-FFF2-40B4-BE49-F238E27FC236}">
                <a16:creationId xmlns:a16="http://schemas.microsoft.com/office/drawing/2014/main" xmlns="" id="{317A2488-58AA-4132-A804-707B4754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122"/>
            <a:ext cx="1981200" cy="21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glass cup of water">
            <a:extLst>
              <a:ext uri="{FF2B5EF4-FFF2-40B4-BE49-F238E27FC236}">
                <a16:creationId xmlns:a16="http://schemas.microsoft.com/office/drawing/2014/main" xmlns="" id="{47DE580F-F7A8-4400-A1A1-45BD3E69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20574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53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Our Lego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246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1828800"/>
          <a:ext cx="7620000" cy="3505200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3200" baseline="-25000" dirty="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dirty="0">
                          <a:latin typeface="Calibri" pitchFamily="34" charset="0"/>
                          <a:ea typeface="Calibri"/>
                          <a:cs typeface="Times New Roman"/>
                        </a:rPr>
                        <a:t>O = Water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Calibri"/>
                          <a:cs typeface="Times New Roman"/>
                        </a:rPr>
                        <a:t>More than one Lego brick = One molecule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150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3505200" cy="1511852"/>
          </a:xfrm>
          <a:prstGeom prst="rect">
            <a:avLst/>
          </a:prstGeom>
          <a:noFill/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8312C0E-F676-4DA2-9F78-B5E324C5D8D3}"/>
              </a:ext>
            </a:extLst>
          </p:cNvPr>
          <p:cNvSpPr txBox="1"/>
          <p:nvPr/>
        </p:nvSpPr>
        <p:spPr>
          <a:xfrm>
            <a:off x="5323748" y="3874052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61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630</Words>
  <Application>Microsoft Office PowerPoint</Application>
  <PresentationFormat>On-screen Show (4:3)</PresentationFormat>
  <Paragraphs>105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Properties of Matter Lesson 6 (Extension)</vt:lpstr>
      <vt:lpstr>How Can Matter Change?</vt:lpstr>
      <vt:lpstr>A Human Model of Matter</vt:lpstr>
      <vt:lpstr>A Human Model of Matter</vt:lpstr>
      <vt:lpstr>A Drop of Water</vt:lpstr>
      <vt:lpstr>Key Science Ideas</vt:lpstr>
      <vt:lpstr>Today’s Focus Question</vt:lpstr>
      <vt:lpstr>Examples of Changes in Matter</vt:lpstr>
      <vt:lpstr>Our Lego Model</vt:lpstr>
      <vt:lpstr>Vinegar and Baking Soda</vt:lpstr>
      <vt:lpstr>A Baking-Soda Molecule</vt:lpstr>
      <vt:lpstr>A Baking-Soda Molecule</vt:lpstr>
      <vt:lpstr>A Vinegar Molecule</vt:lpstr>
      <vt:lpstr>A Vinegar Molecule</vt:lpstr>
      <vt:lpstr>Your Predictions</vt:lpstr>
      <vt:lpstr>Physical and Chemical Changes</vt:lpstr>
      <vt:lpstr>Let’s Summarize!</vt:lpstr>
      <vt:lpstr>Atoms and Molecules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179</cp:revision>
  <cp:lastPrinted>2016-01-11T21:41:49Z</cp:lastPrinted>
  <dcterms:created xsi:type="dcterms:W3CDTF">2014-06-10T18:20:14Z</dcterms:created>
  <dcterms:modified xsi:type="dcterms:W3CDTF">2019-12-08T21:06:36Z</dcterms:modified>
</cp:coreProperties>
</file>