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81" r:id="rId2"/>
    <p:sldId id="382" r:id="rId3"/>
    <p:sldId id="362" r:id="rId4"/>
    <p:sldId id="377" r:id="rId5"/>
    <p:sldId id="378" r:id="rId6"/>
    <p:sldId id="383" r:id="rId7"/>
    <p:sldId id="358" r:id="rId8"/>
    <p:sldId id="379" r:id="rId9"/>
    <p:sldId id="385" r:id="rId10"/>
    <p:sldId id="388" r:id="rId11"/>
    <p:sldId id="389" r:id="rId12"/>
    <p:sldId id="373" r:id="rId13"/>
    <p:sldId id="391" r:id="rId14"/>
    <p:sldId id="392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stine Newell" initials="JN" lastIdx="7" clrIdx="0"/>
  <p:cmAuthor id="1" name="Betty" initials="BS" lastIdx="1" clrIdx="1"/>
  <p:cmAuthor id="2" name="Mai Ngoc Tran" initials="MNT" lastIdx="2" clrIdx="2">
    <p:extLst>
      <p:ext uri="{19B8F6BF-5375-455C-9EA6-DF929625EA0E}">
        <p15:presenceInfo xmlns:p15="http://schemas.microsoft.com/office/powerpoint/2012/main" xmlns="" userId="S-1-5-21-2732431017-2472381161-1794148792-1646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E72A8"/>
    <a:srgbClr val="677EB1"/>
    <a:srgbClr val="7A8A9E"/>
    <a:srgbClr val="68809C"/>
    <a:srgbClr val="899DAD"/>
    <a:srgbClr val="8995AD"/>
    <a:srgbClr val="7694C0"/>
    <a:srgbClr val="8A9DAC"/>
    <a:srgbClr val="869AB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 autoAdjust="0"/>
    <p:restoredTop sz="80639" autoAdjust="0"/>
  </p:normalViewPr>
  <p:slideViewPr>
    <p:cSldViewPr>
      <p:cViewPr varScale="1">
        <p:scale>
          <a:sx n="58" d="100"/>
          <a:sy n="58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57020" indent="-291161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164647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3050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096365" indent="-23292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562224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028082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493941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3959800" indent="-23292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15158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914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359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8486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Properties of Matter Lesson 7 (Extension)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924800" cy="16764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Is Matter Created or Destroyed When It Changes? How Do You Know?</a:t>
            </a:r>
            <a:endParaRPr lang="en-US" sz="4000" dirty="0">
              <a:solidFill>
                <a:srgbClr val="0070C0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0292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048000" y="5181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1054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5181600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Is Matter Created or Destroyed?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900" dirty="0"/>
              <a:t>Have one member of your group gather the supplies you’ll need for </a:t>
            </a:r>
            <a:r>
              <a:rPr lang="en-US" sz="2900" b="1" dirty="0"/>
              <a:t>part 1</a:t>
            </a:r>
            <a:r>
              <a:rPr lang="en-US" sz="2900" dirty="0"/>
              <a:t> of the investigation.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Discuss your predictions; then record them on your handouts (step 2).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Weigh the water bottles on the balance and record your data on the data table (see your handout). 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2900" dirty="0"/>
              <a:t>Weigh the 2 bags of </a:t>
            </a:r>
            <a:r>
              <a:rPr lang="en-US" sz="2900" dirty="0" err="1"/>
              <a:t>Legos</a:t>
            </a:r>
            <a:r>
              <a:rPr lang="en-US" sz="2900" dirty="0"/>
              <a:t> on the balance and record your data on the data table.</a:t>
            </a:r>
          </a:p>
          <a:p>
            <a:pPr marL="365760" indent="-365760">
              <a:spcBef>
                <a:spcPts val="1200"/>
              </a:spcBef>
              <a:buFont typeface="+mj-lt"/>
              <a:buAutoNum type="arabicPeriod" startAt="5"/>
            </a:pPr>
            <a:r>
              <a:rPr lang="en-US" sz="2900" dirty="0"/>
              <a:t>Draw a conclusion and answer the focus questions (step 5) .</a:t>
            </a:r>
          </a:p>
          <a:p>
            <a:pPr marL="365760" indent="-365760">
              <a:spcBef>
                <a:spcPts val="0"/>
              </a:spcBef>
              <a:buNone/>
            </a:pPr>
            <a:endParaRPr lang="en-US" sz="3200" dirty="0"/>
          </a:p>
          <a:p>
            <a:pPr marL="365760" indent="-36576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Is Matter Created or Destroyed?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181600"/>
          </a:xfrm>
        </p:spPr>
        <p:txBody>
          <a:bodyPr/>
          <a:lstStyle/>
          <a:p>
            <a:pPr marL="36576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2800" dirty="0"/>
              <a:t>Have one member of your group gather the supplies you’ll need for </a:t>
            </a:r>
            <a:r>
              <a:rPr lang="en-US" sz="2800" b="1" dirty="0"/>
              <a:t>part 2</a:t>
            </a:r>
            <a:r>
              <a:rPr lang="en-US" sz="2800" dirty="0"/>
              <a:t> of the investigation. 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2800" dirty="0"/>
              <a:t>Discuss your predictions; then record them on your handouts (step 6).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2800" dirty="0"/>
              <a:t>Carefully follow the directions for step 7 before weighing the bags of vinegar and baking soda on the balance. Then record your data on the data table.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/>
            </a:pPr>
            <a:r>
              <a:rPr lang="en-US" sz="2800" dirty="0"/>
              <a:t>Weigh the 2 bags of </a:t>
            </a:r>
            <a:r>
              <a:rPr lang="en-US" sz="2800" dirty="0" err="1"/>
              <a:t>Legos</a:t>
            </a:r>
            <a:r>
              <a:rPr lang="en-US" sz="2800" dirty="0"/>
              <a:t> on the balance and record your data on the data table.</a:t>
            </a:r>
          </a:p>
          <a:p>
            <a:pPr marL="365760" indent="-365760">
              <a:spcBef>
                <a:spcPts val="800"/>
              </a:spcBef>
              <a:buFont typeface="+mj-lt"/>
              <a:buAutoNum type="arabicPeriod" startAt="5"/>
            </a:pPr>
            <a:r>
              <a:rPr lang="en-US" sz="2800" dirty="0"/>
              <a:t>Draw a conclusion and answer the focus questions </a:t>
            </a:r>
            <a:br>
              <a:rPr lang="en-US" sz="2800" dirty="0"/>
            </a:br>
            <a:r>
              <a:rPr lang="en-US" sz="2800" dirty="0"/>
              <a:t>(step 9) .</a:t>
            </a:r>
          </a:p>
          <a:p>
            <a:pPr marL="365760" indent="-365760">
              <a:spcBef>
                <a:spcPts val="0"/>
              </a:spcBef>
              <a:buNone/>
            </a:pPr>
            <a:endParaRPr lang="en-US" sz="3200" dirty="0"/>
          </a:p>
          <a:p>
            <a:pPr marL="365760" indent="-36576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What Did You Observe?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>
              <a:spcBef>
                <a:spcPts val="600"/>
              </a:spcBef>
            </a:pPr>
            <a:r>
              <a:rPr lang="en-US" sz="3200" dirty="0"/>
              <a:t>What did you observe when you weighed the water bottles?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observe when you weighed the 2 bags of Lego water molecules?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observe when you weighed the bags of vinegar and baking soda before and after the chemical change?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observe when you weighed the 2 bags of Lego molecules?</a:t>
            </a:r>
          </a:p>
        </p:txBody>
      </p:sp>
    </p:spTree>
    <p:extLst>
      <p:ext uri="{BB962C8B-B14F-4D97-AF65-F5344CB8AC3E}">
        <p14:creationId xmlns:p14="http://schemas.microsoft.com/office/powerpoint/2010/main" xmlns="" val="2002012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b="1" dirty="0"/>
              <a:t>Our focus questions: </a:t>
            </a:r>
            <a:r>
              <a:rPr lang="en-US" sz="3200" i="1" dirty="0"/>
              <a:t>Is matter created or destroyed when it changes? How do you know?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What did we discover about matter in physical and chemical changes that might help us answer these questions?</a:t>
            </a:r>
          </a:p>
        </p:txBody>
      </p:sp>
    </p:spTree>
    <p:extLst>
      <p:ext uri="{BB962C8B-B14F-4D97-AF65-F5344CB8AC3E}">
        <p14:creationId xmlns:p14="http://schemas.microsoft.com/office/powerpoint/2010/main" xmlns="" val="2002012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3200" b="1" dirty="0"/>
              <a:t>Our focus questions: </a:t>
            </a:r>
            <a:r>
              <a:rPr lang="en-US" sz="3200" i="1" dirty="0"/>
              <a:t>Is matter created or destroyed when it changes? How do you know?</a:t>
            </a:r>
          </a:p>
          <a:p>
            <a:pPr marL="731520" indent="-365760">
              <a:spcBef>
                <a:spcPts val="2400"/>
              </a:spcBef>
            </a:pPr>
            <a:r>
              <a:rPr lang="en-US" sz="3200" dirty="0"/>
              <a:t>Write your </a:t>
            </a:r>
            <a:r>
              <a:rPr lang="en-US" sz="3200" b="1" dirty="0"/>
              <a:t>best answer </a:t>
            </a:r>
            <a:r>
              <a:rPr lang="en-US" sz="3200" dirty="0"/>
              <a:t>to these questions in your science notebook. Make sure to include evidence from your data tables and Lego models.</a:t>
            </a:r>
          </a:p>
        </p:txBody>
      </p:sp>
    </p:spTree>
    <p:extLst>
      <p:ext uri="{BB962C8B-B14F-4D97-AF65-F5344CB8AC3E}">
        <p14:creationId xmlns:p14="http://schemas.microsoft.com/office/powerpoint/2010/main" xmlns="" val="200201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Unit Central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lvl="1" indent="0">
              <a:buNone/>
            </a:pPr>
            <a:r>
              <a:rPr lang="en-US" sz="3200" dirty="0"/>
              <a:t>What is matter made of? How can matter change? </a:t>
            </a:r>
          </a:p>
        </p:txBody>
      </p:sp>
    </p:spTree>
    <p:extLst>
      <p:ext uri="{BB962C8B-B14F-4D97-AF65-F5344CB8AC3E}">
        <p14:creationId xmlns:p14="http://schemas.microsoft.com/office/powerpoint/2010/main" xmlns="" val="900455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Review: How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3200" dirty="0"/>
              <a:t>What happens to the molecules when a solid changes to a liquid?  </a:t>
            </a:r>
          </a:p>
        </p:txBody>
      </p:sp>
      <p:pic>
        <p:nvPicPr>
          <p:cNvPr id="8" name="Picture 2" descr="http://www.mobiles24.com/static/previews/downloads/default/331/P-575942-yW9BVc5opl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2971800"/>
            <a:ext cx="2743199" cy="22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657600" y="4038600"/>
            <a:ext cx="1676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4" descr="http://guardianlv.com/wp-content/uploads/2014/10/Detroit-Judge-Rules-There-Is-No-Basic-Human-Right-to-Water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220579"/>
            <a:ext cx="2934097" cy="173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11994A4-F49D-4B92-815D-041E1EE17BBA}"/>
              </a:ext>
            </a:extLst>
          </p:cNvPr>
          <p:cNvSpPr txBox="1"/>
          <p:nvPr/>
        </p:nvSpPr>
        <p:spPr>
          <a:xfrm>
            <a:off x="7495448" y="647700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Photos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5886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Review: How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to the molecules when a liquid changes to a solid? </a:t>
            </a:r>
          </a:p>
        </p:txBody>
      </p:sp>
      <p:pic>
        <p:nvPicPr>
          <p:cNvPr id="4" name="Picture 4" descr="http://guardianlv.com/wp-content/uploads/2014/10/Detroit-Judge-Rules-There-Is-No-Basic-Human-Right-to-Water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00400"/>
            <a:ext cx="2572546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810000" y="3886200"/>
            <a:ext cx="1676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http://www.mobiles24.com/static/previews/downloads/default/331/P-575942-yW9BVc5opl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743200"/>
            <a:ext cx="2743199" cy="22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11994A4-F49D-4B92-815D-041E1EE17BBA}"/>
              </a:ext>
            </a:extLst>
          </p:cNvPr>
          <p:cNvSpPr txBox="1"/>
          <p:nvPr/>
        </p:nvSpPr>
        <p:spPr>
          <a:xfrm>
            <a:off x="7495448" y="647700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Photos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96703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Review: How Does Matter Change?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happens during a chemical change when matter fizzes or burns?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29000" y="34290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dailyhiit.com/hiit-blog/wp-content/uploads/2014/07/photo-1-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286000"/>
            <a:ext cx="1981200" cy="24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-media-cache-ak0.pinimg.com/600x315/e9/ab/d4/e9abd4b03da3d3ee452739811cc5825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590800"/>
            <a:ext cx="2880946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1" descr="Image result for raw 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3" descr="Image result for raw eg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" name="Picture 1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43000" y="5181600"/>
            <a:ext cx="1981200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http://thewebivore.com/wp-content/uploads/2015/06/burnpaper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62700" y="4457700"/>
            <a:ext cx="1143000" cy="2438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Straight Arrow Connector 20"/>
          <p:cNvCxnSpPr/>
          <p:nvPr/>
        </p:nvCxnSpPr>
        <p:spPr>
          <a:xfrm>
            <a:off x="3505200" y="5562600"/>
            <a:ext cx="15240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911994A4-F49D-4B92-815D-041E1EE17BBA}"/>
              </a:ext>
            </a:extLst>
          </p:cNvPr>
          <p:cNvSpPr txBox="1"/>
          <p:nvPr/>
        </p:nvSpPr>
        <p:spPr>
          <a:xfrm>
            <a:off x="1922338" y="4628780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6822B112-33DB-4DA2-A11F-42876B3E9771}"/>
              </a:ext>
            </a:extLst>
          </p:cNvPr>
          <p:cNvSpPr txBox="1"/>
          <p:nvPr/>
        </p:nvSpPr>
        <p:spPr>
          <a:xfrm>
            <a:off x="7099794" y="6249079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662F114-F3D8-41B8-AB4F-A3412BC23C42}"/>
              </a:ext>
            </a:extLst>
          </p:cNvPr>
          <p:cNvSpPr txBox="1"/>
          <p:nvPr/>
        </p:nvSpPr>
        <p:spPr>
          <a:xfrm>
            <a:off x="7203258" y="4305309"/>
            <a:ext cx="119135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D5DD8D6-F5D2-462E-9B60-17B81E9AA646}"/>
              </a:ext>
            </a:extLst>
          </p:cNvPr>
          <p:cNvSpPr txBox="1"/>
          <p:nvPr/>
        </p:nvSpPr>
        <p:spPr>
          <a:xfrm>
            <a:off x="1660653" y="6248400"/>
            <a:ext cx="1476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pixabay.com</a:t>
            </a:r>
          </a:p>
        </p:txBody>
      </p:sp>
    </p:spTree>
    <p:extLst>
      <p:ext uri="{BB962C8B-B14F-4D97-AF65-F5344CB8AC3E}">
        <p14:creationId xmlns:p14="http://schemas.microsoft.com/office/powerpoint/2010/main" xmlns="" val="4083829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Is matter created or destroyed when it changes? How do you know?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123654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Is Matter Created or Destroyed?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0"/>
              </a:spcBef>
            </a:pPr>
            <a:r>
              <a:rPr lang="en-US" sz="3200" dirty="0"/>
              <a:t>How could we figure out whether matter is created or destroyed during a physical or chemical change?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kind of data could we collect that might tell us whether there’s more or less matter or “stuff” after a change than before?</a:t>
            </a:r>
          </a:p>
          <a:p>
            <a:pPr marL="365760" indent="-365760" algn="ctr">
              <a:spcBef>
                <a:spcPts val="0"/>
              </a:spcBef>
            </a:pPr>
            <a:endParaRPr lang="en-US" sz="4000" dirty="0"/>
          </a:p>
          <a:p>
            <a:pPr marL="365760" indent="-365760"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15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/>
          <a:lstStyle/>
          <a:p>
            <a:r>
              <a:rPr lang="en-US" dirty="0"/>
              <a:t>Weighing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Weighing matter will help us figure out whether there’s more or less “stuff” after a change, or if the amount of matter is the same.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We’ll use a balance to weigh our matter. </a:t>
            </a:r>
          </a:p>
        </p:txBody>
      </p:sp>
      <p:pic>
        <p:nvPicPr>
          <p:cNvPr id="4" name="Picture 2" descr="https://encrypted-tbn1.gstatic.com/shopping?q=tbn:ANd9GcSquQeGT47yChfngno6WUna0nSAVcnNztI6BCjysF69c0IpTJzOqwRAIXDErQLo-5T5O5enXaI&amp;usqp=C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486150" cy="228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5CE9A1-8CC4-480A-BD1E-1D5B6579DE5E}"/>
              </a:ext>
            </a:extLst>
          </p:cNvPr>
          <p:cNvSpPr txBox="1"/>
          <p:nvPr/>
        </p:nvSpPr>
        <p:spPr>
          <a:xfrm>
            <a:off x="5257800" y="62484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4800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Before the Change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4800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After the Change</a:t>
            </a:r>
          </a:p>
        </p:txBody>
      </p:sp>
    </p:spTree>
    <p:extLst>
      <p:ext uri="{BB962C8B-B14F-4D97-AF65-F5344CB8AC3E}">
        <p14:creationId xmlns:p14="http://schemas.microsoft.com/office/powerpoint/2010/main" xmlns="" val="16306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Weighing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How will we know whether the amount of matter is the same before and after a change? What will the balance look like? 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will we know </a:t>
            </a:r>
            <a:br>
              <a:rPr lang="en-US" sz="3200" dirty="0"/>
            </a:br>
            <a:r>
              <a:rPr lang="en-US" sz="3200" dirty="0"/>
              <a:t>there’s a different </a:t>
            </a:r>
            <a:br>
              <a:rPr lang="en-US" sz="3200" dirty="0"/>
            </a:br>
            <a:r>
              <a:rPr lang="en-US" sz="3200" dirty="0"/>
              <a:t>amount of matter </a:t>
            </a:r>
            <a:br>
              <a:rPr lang="en-US" sz="3200" dirty="0"/>
            </a:br>
            <a:r>
              <a:rPr lang="en-US" sz="3200" dirty="0"/>
              <a:t>after a change than </a:t>
            </a:r>
            <a:br>
              <a:rPr lang="en-US" sz="3200" dirty="0"/>
            </a:br>
            <a:r>
              <a:rPr lang="en-US" sz="3200" dirty="0"/>
              <a:t>before? What will the </a:t>
            </a:r>
            <a:br>
              <a:rPr lang="en-US" sz="3200" dirty="0"/>
            </a:br>
            <a:r>
              <a:rPr lang="en-US" sz="3200" dirty="0"/>
              <a:t>balance look like?</a:t>
            </a:r>
          </a:p>
        </p:txBody>
      </p:sp>
      <p:pic>
        <p:nvPicPr>
          <p:cNvPr id="4" name="Picture 2" descr="https://encrypted-tbn1.gstatic.com/shopping?q=tbn:ANd9GcSquQeGT47yChfngno6WUna0nSAVcnNztI6BCjysF69c0IpTJzOqwRAIXDErQLo-5T5O5enXaI&amp;usqp=CA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486150" cy="228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15CE9A1-8CC4-480A-BD1E-1D5B6579DE5E}"/>
              </a:ext>
            </a:extLst>
          </p:cNvPr>
          <p:cNvSpPr txBox="1"/>
          <p:nvPr/>
        </p:nvSpPr>
        <p:spPr>
          <a:xfrm>
            <a:off x="7315200" y="5562600"/>
            <a:ext cx="88998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163062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609</Words>
  <Application>Microsoft Office PowerPoint</Application>
  <PresentationFormat>On-screen Show (4:3)</PresentationFormat>
  <Paragraphs>59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Properties of Matter Lesson 7 (Extension)</vt:lpstr>
      <vt:lpstr>Unit Central Questions</vt:lpstr>
      <vt:lpstr>Review: How Does Matter Change?</vt:lpstr>
      <vt:lpstr>Review: How Does Matter Change?</vt:lpstr>
      <vt:lpstr>Review: How Does Matter Change?</vt:lpstr>
      <vt:lpstr>Today’s Focus Questions</vt:lpstr>
      <vt:lpstr>Is Matter Created or Destroyed?</vt:lpstr>
      <vt:lpstr>Weighing Matter</vt:lpstr>
      <vt:lpstr>Weighing Matter</vt:lpstr>
      <vt:lpstr>Is Matter Created or Destroyed?</vt:lpstr>
      <vt:lpstr>Is Matter Created or Destroyed?</vt:lpstr>
      <vt:lpstr>What Did You Observe?</vt:lpstr>
      <vt:lpstr>Let’s Summarize!</vt:lpstr>
      <vt:lpstr>Let’s Summarize!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185</cp:revision>
  <cp:lastPrinted>2016-01-11T21:42:00Z</cp:lastPrinted>
  <dcterms:created xsi:type="dcterms:W3CDTF">2014-06-10T18:20:14Z</dcterms:created>
  <dcterms:modified xsi:type="dcterms:W3CDTF">2019-12-08T21:28:25Z</dcterms:modified>
</cp:coreProperties>
</file>