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9" r:id="rId2"/>
    <p:sldId id="337" r:id="rId3"/>
    <p:sldId id="335" r:id="rId4"/>
    <p:sldId id="338" r:id="rId5"/>
    <p:sldId id="339" r:id="rId6"/>
    <p:sldId id="340" r:id="rId7"/>
    <p:sldId id="351" r:id="rId8"/>
    <p:sldId id="343" r:id="rId9"/>
    <p:sldId id="348" r:id="rId10"/>
    <p:sldId id="349" r:id="rId11"/>
    <p:sldId id="352" r:id="rId12"/>
    <p:sldId id="35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53" autoAdjust="0"/>
  </p:normalViewPr>
  <p:slideViewPr>
    <p:cSldViewPr>
      <p:cViewPr>
        <p:scale>
          <a:sx n="70" d="100"/>
          <a:sy n="70" d="100"/>
        </p:scale>
        <p:origin x="-1386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27943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9662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9662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648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966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290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485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988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6872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6872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1372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116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57372"/>
            <a:ext cx="7848600" cy="20144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err="1" smtClean="0"/>
              <a:t>EArth’s</a:t>
            </a:r>
            <a:r>
              <a:rPr lang="en-US" altLang="en-US" dirty="0" smtClean="0"/>
              <a:t> changing surface Lesson 5a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1905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Can Mountains Grow So Tall They Reach Outer Space? Why or Why Not?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10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486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102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486400"/>
            <a:ext cx="1439636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Our Focus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 smtClean="0">
                <a:solidFill>
                  <a:srgbClr val="000000"/>
                </a:solidFill>
              </a:rPr>
              <a:t>Can </a:t>
            </a:r>
            <a:r>
              <a:rPr lang="en-US" sz="3200" i="1" dirty="0">
                <a:solidFill>
                  <a:srgbClr val="000000"/>
                </a:solidFill>
              </a:rPr>
              <a:t>mountains grow so tall </a:t>
            </a:r>
            <a:r>
              <a:rPr lang="en-US" sz="3200" i="1" dirty="0" smtClean="0">
                <a:solidFill>
                  <a:srgbClr val="000000"/>
                </a:solidFill>
              </a:rPr>
              <a:t>they </a:t>
            </a:r>
            <a:r>
              <a:rPr lang="en-US" sz="3200" i="1" dirty="0">
                <a:solidFill>
                  <a:srgbClr val="000000"/>
                </a:solidFill>
              </a:rPr>
              <a:t>reach outer space? Why or why not?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How might today’s tasks help us answer these questions?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Think about what you discovered from each task? How might this relate to what happens to rocks high up on a mountain?</a:t>
            </a:r>
          </a:p>
        </p:txBody>
      </p:sp>
    </p:spTree>
    <p:extLst>
      <p:ext uri="{BB962C8B-B14F-4D97-AF65-F5344CB8AC3E}">
        <p14:creationId xmlns="" xmlns:p14="http://schemas.microsoft.com/office/powerpoint/2010/main" val="284066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>
                <a:solidFill>
                  <a:srgbClr val="292934"/>
                </a:solidFill>
              </a:rPr>
              <a:t>I </a:t>
            </a:r>
            <a:r>
              <a:rPr lang="en-US" sz="3200" i="1" dirty="0">
                <a:solidFill>
                  <a:srgbClr val="292934"/>
                </a:solidFill>
              </a:rPr>
              <a:t>think mountains </a:t>
            </a:r>
            <a:r>
              <a:rPr lang="en-US" sz="3200" i="1" dirty="0" smtClean="0">
                <a:solidFill>
                  <a:srgbClr val="292934"/>
                </a:solidFill>
              </a:rPr>
              <a:t>[can/cannot] </a:t>
            </a:r>
            <a:r>
              <a:rPr lang="en-US" sz="3200" i="1" dirty="0">
                <a:solidFill>
                  <a:srgbClr val="292934"/>
                </a:solidFill>
              </a:rPr>
              <a:t>reach outer space because ________________. 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Who thinks mountains </a:t>
            </a:r>
            <a:r>
              <a:rPr lang="en-US" sz="3200" b="1" dirty="0" smtClean="0">
                <a:solidFill>
                  <a:srgbClr val="000000"/>
                </a:solidFill>
              </a:rPr>
              <a:t>CAN</a:t>
            </a:r>
            <a:r>
              <a:rPr lang="en-US" sz="3200" dirty="0" smtClean="0">
                <a:solidFill>
                  <a:srgbClr val="000000"/>
                </a:solidFill>
              </a:rPr>
              <a:t> reach outer space?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Who thinks mountains </a:t>
            </a:r>
            <a:r>
              <a:rPr lang="en-US" sz="3200" b="1" dirty="0" smtClean="0">
                <a:solidFill>
                  <a:srgbClr val="000000"/>
                </a:solidFill>
              </a:rPr>
              <a:t>CAN’T</a:t>
            </a:r>
            <a:r>
              <a:rPr lang="en-US" sz="3200" dirty="0" smtClean="0">
                <a:solidFill>
                  <a:srgbClr val="000000"/>
                </a:solidFill>
              </a:rPr>
              <a:t> reach outer space? </a:t>
            </a:r>
            <a:endParaRPr lang="en-US" sz="3200" dirty="0">
              <a:solidFill>
                <a:srgbClr val="000000"/>
              </a:solidFill>
            </a:endParaRP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What are your reasons and evidence?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What ideas do you have about this now?</a:t>
            </a:r>
          </a:p>
        </p:txBody>
      </p:sp>
    </p:spTree>
    <p:extLst>
      <p:ext uri="{BB962C8B-B14F-4D97-AF65-F5344CB8AC3E}">
        <p14:creationId xmlns="" xmlns:p14="http://schemas.microsoft.com/office/powerpoint/2010/main" val="2840667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Today we explored the effects of tree roots and freezing water on rocks.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Next time, we’ll add </a:t>
            </a:r>
            <a:r>
              <a:rPr lang="en-US" sz="3200" dirty="0"/>
              <a:t>to our ideas about whether mountains can grow so tall </a:t>
            </a:r>
            <a:r>
              <a:rPr lang="en-US" sz="3200" dirty="0" smtClean="0"/>
              <a:t>that they </a:t>
            </a:r>
            <a:r>
              <a:rPr lang="en-US" sz="3200" dirty="0"/>
              <a:t>reach outer space.</a:t>
            </a:r>
          </a:p>
        </p:txBody>
      </p:sp>
    </p:spTree>
    <p:extLst>
      <p:ext uri="{BB962C8B-B14F-4D97-AF65-F5344CB8AC3E}">
        <p14:creationId xmlns="" xmlns:p14="http://schemas.microsoft.com/office/powerpoint/2010/main" val="251912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How Do Mountains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have we </a:t>
            </a:r>
            <a:r>
              <a:rPr lang="en-US" sz="3200" dirty="0" smtClean="0"/>
              <a:t>discovered so far about </a:t>
            </a:r>
            <a:r>
              <a:rPr lang="en-US" sz="3200" dirty="0"/>
              <a:t>how mountains form</a:t>
            </a:r>
            <a:r>
              <a:rPr lang="en-US" sz="3200" dirty="0" smtClean="0"/>
              <a:t>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/>
              <a:t>Sentence starters:</a:t>
            </a:r>
            <a:endParaRPr lang="en-US" sz="3200" b="1" dirty="0"/>
          </a:p>
          <a:p>
            <a:pPr marL="731520" indent="-365760">
              <a:spcBef>
                <a:spcPts val="600"/>
              </a:spcBef>
            </a:pPr>
            <a:r>
              <a:rPr lang="en-US" sz="3200" i="1" dirty="0"/>
              <a:t>I think mountains form </a:t>
            </a:r>
            <a:r>
              <a:rPr lang="en-US" sz="3200" i="1" dirty="0" smtClean="0"/>
              <a:t>by ____________.</a:t>
            </a:r>
            <a:endParaRPr lang="en-US" sz="3200" i="1" dirty="0"/>
          </a:p>
          <a:p>
            <a:pPr marL="731520" indent="-365760">
              <a:spcBef>
                <a:spcPts val="1200"/>
              </a:spcBef>
            </a:pPr>
            <a:r>
              <a:rPr lang="en-US" sz="3200" i="1" dirty="0"/>
              <a:t>My evidence from previous lessons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is  ____________. </a:t>
            </a: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Can </a:t>
            </a:r>
            <a:r>
              <a:rPr lang="en-US" sz="3200" dirty="0"/>
              <a:t>mountains grow so tall </a:t>
            </a:r>
            <a:r>
              <a:rPr lang="en-US" sz="3200" dirty="0" smtClean="0"/>
              <a:t>they </a:t>
            </a:r>
            <a:r>
              <a:rPr lang="en-US" sz="3200" dirty="0"/>
              <a:t>reach outer space? Why or why not?</a:t>
            </a:r>
          </a:p>
        </p:txBody>
      </p:sp>
    </p:spTree>
    <p:extLst>
      <p:ext uri="{BB962C8B-B14F-4D97-AF65-F5344CB8AC3E}">
        <p14:creationId xmlns="" xmlns:p14="http://schemas.microsoft.com/office/powerpoint/2010/main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</a:t>
            </a:r>
            <a:r>
              <a:rPr lang="en-US" dirty="0" smtClean="0"/>
              <a:t>: Rocks and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Can mountains grow so tall they reach outer space?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Think about this question. Then complete </a:t>
            </a:r>
            <a:r>
              <a:rPr lang="en-US" sz="3200" dirty="0"/>
              <a:t>this sentence in your science </a:t>
            </a:r>
            <a:r>
              <a:rPr lang="en-US" sz="3200" dirty="0" smtClean="0"/>
              <a:t>notebook: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I </a:t>
            </a:r>
            <a:r>
              <a:rPr lang="en-US" sz="3200" i="1" dirty="0"/>
              <a:t>think mountains </a:t>
            </a:r>
            <a:r>
              <a:rPr lang="en-US" sz="3200" i="1" dirty="0" smtClean="0"/>
              <a:t>[can/cannot] </a:t>
            </a:r>
            <a:r>
              <a:rPr lang="en-US" sz="3200" i="1" dirty="0"/>
              <a:t>reach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outer </a:t>
            </a:r>
            <a:r>
              <a:rPr lang="en-US" sz="3200" i="1" dirty="0"/>
              <a:t>space because </a:t>
            </a:r>
            <a:r>
              <a:rPr lang="en-US" sz="3200" i="1" dirty="0" smtClean="0"/>
              <a:t>_____________.</a:t>
            </a:r>
            <a:endParaRPr lang="en-US" sz="3200" i="1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Then talk about your ideas and reasoning with </a:t>
            </a:r>
            <a:br>
              <a:rPr lang="en-US" sz="3200" dirty="0" smtClean="0"/>
            </a:br>
            <a:r>
              <a:rPr lang="en-US" sz="3200" dirty="0" smtClean="0"/>
              <a:t>a partner. Be </a:t>
            </a:r>
            <a:r>
              <a:rPr lang="en-US" sz="3200" dirty="0"/>
              <a:t>prepared to </a:t>
            </a:r>
            <a:r>
              <a:rPr lang="en-US" sz="3200" dirty="0" smtClean="0"/>
              <a:t>share with the  class.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6676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</a:t>
            </a:r>
            <a:r>
              <a:rPr lang="en-US" dirty="0" smtClean="0"/>
              <a:t>Rocks and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Work </a:t>
            </a:r>
            <a:r>
              <a:rPr lang="en-US" sz="3000" dirty="0" smtClean="0"/>
              <a:t>in your small group </a:t>
            </a:r>
            <a:r>
              <a:rPr lang="en-US" sz="3000" dirty="0"/>
              <a:t>to complete </a:t>
            </a:r>
            <a:r>
              <a:rPr lang="en-US" sz="3000" dirty="0" smtClean="0"/>
              <a:t>Task A and </a:t>
            </a:r>
            <a:br>
              <a:rPr lang="en-US" sz="3000" dirty="0" smtClean="0"/>
            </a:br>
            <a:r>
              <a:rPr lang="en-US" sz="3000" dirty="0" smtClean="0"/>
              <a:t>Task B on your handouts. Follow the task directions carefully and keep the focus questions in mind!</a:t>
            </a:r>
            <a:endParaRPr lang="en-US" sz="3000" dirty="0"/>
          </a:p>
          <a:p>
            <a:pPr marL="0" lvl="1" indent="0">
              <a:spcBef>
                <a:spcPts val="1200"/>
              </a:spcBef>
              <a:buNone/>
            </a:pPr>
            <a:r>
              <a:rPr lang="en-US" sz="3000" b="1" dirty="0" smtClean="0"/>
              <a:t>After completing each task: 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Read </a:t>
            </a:r>
            <a:r>
              <a:rPr lang="en-US" sz="3000" dirty="0"/>
              <a:t>the focus questions </a:t>
            </a:r>
            <a:r>
              <a:rPr lang="en-US" sz="3000" dirty="0" smtClean="0"/>
              <a:t>aloud. 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Discuss any ideas the task gives you that can help you answer these questions.</a:t>
            </a:r>
            <a:endParaRPr lang="en-US" sz="3000" dirty="0"/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Write these ideas in </a:t>
            </a:r>
            <a:r>
              <a:rPr lang="en-US" sz="3000" dirty="0"/>
              <a:t>your science </a:t>
            </a:r>
            <a:r>
              <a:rPr lang="en-US" sz="3000" dirty="0" smtClean="0"/>
              <a:t>notebooks. Make sure to use complete sentences!</a:t>
            </a:r>
            <a:endParaRPr lang="en-US" sz="30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2714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</a:t>
            </a:r>
            <a:r>
              <a:rPr lang="en-US" dirty="0" smtClean="0"/>
              <a:t>Rocks and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900" b="1" dirty="0"/>
              <a:t>Task A: </a:t>
            </a:r>
            <a:endParaRPr lang="en-US" sz="2900" b="1" dirty="0" smtClean="0"/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 smtClean="0"/>
              <a:t>Observe the two </a:t>
            </a:r>
            <a:r>
              <a:rPr lang="en-US" sz="2900" dirty="0"/>
              <a:t>pictures </a:t>
            </a:r>
            <a:r>
              <a:rPr lang="en-US" sz="2900" dirty="0" smtClean="0"/>
              <a:t>(taken in 1999 and 2014) </a:t>
            </a:r>
            <a:br>
              <a:rPr lang="en-US" sz="2900" dirty="0" smtClean="0"/>
            </a:br>
            <a:r>
              <a:rPr lang="en-US" sz="2900" dirty="0" smtClean="0"/>
              <a:t>of </a:t>
            </a:r>
            <a:r>
              <a:rPr lang="en-US" sz="2900" dirty="0"/>
              <a:t>a tree growing in the crack of a boulder.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Talk about </a:t>
            </a:r>
            <a:r>
              <a:rPr lang="en-US" sz="2900" dirty="0" smtClean="0"/>
              <a:t>any differences </a:t>
            </a:r>
            <a:r>
              <a:rPr lang="en-US" sz="2900" dirty="0"/>
              <a:t>you </a:t>
            </a:r>
            <a:r>
              <a:rPr lang="en-US" sz="2900" dirty="0" smtClean="0"/>
              <a:t>notice between the two pictures. Focus on the boulder and the tree.</a:t>
            </a:r>
            <a:endParaRPr lang="en-US" sz="29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900" b="1" dirty="0"/>
              <a:t>In your science </a:t>
            </a:r>
            <a:r>
              <a:rPr lang="en-US" sz="2900" b="1" dirty="0" smtClean="0"/>
              <a:t>notebook: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 smtClean="0"/>
              <a:t>Describe </a:t>
            </a:r>
            <a:r>
              <a:rPr lang="en-US" sz="2900" dirty="0"/>
              <a:t>what </a:t>
            </a:r>
            <a:r>
              <a:rPr lang="en-US" sz="2900" dirty="0" smtClean="0"/>
              <a:t>happened to the tree and the boulder between </a:t>
            </a:r>
            <a:r>
              <a:rPr lang="en-US" sz="2900" dirty="0"/>
              <a:t>1999 and </a:t>
            </a:r>
            <a:r>
              <a:rPr lang="en-US" sz="2900" dirty="0" smtClean="0"/>
              <a:t>2014.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 smtClean="0"/>
              <a:t>Predict </a:t>
            </a:r>
            <a:r>
              <a:rPr lang="en-US" sz="2900" dirty="0"/>
              <a:t>what will </a:t>
            </a:r>
            <a:r>
              <a:rPr lang="en-US" sz="2900" dirty="0" smtClean="0"/>
              <a:t>happen to the boulder </a:t>
            </a:r>
            <a:r>
              <a:rPr lang="en-US" sz="2900" dirty="0"/>
              <a:t>in 50 years. Explain why you think so.</a:t>
            </a:r>
          </a:p>
        </p:txBody>
      </p:sp>
    </p:spTree>
    <p:extLst>
      <p:ext uri="{BB962C8B-B14F-4D97-AF65-F5344CB8AC3E}">
        <p14:creationId xmlns="" xmlns:p14="http://schemas.microsoft.com/office/powerpoint/2010/main" val="5156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</a:t>
            </a:r>
            <a:r>
              <a:rPr lang="en-US" dirty="0" smtClean="0"/>
              <a:t>Rocks and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Task </a:t>
            </a:r>
            <a:r>
              <a:rPr lang="en-US" sz="2800" b="1" dirty="0" smtClean="0"/>
              <a:t>B: 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Observe the two cans of soda. One can is frozen, and the other isn’t.</a:t>
            </a:r>
            <a:endParaRPr lang="en-US" sz="2800" dirty="0"/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Talk about </a:t>
            </a:r>
            <a:r>
              <a:rPr lang="en-US" sz="2800" dirty="0" smtClean="0"/>
              <a:t>any differences you notice between the two cans.</a:t>
            </a:r>
            <a:endParaRPr lang="en-US" sz="28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/>
              <a:t>In your science </a:t>
            </a:r>
            <a:r>
              <a:rPr lang="en-US" sz="2800" b="1" dirty="0" smtClean="0"/>
              <a:t>notebook:</a:t>
            </a:r>
          </a:p>
          <a:p>
            <a:pPr marL="365760" indent="-365760">
              <a:spcBef>
                <a:spcPts val="600"/>
              </a:spcBef>
            </a:pPr>
            <a:r>
              <a:rPr lang="en-US" sz="2800" dirty="0" smtClean="0"/>
              <a:t>Why was the frozen soda can deformed? What do you think will happen to the can when the soda inside thaws?</a:t>
            </a:r>
          </a:p>
          <a:p>
            <a:pPr marL="365760" indent="-365760">
              <a:spcBef>
                <a:spcPts val="1200"/>
              </a:spcBef>
            </a:pPr>
            <a:r>
              <a:rPr lang="en-US" sz="2800" dirty="0" smtClean="0"/>
              <a:t>Describe what you think happens over time when water freezes and then thaws in a crack in a rock.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5156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</a:t>
            </a:r>
            <a:r>
              <a:rPr lang="en-US" dirty="0" smtClean="0"/>
              <a:t>Rocks and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ideas did the task give you for answering our focus questions?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How did you answer the questions for each task?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Did you notice anything these tasks had in common? </a:t>
            </a:r>
            <a:endParaRPr lang="en-US" sz="3200" dirty="0"/>
          </a:p>
          <a:p>
            <a:pPr marL="365760" lvl="1" indent="-365760">
              <a:spcBef>
                <a:spcPts val="1200"/>
              </a:spcBef>
            </a:pPr>
            <a:r>
              <a:rPr lang="en-US" sz="3200" dirty="0" smtClean="0"/>
              <a:t>Be prepared to agree</a:t>
            </a:r>
            <a:r>
              <a:rPr lang="en-US" sz="3200" dirty="0"/>
              <a:t>, disagree, </a:t>
            </a:r>
            <a:r>
              <a:rPr lang="en-US" sz="3200" dirty="0" smtClean="0"/>
              <a:t>ask a question, or </a:t>
            </a:r>
            <a:r>
              <a:rPr lang="en-US" sz="3200" dirty="0"/>
              <a:t>add to someone else’s idea during our discussion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50114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pPr marL="685800"/>
            <a:r>
              <a:rPr lang="en-US" sz="3600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A </a:t>
            </a:r>
            <a:r>
              <a:rPr lang="en-US" sz="3200" dirty="0" smtClean="0"/>
              <a:t>tree </a:t>
            </a:r>
            <a:r>
              <a:rPr lang="en-US" sz="3200" dirty="0"/>
              <a:t>growing in </a:t>
            </a:r>
            <a:r>
              <a:rPr lang="en-US" sz="3200" dirty="0" smtClean="0"/>
              <a:t>the crack of a rock </a:t>
            </a:r>
            <a:r>
              <a:rPr lang="en-US" sz="3200" dirty="0"/>
              <a:t>can change the rock slowly over time.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Freezing water can </a:t>
            </a:r>
            <a:r>
              <a:rPr lang="en-US" sz="3200" dirty="0"/>
              <a:t>change </a:t>
            </a:r>
            <a:r>
              <a:rPr lang="en-US" sz="3200" dirty="0" smtClean="0"/>
              <a:t>the shape of a rock </a:t>
            </a:r>
            <a:r>
              <a:rPr lang="en-US" sz="3200" dirty="0"/>
              <a:t>over </a:t>
            </a:r>
            <a:r>
              <a:rPr lang="en-US" sz="3200" dirty="0" smtClean="0"/>
              <a:t>time, just as it changed the shape of the frozen soda cans.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359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472</Words>
  <Application>Microsoft Office PowerPoint</Application>
  <PresentationFormat>On-screen Show (4:3)</PresentationFormat>
  <Paragraphs>67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EArth’s changing surface Lesson 5a</vt:lpstr>
      <vt:lpstr>How Do Mountains Form?</vt:lpstr>
      <vt:lpstr>Today’s Focus Question</vt:lpstr>
      <vt:lpstr>Investigation: Rocks and Mountains</vt:lpstr>
      <vt:lpstr>Investigation: Rocks and Mountains</vt:lpstr>
      <vt:lpstr>Investigation: Rocks and Mountains</vt:lpstr>
      <vt:lpstr>Investigation: Rocks and Mountains</vt:lpstr>
      <vt:lpstr>Investigation: Rocks and Mountains</vt:lpstr>
      <vt:lpstr>Key Science Ideas</vt:lpstr>
      <vt:lpstr>Our Focus Questions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147</cp:revision>
  <dcterms:created xsi:type="dcterms:W3CDTF">2014-06-10T18:20:14Z</dcterms:created>
  <dcterms:modified xsi:type="dcterms:W3CDTF">2019-06-06T19:53:26Z</dcterms:modified>
</cp:coreProperties>
</file>