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9" r:id="rId2"/>
    <p:sldId id="353" r:id="rId3"/>
    <p:sldId id="352" r:id="rId4"/>
    <p:sldId id="360" r:id="rId5"/>
    <p:sldId id="337" r:id="rId6"/>
    <p:sldId id="361" r:id="rId7"/>
    <p:sldId id="359" r:id="rId8"/>
    <p:sldId id="354" r:id="rId9"/>
    <p:sldId id="348" r:id="rId10"/>
    <p:sldId id="349" r:id="rId11"/>
    <p:sldId id="347" r:id="rId12"/>
    <p:sldId id="356" r:id="rId13"/>
    <p:sldId id="3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89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992962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6242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204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89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596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0740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3985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3985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973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973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973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7512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45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3633"/>
            <a:ext cx="7848600" cy="21395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earth’s changing surface Lesson 7a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Can We Use What We’ve Learned about Earth’s Changing Surface to Answer the Unit Central Questions?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10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486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334000"/>
            <a:ext cx="1439636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990600"/>
          </a:xfrm>
        </p:spPr>
        <p:txBody>
          <a:bodyPr>
            <a:noAutofit/>
          </a:bodyPr>
          <a:lstStyle/>
          <a:p>
            <a:r>
              <a:rPr lang="en-US" sz="3700" dirty="0">
                <a:latin typeface="Calibri" charset="0"/>
              </a:rPr>
              <a:t>Investigation: Building Up </a:t>
            </a:r>
            <a:r>
              <a:rPr lang="en-US" sz="3700" dirty="0" smtClean="0">
                <a:latin typeface="Calibri" charset="0"/>
              </a:rPr>
              <a:t>or Wearing Down?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4953000"/>
          </a:xfrm>
        </p:spPr>
        <p:txBody>
          <a:bodyPr/>
          <a:lstStyle/>
          <a:p>
            <a:pPr marL="0" lvl="1" indent="0">
              <a:buNone/>
            </a:pPr>
            <a:r>
              <a:rPr lang="en-US" sz="3100" dirty="0" smtClean="0"/>
              <a:t>After I read each scenario on your handout, make the following decisions: </a:t>
            </a:r>
          </a:p>
          <a:p>
            <a:pPr marL="731520" lvl="1" indent="-365760">
              <a:spcBef>
                <a:spcPts val="1800"/>
              </a:spcBef>
              <a:buFont typeface="+mj-lt"/>
              <a:buAutoNum type="arabicPeriod"/>
            </a:pPr>
            <a:r>
              <a:rPr lang="en-US" sz="3100" dirty="0" smtClean="0"/>
              <a:t>Decide whether the scenario is an example of building </a:t>
            </a:r>
            <a:r>
              <a:rPr lang="en-US" sz="3100" dirty="0"/>
              <a:t>up or </a:t>
            </a:r>
            <a:r>
              <a:rPr lang="en-US" sz="3100" dirty="0" smtClean="0"/>
              <a:t>wearing down Earth’s surface. Then mark an </a:t>
            </a:r>
            <a:r>
              <a:rPr lang="en-US" sz="3100" i="1" dirty="0" smtClean="0"/>
              <a:t>X</a:t>
            </a:r>
            <a:r>
              <a:rPr lang="en-US" sz="3100" dirty="0" smtClean="0"/>
              <a:t> in the appropriate box on the handout.</a:t>
            </a:r>
          </a:p>
          <a:p>
            <a:pPr marL="731520" lvl="1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100" dirty="0" smtClean="0"/>
              <a:t>Decide what caused the scenario. Then write the science word(s) in the right-hand column.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3100" dirty="0" smtClean="0"/>
              <a:t>Be </a:t>
            </a:r>
            <a:r>
              <a:rPr lang="en-US" sz="3100" dirty="0"/>
              <a:t>prepared to share </a:t>
            </a:r>
            <a:r>
              <a:rPr lang="en-US" sz="3100" dirty="0" smtClean="0"/>
              <a:t>your reasoning.</a:t>
            </a:r>
            <a:endParaRPr lang="en-US" sz="31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49975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Our Second Unit Central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What </a:t>
            </a:r>
            <a:r>
              <a:rPr lang="en-US" sz="3200" i="1" dirty="0"/>
              <a:t>causes </a:t>
            </a:r>
            <a:r>
              <a:rPr lang="en-US" sz="3200" i="1" dirty="0" smtClean="0"/>
              <a:t>the surface </a:t>
            </a:r>
            <a:r>
              <a:rPr lang="en-US" sz="3200" i="1" dirty="0"/>
              <a:t>to look different in different places?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Talk about this question with </a:t>
            </a:r>
            <a:r>
              <a:rPr lang="en-US" sz="3200" dirty="0"/>
              <a:t>a </a:t>
            </a:r>
            <a:r>
              <a:rPr lang="en-US" sz="3200" dirty="0" smtClean="0"/>
              <a:t>partner.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Be </a:t>
            </a:r>
            <a:r>
              <a:rPr lang="en-US" sz="3200" dirty="0"/>
              <a:t>ready to share your </a:t>
            </a:r>
            <a:r>
              <a:rPr lang="en-US" sz="3200" dirty="0" smtClean="0"/>
              <a:t>ideas with the class.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037085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/>
            <a:r>
              <a:rPr lang="en-US" sz="3200" dirty="0" smtClean="0"/>
              <a:t>Complete </a:t>
            </a:r>
            <a:r>
              <a:rPr lang="en-US" sz="3200" dirty="0"/>
              <a:t>this </a:t>
            </a:r>
            <a:r>
              <a:rPr lang="en-US" sz="3200" dirty="0" smtClean="0"/>
              <a:t>sentence in your science </a:t>
            </a:r>
            <a:r>
              <a:rPr lang="en-US" sz="3200" dirty="0" smtClean="0"/>
              <a:t>notebook:</a:t>
            </a:r>
            <a:endParaRPr lang="en-US" sz="3200" dirty="0"/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 smtClean="0"/>
              <a:t>I </a:t>
            </a:r>
            <a:r>
              <a:rPr lang="en-US" sz="3200" i="1" dirty="0"/>
              <a:t>think </a:t>
            </a:r>
            <a:r>
              <a:rPr lang="en-US" sz="3200" i="1" dirty="0" smtClean="0"/>
              <a:t>Earth’s </a:t>
            </a:r>
            <a:r>
              <a:rPr lang="en-US" sz="3200" i="1" dirty="0"/>
              <a:t>surface looks different in different places because </a:t>
            </a:r>
            <a:r>
              <a:rPr lang="en-US" sz="3200" i="1" dirty="0" smtClean="0"/>
              <a:t>____________.</a:t>
            </a:r>
            <a:endParaRPr lang="en-US" sz="3200" i="1" dirty="0"/>
          </a:p>
          <a:p>
            <a:pPr marL="365760" indent="-365760">
              <a:spcBef>
                <a:spcPts val="2400"/>
              </a:spcBef>
            </a:pPr>
            <a:r>
              <a:rPr lang="en-US" sz="3200" dirty="0" smtClean="0"/>
              <a:t>Use key science ideas from all of the lessons in this unit on Earth’s changing surface.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Don’t forget to include your evidence!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323980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In our final lesson, we’ll apply everything we’ve learned about Earth’s </a:t>
            </a:r>
            <a:r>
              <a:rPr lang="en-US" sz="3200" dirty="0"/>
              <a:t>changing surface </a:t>
            </a:r>
            <a:r>
              <a:rPr lang="en-US" sz="3200" dirty="0" smtClean="0"/>
              <a:t>to </a:t>
            </a:r>
            <a:r>
              <a:rPr lang="en-US" sz="3200" dirty="0"/>
              <a:t>a </a:t>
            </a:r>
            <a:r>
              <a:rPr lang="en-US" sz="3200" dirty="0" smtClean="0"/>
              <a:t>familiar California landform: the San Gabriel Mountains!</a:t>
            </a:r>
            <a:endParaRPr lang="en-US" sz="32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Then we’ll </a:t>
            </a:r>
            <a:r>
              <a:rPr lang="en-US" sz="3200" dirty="0" smtClean="0">
                <a:latin typeface="Calibri" charset="0"/>
              </a:rPr>
              <a:t>use these science ideas to </a:t>
            </a:r>
            <a:r>
              <a:rPr lang="en-US" sz="3200" dirty="0">
                <a:latin typeface="Calibri" charset="0"/>
              </a:rPr>
              <a:t>answer </a:t>
            </a:r>
            <a:r>
              <a:rPr lang="en-US" sz="3200" dirty="0" smtClean="0">
                <a:latin typeface="Calibri" charset="0"/>
              </a:rPr>
              <a:t>both of </a:t>
            </a:r>
            <a:r>
              <a:rPr lang="en-US" sz="3200" dirty="0" smtClean="0"/>
              <a:t>our unit central questions: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 smtClean="0"/>
              <a:t>Why isn’t all of Earth’s surface flat? What causes the surface to look different in different places?</a:t>
            </a:r>
            <a:endParaRPr lang="en-US" sz="3200" i="1" dirty="0"/>
          </a:p>
        </p:txBody>
      </p:sp>
    </p:spTree>
    <p:extLst>
      <p:ext uri="{BB962C8B-B14F-4D97-AF65-F5344CB8AC3E}">
        <p14:creationId xmlns="" xmlns:p14="http://schemas.microsoft.com/office/powerpoint/2010/main" val="12764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Review: Earth’s Changing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i="1" dirty="0" smtClean="0"/>
              <a:t>Can mountains </a:t>
            </a:r>
            <a:r>
              <a:rPr lang="en-US" sz="3200" i="1" dirty="0"/>
              <a:t>grow so tall they reach outer space?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What did we conclude from our investigations in </a:t>
            </a:r>
            <a:r>
              <a:rPr lang="en-US" sz="3200" smtClean="0"/>
              <a:t>this unit?</a:t>
            </a: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62911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Our Unit </a:t>
            </a:r>
            <a:r>
              <a:rPr lang="en-US" dirty="0"/>
              <a:t>Central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419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 smtClean="0"/>
              <a:t>Why isn’t all of Earth’s surface flat? What </a:t>
            </a:r>
            <a:r>
              <a:rPr lang="en-US" sz="3200" dirty="0"/>
              <a:t>causes </a:t>
            </a:r>
            <a:r>
              <a:rPr lang="en-US" sz="3200" dirty="0" smtClean="0"/>
              <a:t>the surface </a:t>
            </a:r>
            <a:r>
              <a:rPr lang="en-US" sz="3200" dirty="0"/>
              <a:t>to look different in different places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10394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419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 smtClean="0"/>
              <a:t>How </a:t>
            </a:r>
            <a:r>
              <a:rPr lang="en-US" sz="3200" dirty="0"/>
              <a:t>can we use what </a:t>
            </a:r>
            <a:r>
              <a:rPr lang="en-US" sz="3200" dirty="0" smtClean="0"/>
              <a:t>we’ve learned about Earth’s changing surface to </a:t>
            </a:r>
            <a:r>
              <a:rPr lang="en-US" sz="3200" dirty="0"/>
              <a:t>answer the </a:t>
            </a:r>
            <a:r>
              <a:rPr lang="en-US" sz="3200" dirty="0" smtClean="0"/>
              <a:t>unit central questions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210394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Review: Earth’s Changing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72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What is the difference between </a:t>
            </a:r>
            <a:r>
              <a:rPr lang="en-US" sz="3200" b="1" dirty="0" smtClean="0"/>
              <a:t>weathering</a:t>
            </a:r>
            <a:r>
              <a:rPr lang="en-US" sz="3200" dirty="0" smtClean="0"/>
              <a:t> and </a:t>
            </a:r>
            <a:r>
              <a:rPr lang="en-US" sz="3200" b="1" dirty="0" smtClean="0"/>
              <a:t>erosion</a:t>
            </a:r>
            <a:r>
              <a:rPr lang="en-US" sz="3200" dirty="0" smtClean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26388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Review: Earth’s Changing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05400"/>
          </a:xfrm>
        </p:spPr>
        <p:txBody>
          <a:bodyPr/>
          <a:lstStyle/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How would you explain the difference between </a:t>
            </a:r>
            <a:r>
              <a:rPr lang="en-US" sz="3200" b="1" dirty="0" smtClean="0"/>
              <a:t>weathering</a:t>
            </a:r>
            <a:r>
              <a:rPr lang="en-US" sz="3200" dirty="0" smtClean="0"/>
              <a:t> and </a:t>
            </a:r>
            <a:r>
              <a:rPr lang="en-US" sz="3200" b="1" dirty="0" smtClean="0"/>
              <a:t>erosion</a:t>
            </a:r>
            <a:r>
              <a:rPr lang="en-US" sz="3200" dirty="0" smtClean="0"/>
              <a:t>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/>
              <a:t>Does </a:t>
            </a:r>
            <a:r>
              <a:rPr lang="en-US" sz="3200" b="1" dirty="0" smtClean="0"/>
              <a:t>weathering</a:t>
            </a:r>
            <a:r>
              <a:rPr lang="en-US" sz="3200" dirty="0" smtClean="0"/>
              <a:t> build up or wear down Earth’s surface. Why do you think so?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/>
              <a:t>Does </a:t>
            </a:r>
            <a:r>
              <a:rPr lang="en-US" sz="3200" b="1" dirty="0" smtClean="0"/>
              <a:t>erosion</a:t>
            </a:r>
            <a:r>
              <a:rPr lang="en-US" sz="3200" dirty="0" smtClean="0"/>
              <a:t> build up or wear down Earth’s surface. Why do you think so?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As your classmates share their ideas, think about whether you agree or disagree or have something to add.</a:t>
            </a:r>
          </a:p>
          <a:p>
            <a:pPr marL="365760" indent="-365760">
              <a:spcBef>
                <a:spcPts val="240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6388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Review: Earth’s Changing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720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is the difference between </a:t>
            </a:r>
            <a:r>
              <a:rPr lang="en-US" sz="3200" b="1" dirty="0" smtClean="0"/>
              <a:t>erosion</a:t>
            </a:r>
            <a:r>
              <a:rPr lang="en-US" sz="3200" dirty="0" smtClean="0"/>
              <a:t> and </a:t>
            </a:r>
            <a:r>
              <a:rPr lang="en-US" sz="3200" b="1" dirty="0" smtClean="0"/>
              <a:t>deposition</a:t>
            </a:r>
            <a:r>
              <a:rPr lang="en-US" sz="3200" dirty="0" smtClean="0"/>
              <a:t>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 smtClean="0"/>
              <a:t>Does </a:t>
            </a:r>
            <a:r>
              <a:rPr lang="en-US" sz="3200" b="1" dirty="0" smtClean="0"/>
              <a:t>deposition</a:t>
            </a:r>
            <a:r>
              <a:rPr lang="en-US" sz="3200" dirty="0" smtClean="0"/>
              <a:t> build up or wear down Earth’s surface? Why do you think so?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881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2533C"/>
                </a:solidFill>
                <a:latin typeface="Calibri" charset="0"/>
              </a:rPr>
              <a:t>Review: Earth’s Changing Surface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What processes are involved in forming mountains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77922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>
            <a:normAutofit/>
          </a:bodyPr>
          <a:lstStyle/>
          <a:p>
            <a:pPr marL="685800"/>
            <a:r>
              <a:rPr lang="en-US" dirty="0" smtClean="0"/>
              <a:t>Key Science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05800" cy="5334000"/>
          </a:xfrm>
        </p:spPr>
        <p:txBody>
          <a:bodyPr/>
          <a:lstStyle/>
          <a:p>
            <a:pPr marL="36576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700" dirty="0" smtClean="0"/>
              <a:t>Water usually causes erosion, but wind can too.</a:t>
            </a:r>
            <a:endParaRPr lang="en-US" sz="2700" dirty="0"/>
          </a:p>
          <a:p>
            <a:pPr marL="36576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700" dirty="0"/>
              <a:t>Weathering and erosion don’t just happen to rocks</a:t>
            </a:r>
            <a:r>
              <a:rPr lang="en-US" sz="2700" dirty="0" smtClean="0"/>
              <a:t>. Anything in the environment can be broken down and carried away through these processes.</a:t>
            </a:r>
            <a:endParaRPr lang="en-US" sz="2700" dirty="0"/>
          </a:p>
          <a:p>
            <a:pPr marL="36576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700" dirty="0"/>
              <a:t>Erosion doesn’t happen only on mountains. It </a:t>
            </a:r>
            <a:r>
              <a:rPr lang="en-US" sz="2700" dirty="0" smtClean="0"/>
              <a:t>can even happen </a:t>
            </a:r>
            <a:r>
              <a:rPr lang="en-US" sz="2700" dirty="0"/>
              <a:t>on flat </a:t>
            </a:r>
            <a:r>
              <a:rPr lang="en-US" sz="2700" dirty="0" smtClean="0"/>
              <a:t>ground!</a:t>
            </a:r>
            <a:endParaRPr lang="en-US" sz="2700" dirty="0"/>
          </a:p>
          <a:p>
            <a:pPr marL="36576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700" dirty="0"/>
              <a:t>Erosion wears down </a:t>
            </a:r>
            <a:r>
              <a:rPr lang="en-US" sz="2700" dirty="0" smtClean="0"/>
              <a:t>landforms in </a:t>
            </a:r>
            <a:r>
              <a:rPr lang="en-US" sz="2700" dirty="0"/>
              <a:t>one </a:t>
            </a:r>
            <a:r>
              <a:rPr lang="en-US" sz="2700" dirty="0" smtClean="0"/>
              <a:t>area, while </a:t>
            </a:r>
            <a:r>
              <a:rPr lang="en-US" sz="2700" dirty="0"/>
              <a:t>deposition builds </a:t>
            </a:r>
            <a:r>
              <a:rPr lang="en-US" sz="2700" dirty="0" smtClean="0"/>
              <a:t>up landforms in another area.</a:t>
            </a:r>
          </a:p>
          <a:p>
            <a:pPr marL="36576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700" dirty="0" smtClean="0"/>
              <a:t>Mountain ranges form where Earth’s crustal plates collide. This is one way Earth’s surface is built up.</a:t>
            </a:r>
          </a:p>
          <a:p>
            <a:pPr marL="36576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700" dirty="0" smtClean="0"/>
              <a:t>Volcanic eruptions also form mountains and build up Earth’s surface when lava cools and hardens in layers.</a:t>
            </a:r>
            <a:endParaRPr lang="en-US" sz="2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33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775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552</Words>
  <Application>Microsoft Office PowerPoint</Application>
  <PresentationFormat>On-screen Show (4:3)</PresentationFormat>
  <Paragraphs>59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earth’s changing surface Lesson 7a</vt:lpstr>
      <vt:lpstr>Review: Earth’s Changing Surface</vt:lpstr>
      <vt:lpstr>Our Unit Central Questions</vt:lpstr>
      <vt:lpstr>Today’s Focus Question</vt:lpstr>
      <vt:lpstr>Review: Earth’s Changing Surface</vt:lpstr>
      <vt:lpstr>Review: Earth’s Changing Surface</vt:lpstr>
      <vt:lpstr>Review: Earth’s Changing Surface</vt:lpstr>
      <vt:lpstr>Review: Earth’s Changing Surface</vt:lpstr>
      <vt:lpstr>Key Science Ideas</vt:lpstr>
      <vt:lpstr>Investigation: Building Up or Wearing Down?</vt:lpstr>
      <vt:lpstr>Our Second Unit Central Question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126</cp:revision>
  <dcterms:created xsi:type="dcterms:W3CDTF">2014-06-10T18:20:14Z</dcterms:created>
  <dcterms:modified xsi:type="dcterms:W3CDTF">2019-06-06T22:10:37Z</dcterms:modified>
</cp:coreProperties>
</file>