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99" r:id="rId2"/>
    <p:sldId id="362" r:id="rId3"/>
    <p:sldId id="335" r:id="rId4"/>
    <p:sldId id="342" r:id="rId5"/>
    <p:sldId id="359" r:id="rId6"/>
    <p:sldId id="343" r:id="rId7"/>
    <p:sldId id="344" r:id="rId8"/>
    <p:sldId id="345" r:id="rId9"/>
    <p:sldId id="346" r:id="rId10"/>
    <p:sldId id="364" r:id="rId11"/>
    <p:sldId id="347" r:id="rId12"/>
    <p:sldId id="348" r:id="rId13"/>
    <p:sldId id="349" r:id="rId14"/>
    <p:sldId id="365" r:id="rId15"/>
    <p:sldId id="350" r:id="rId16"/>
    <p:sldId id="363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ty" initials="B" lastIdx="3" clrIdx="0"/>
  <p:cmAuthor id="1" name="Stacey Luce" initials="SL" lastIdx="4" clrIdx="1"/>
  <p:cmAuthor id="2" name="Justine Newell" initials="JN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6879" autoAdjust="0"/>
  </p:normalViewPr>
  <p:slideViewPr>
    <p:cSldViewPr>
      <p:cViewPr varScale="1">
        <p:scale>
          <a:sx n="109" d="100"/>
          <a:sy n="109" d="100"/>
        </p:scale>
        <p:origin x="3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664CD-DF94-49A3-9655-B56133AE5B3E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49AC9-CED5-4DE9-8BE8-49B0980EA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44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13E99A0-5A01-41BA-AC39-BB8F130969B5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6176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00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19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977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841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84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795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33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48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48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31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45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99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62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00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energy transfer</a:t>
            </a:r>
            <a:br>
              <a:rPr lang="en-US" altLang="en-US" dirty="0"/>
            </a:br>
            <a:r>
              <a:rPr lang="en-US" altLang="en-US" dirty="0"/>
              <a:t>Lesson 3a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What Happens to Energy When Objects Collide?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901406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058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/>
              <a:t>Investigation: Colliding Marbles</a:t>
            </a:r>
            <a:br>
              <a:rPr lang="en-US" sz="4100" dirty="0"/>
            </a:b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6096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Sample data table: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787306"/>
              </p:ext>
            </p:extLst>
          </p:nvPr>
        </p:nvGraphicFramePr>
        <p:xfrm>
          <a:off x="732789" y="2098497"/>
          <a:ext cx="7678421" cy="4378503"/>
        </p:xfrm>
        <a:graphic>
          <a:graphicData uri="http://schemas.openxmlformats.org/drawingml/2006/table">
            <a:tbl>
              <a:tblPr/>
              <a:tblGrid>
                <a:gridCol w="1746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96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18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Calibri" pitchFamily="34" charset="0"/>
                          <a:ea typeface="Times New Roman"/>
                        </a:rPr>
                        <a:t>Before Collision</a:t>
                      </a:r>
                      <a:endParaRPr lang="en-US" sz="3200" i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2400" b="1" i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latin typeface="Calibri" pitchFamily="34" charset="0"/>
                          <a:ea typeface="Times New Roman"/>
                        </a:rPr>
                        <a:t>After </a:t>
                      </a:r>
                      <a:br>
                        <a:rPr lang="en-US" sz="3200" b="1" i="0" dirty="0">
                          <a:latin typeface="Calibri" pitchFamily="34" charset="0"/>
                          <a:ea typeface="Times New Roman"/>
                        </a:rPr>
                      </a:br>
                      <a:r>
                        <a:rPr lang="en-US" sz="3200" b="1" i="0" dirty="0">
                          <a:latin typeface="Calibri" pitchFamily="34" charset="0"/>
                          <a:ea typeface="Times New Roman"/>
                        </a:rPr>
                        <a:t>Collision</a:t>
                      </a:r>
                      <a:endParaRPr lang="en-US" sz="3200" i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2400" b="1" i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29517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latin typeface="Calibri" pitchFamily="34" charset="0"/>
                          <a:ea typeface="Times New Roman"/>
                        </a:rPr>
                        <a:t>Marble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latin typeface="Calibri" pitchFamily="34" charset="0"/>
                          <a:ea typeface="Times New Roman"/>
                        </a:rPr>
                        <a:t>Marble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latin typeface="Calibri" pitchFamily="34" charset="0"/>
                          <a:ea typeface="Times New Roman"/>
                        </a:rPr>
                        <a:t>Marble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latin typeface="Calibri" pitchFamily="34" charset="0"/>
                          <a:ea typeface="Times New Roman"/>
                        </a:rPr>
                        <a:t>Marble</a:t>
                      </a:r>
                      <a:r>
                        <a:rPr lang="en-US" sz="2400" b="1" i="0" baseline="0" dirty="0">
                          <a:latin typeface="Calibri" pitchFamily="34" charset="0"/>
                          <a:ea typeface="Times New Roman"/>
                        </a:rPr>
                        <a:t> 2</a:t>
                      </a:r>
                      <a:endParaRPr lang="en-US" sz="2400" b="1" i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8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latin typeface="Calibri" pitchFamily="34" charset="0"/>
                          <a:ea typeface="Times New Roman"/>
                        </a:rPr>
                        <a:t>Speed</a:t>
                      </a:r>
                      <a:endParaRPr lang="en-US" sz="3200" i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i="0" dirty="0">
                          <a:latin typeface="Calibri" pitchFamily="34" charset="0"/>
                          <a:ea typeface="Times New Roman"/>
                        </a:rPr>
                        <a:t>Fast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i="0" dirty="0">
                          <a:latin typeface="Calibri" pitchFamily="34" charset="0"/>
                          <a:ea typeface="Times New Roman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i="0" dirty="0">
                          <a:latin typeface="Calibri" pitchFamily="34" charset="0"/>
                          <a:ea typeface="Times New Roman"/>
                        </a:rPr>
                        <a:t>Slower,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i="0" dirty="0">
                          <a:latin typeface="Calibri" pitchFamily="34" charset="0"/>
                          <a:ea typeface="Times New Roman"/>
                        </a:rPr>
                        <a:t>then 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i="0" dirty="0">
                          <a:latin typeface="Calibri" pitchFamily="34" charset="0"/>
                          <a:ea typeface="Times New Roman"/>
                        </a:rPr>
                        <a:t>Slow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i="0" dirty="0">
                          <a:latin typeface="Calibri" pitchFamily="34" charset="0"/>
                          <a:ea typeface="Times New Roman"/>
                        </a:rPr>
                        <a:t>Skid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i="0" dirty="0">
                          <a:latin typeface="Calibri" pitchFamily="34" charset="0"/>
                          <a:ea typeface="Times New Roman"/>
                        </a:rPr>
                        <a:t>Slide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97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latin typeface="Calibri" pitchFamily="34" charset="0"/>
                          <a:ea typeface="Times New Roman"/>
                        </a:rPr>
                        <a:t>Motion</a:t>
                      </a:r>
                      <a:endParaRPr lang="en-US" sz="3200" i="0" dirty="0">
                        <a:latin typeface="Calibri" pitchFamily="34" charset="0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latin typeface="Calibri" pitchFamily="34" charset="0"/>
                          <a:ea typeface="Times New Roman"/>
                        </a:rPr>
                        <a:t>Energy</a:t>
                      </a:r>
                      <a:endParaRPr lang="en-US" sz="3200" i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i="0">
                          <a:latin typeface="Calibri" pitchFamily="34" charset="0"/>
                          <a:ea typeface="Times New Roman"/>
                        </a:rPr>
                        <a:t>A lot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i="0">
                          <a:latin typeface="Calibri" pitchFamily="34" charset="0"/>
                          <a:ea typeface="Times New Roman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i="0" dirty="0">
                          <a:latin typeface="Calibri" pitchFamily="34" charset="0"/>
                          <a:ea typeface="Times New Roman"/>
                        </a:rPr>
                        <a:t>Less, then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i="0" dirty="0">
                          <a:latin typeface="Calibri" pitchFamily="34" charset="0"/>
                          <a:ea typeface="Times New Roman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i="0" dirty="0">
                          <a:latin typeface="Calibri" pitchFamily="34" charset="0"/>
                          <a:ea typeface="Times New Roman"/>
                        </a:rPr>
                        <a:t>Some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175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305800" cy="990600"/>
          </a:xfrm>
        </p:spPr>
        <p:txBody>
          <a:bodyPr>
            <a:normAutofit/>
          </a:bodyPr>
          <a:lstStyle/>
          <a:p>
            <a:r>
              <a:rPr lang="en-US" dirty="0"/>
              <a:t>Investigation: Colliding Marbles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Share your team’s results and observations with the class:</a:t>
            </a:r>
          </a:p>
          <a:p>
            <a:pPr marL="731520" lvl="1" indent="-365760">
              <a:spcBef>
                <a:spcPts val="1200"/>
              </a:spcBef>
            </a:pPr>
            <a:r>
              <a:rPr lang="en-US" sz="3200" dirty="0"/>
              <a:t>What happened with the marbles? 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200" dirty="0"/>
              <a:t>How would you describe the </a:t>
            </a:r>
            <a:r>
              <a:rPr lang="en-US" sz="3200" b="1" dirty="0"/>
              <a:t>speed</a:t>
            </a:r>
            <a:r>
              <a:rPr lang="en-US" sz="3200" dirty="0"/>
              <a:t> of each marble </a:t>
            </a:r>
            <a:r>
              <a:rPr lang="en-US" sz="3200" b="1" dirty="0"/>
              <a:t>before</a:t>
            </a:r>
            <a:r>
              <a:rPr lang="en-US" sz="3200" dirty="0"/>
              <a:t> and </a:t>
            </a:r>
            <a:r>
              <a:rPr lang="en-US" sz="3200" b="1" dirty="0"/>
              <a:t>after</a:t>
            </a:r>
            <a:r>
              <a:rPr lang="en-US" sz="3200" dirty="0"/>
              <a:t> the collision?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200" dirty="0"/>
              <a:t>What does marble speed have to do with motion energy? </a:t>
            </a:r>
          </a:p>
        </p:txBody>
      </p:sp>
    </p:spTree>
    <p:extLst>
      <p:ext uri="{BB962C8B-B14F-4D97-AF65-F5344CB8AC3E}">
        <p14:creationId xmlns:p14="http://schemas.microsoft.com/office/powerpoint/2010/main" val="3630409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3058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/>
              <a:t>Investigation: Colliding Marbles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191000"/>
          </a:xfrm>
        </p:spPr>
        <p:txBody>
          <a:bodyPr/>
          <a:lstStyle/>
          <a:p>
            <a:pPr marL="0" lvl="1" indent="0">
              <a:spcBef>
                <a:spcPts val="1200"/>
              </a:spcBef>
              <a:buNone/>
            </a:pPr>
            <a:r>
              <a:rPr lang="en-US" sz="3200" dirty="0"/>
              <a:t>How would you describe the </a:t>
            </a:r>
            <a:r>
              <a:rPr lang="en-US" sz="3200" b="1" dirty="0"/>
              <a:t>motion energy </a:t>
            </a:r>
            <a:r>
              <a:rPr lang="en-US" sz="3200" dirty="0"/>
              <a:t>of each marble </a:t>
            </a:r>
            <a:r>
              <a:rPr lang="en-US" sz="3200" b="1" dirty="0"/>
              <a:t>before</a:t>
            </a:r>
            <a:r>
              <a:rPr lang="en-US" sz="3200" dirty="0"/>
              <a:t> and </a:t>
            </a:r>
            <a:r>
              <a:rPr lang="en-US" sz="3200" b="1" dirty="0"/>
              <a:t>after</a:t>
            </a:r>
            <a:r>
              <a:rPr lang="en-US" sz="3200" dirty="0"/>
              <a:t> the collision? </a:t>
            </a:r>
          </a:p>
          <a:p>
            <a:pPr marL="731520" lvl="1" indent="-365760">
              <a:spcBef>
                <a:spcPts val="1200"/>
              </a:spcBef>
            </a:pPr>
            <a:r>
              <a:rPr lang="en-US" sz="3200" dirty="0"/>
              <a:t>What’s your evidence?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/>
              <a:t>When you answer this question, make sure to use the words </a:t>
            </a:r>
            <a:r>
              <a:rPr lang="en-US" sz="3200" b="1" dirty="0"/>
              <a:t>motion energy </a:t>
            </a:r>
            <a:r>
              <a:rPr lang="en-US" sz="3200" dirty="0"/>
              <a:t>instead of </a:t>
            </a:r>
            <a:r>
              <a:rPr lang="en-US" sz="3200" b="1" dirty="0"/>
              <a:t>speed</a:t>
            </a:r>
            <a:r>
              <a:rPr lang="en-US" sz="32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62180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/>
              <a:t>Mumford and Leroy’s Big Crash: Part 2</a:t>
            </a:r>
            <a:br>
              <a:rPr lang="en-US" sz="4400" dirty="0"/>
            </a:br>
            <a:endParaRPr lang="en-US" sz="4400" dirty="0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1676400"/>
            <a:ext cx="7622204" cy="48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398367" y="6477000"/>
            <a:ext cx="10620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Courtesy of BSCS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84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/>
              <a:t>Mumford and Leroy’s Big Crash: Part 2</a:t>
            </a:r>
            <a:br>
              <a:rPr lang="en-US" sz="4400" dirty="0"/>
            </a:br>
            <a:endParaRPr lang="en-US" sz="4400" dirty="0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0" y="3581400"/>
            <a:ext cx="4267200" cy="2819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762000" y="1447800"/>
            <a:ext cx="78486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000" dirty="0">
                <a:latin typeface="Calibri" pitchFamily="34" charset="0"/>
              </a:rPr>
              <a:t>Were your predictions about Mumford and Leroy correct?</a:t>
            </a:r>
          </a:p>
          <a:p>
            <a:pPr marL="365760" indent="-36576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000" dirty="0">
                <a:latin typeface="Calibri" pitchFamily="34" charset="0"/>
              </a:rPr>
              <a:t>How was your model </a:t>
            </a:r>
            <a:r>
              <a:rPr lang="en-US" sz="3000" b="1" dirty="0">
                <a:latin typeface="Calibri" pitchFamily="34" charset="0"/>
              </a:rPr>
              <a:t>like</a:t>
            </a:r>
            <a:r>
              <a:rPr lang="en-US" sz="3000" dirty="0">
                <a:latin typeface="Calibri" pitchFamily="34" charset="0"/>
              </a:rPr>
              <a:t> what happened to Mumford and Leroy?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486400" y="6400800"/>
            <a:ext cx="1062037" cy="21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Courtesy of BSCS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84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>
                <a:solidFill>
                  <a:srgbClr val="D2533C"/>
                </a:solidFill>
                <a:latin typeface="Calibri"/>
              </a:rPr>
              <a:t>Let’s Summarize!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00600"/>
          </a:xfrm>
        </p:spPr>
        <p:txBody>
          <a:bodyPr/>
          <a:lstStyle/>
          <a:p>
            <a:pPr marL="685800" indent="0">
              <a:buNone/>
            </a:pPr>
            <a:r>
              <a:rPr lang="en-US" sz="3200" b="1" dirty="0"/>
              <a:t>Key science ideas: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The faster an object moves, the more energy it has. 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Energy can move or transfer somewhere else when objects collide.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When two objects collide, energy moves or transfers from one object to the other object.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002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01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In our next lesson, we’ll use science ideas from our ramp-and-marble investigation to answer our lesson focus question,</a:t>
            </a:r>
            <a:r>
              <a:rPr lang="en-US" sz="3200" i="1" dirty="0">
                <a:solidFill>
                  <a:srgbClr val="000000"/>
                </a:solidFill>
                <a:latin typeface="Calibri" charset="0"/>
              </a:rPr>
              <a:t> What happens to energy when objects collide?</a:t>
            </a:r>
          </a:p>
        </p:txBody>
      </p:sp>
    </p:spTree>
    <p:extLst>
      <p:ext uri="{BB962C8B-B14F-4D97-AF65-F5344CB8AC3E}">
        <p14:creationId xmlns:p14="http://schemas.microsoft.com/office/powerpoint/2010/main" val="154269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Review: Ideas about Motion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Focus question from last time: </a:t>
            </a:r>
            <a:r>
              <a:rPr lang="en-US" sz="3200" i="1" dirty="0">
                <a:solidFill>
                  <a:srgbClr val="000000"/>
                </a:solidFill>
                <a:latin typeface="Calibri" charset="0"/>
              </a:rPr>
              <a:t>What causes a moving object to have more or less motion energy?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Let’s share our ideas about motion energy. </a:t>
            </a:r>
          </a:p>
          <a:p>
            <a:pPr marL="731520" indent="0">
              <a:spcBef>
                <a:spcPts val="600"/>
              </a:spcBef>
              <a:buNone/>
            </a:pPr>
            <a:r>
              <a:rPr lang="en-US" sz="3200" i="1" dirty="0">
                <a:solidFill>
                  <a:srgbClr val="000000"/>
                </a:solidFill>
                <a:latin typeface="Calibri" charset="0"/>
              </a:rPr>
              <a:t>What does the speed of an object have </a:t>
            </a:r>
            <a:br>
              <a:rPr lang="en-US" sz="3200" i="1" dirty="0">
                <a:solidFill>
                  <a:srgbClr val="000000"/>
                </a:solidFill>
                <a:latin typeface="Calibri" charset="0"/>
              </a:rPr>
            </a:br>
            <a:r>
              <a:rPr lang="en-US" sz="3200" i="1" dirty="0">
                <a:solidFill>
                  <a:srgbClr val="000000"/>
                </a:solidFill>
                <a:latin typeface="Calibri" charset="0"/>
              </a:rPr>
              <a:t>to do with energy?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59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happens to energy when objects collide?</a:t>
            </a:r>
          </a:p>
        </p:txBody>
      </p:sp>
    </p:spTree>
    <p:extLst>
      <p:ext uri="{BB962C8B-B14F-4D97-AF65-F5344CB8AC3E}">
        <p14:creationId xmlns:p14="http://schemas.microsoft.com/office/powerpoint/2010/main" val="218393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D2533C"/>
                </a:solidFill>
                <a:latin typeface="Calibri" charset="0"/>
              </a:rPr>
              <a:t>Mumford and Leroy’s Big Crash</a:t>
            </a:r>
            <a:endParaRPr lang="en-US" dirty="0"/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599"/>
            <a:ext cx="7620000" cy="464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4800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7243763" y="6445249"/>
            <a:ext cx="10620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Courtesy of BSCS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607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0" y="3886200"/>
            <a:ext cx="3657600" cy="25908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838200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D2533C"/>
                </a:solidFill>
                <a:latin typeface="Calibri" charset="0"/>
              </a:rPr>
              <a:t>Your Predictions about Mumford and Leroy</a:t>
            </a:r>
            <a:endParaRPr lang="en-US" sz="38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219200"/>
            <a:ext cx="792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What do you predict will happen when Mumford and Leroy collide on their bikes?</a:t>
            </a:r>
          </a:p>
          <a:p>
            <a:pPr marL="731520" indent="-36576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What will happen to Mumford’s speed?</a:t>
            </a:r>
          </a:p>
          <a:p>
            <a:pPr marL="731520" indent="-36576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What will happen to Leroy’s speed</a:t>
            </a:r>
          </a:p>
          <a:p>
            <a:pPr marL="731520" indent="-36576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What will happen to their motion energy?</a:t>
            </a: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257800" y="6477000"/>
            <a:ext cx="1062037" cy="21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Courtesy of BSCS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39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3820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200" dirty="0"/>
              <a:t>Your Predictions about Mumford and Leroy</a:t>
            </a:r>
            <a:br>
              <a:rPr lang="en-US" sz="4100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Write your predictions in your science notebook.</a:t>
            </a:r>
          </a:p>
          <a:p>
            <a:pPr marL="731520" lvl="1" indent="-365760">
              <a:spcBef>
                <a:spcPts val="1200"/>
              </a:spcBef>
            </a:pPr>
            <a:r>
              <a:rPr lang="en-US" sz="3200" i="1" dirty="0"/>
              <a:t>When Mumford and Leroy collide on their bikes, I predict ______________________.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200" i="1" dirty="0"/>
              <a:t>I think that Mumford’s speed and motion energy will _________.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200" i="1" dirty="0"/>
              <a:t>I think that Leroy’s speed and motion energy will _________.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sz="3200" dirty="0"/>
              <a:t>Use complete sentences and be prepared to share your ideas with the class.</a:t>
            </a:r>
          </a:p>
        </p:txBody>
      </p:sp>
    </p:spTree>
    <p:extLst>
      <p:ext uri="{BB962C8B-B14F-4D97-AF65-F5344CB8AC3E}">
        <p14:creationId xmlns:p14="http://schemas.microsoft.com/office/powerpoint/2010/main" val="304760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/>
              <a:t>Investigation: Colliding Marbles</a:t>
            </a:r>
            <a:br>
              <a:rPr lang="en-US" sz="4100" dirty="0"/>
            </a:b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Materials for each team: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000" dirty="0"/>
              <a:t>A ruler with a groove in the middle</a:t>
            </a:r>
          </a:p>
          <a:p>
            <a:pPr marL="731520" lvl="1" indent="-365760">
              <a:spcBef>
                <a:spcPts val="300"/>
              </a:spcBef>
            </a:pPr>
            <a:r>
              <a:rPr lang="en-US" sz="3000" dirty="0"/>
              <a:t>2 marbles</a:t>
            </a:r>
          </a:p>
          <a:p>
            <a:pPr marL="731520" lvl="1" indent="-365760">
              <a:spcBef>
                <a:spcPts val="300"/>
              </a:spcBef>
            </a:pPr>
            <a:r>
              <a:rPr lang="en-US" sz="3000" dirty="0"/>
              <a:t>Blocks of wood (to increase ramp height)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000" dirty="0"/>
              <a:t>Using these materials, how can we set up a </a:t>
            </a:r>
            <a:r>
              <a:rPr lang="en-US" sz="3000" b="1" dirty="0"/>
              <a:t>model</a:t>
            </a:r>
            <a:r>
              <a:rPr lang="en-US" sz="3000" dirty="0"/>
              <a:t> that represents the characters and events in our story?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b="1" dirty="0"/>
              <a:t>Models</a:t>
            </a:r>
            <a:r>
              <a:rPr lang="en-US" sz="3000" dirty="0"/>
              <a:t> help us imagine and think about real-life situations. A model is </a:t>
            </a:r>
            <a:r>
              <a:rPr lang="en-US" sz="3000" b="1" dirty="0"/>
              <a:t>like</a:t>
            </a:r>
            <a:r>
              <a:rPr lang="en-US" sz="3000" dirty="0"/>
              <a:t> something in real life, but not exactly like it. </a:t>
            </a:r>
          </a:p>
        </p:txBody>
      </p:sp>
    </p:spTree>
    <p:extLst>
      <p:ext uri="{BB962C8B-B14F-4D97-AF65-F5344CB8AC3E}">
        <p14:creationId xmlns:p14="http://schemas.microsoft.com/office/powerpoint/2010/main" val="545151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/>
              <a:t>Investigation: Colliding Marbles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marL="0" lvl="1" indent="0">
              <a:spcBef>
                <a:spcPts val="1200"/>
              </a:spcBef>
              <a:buNone/>
            </a:pPr>
            <a:r>
              <a:rPr lang="en-US" sz="3200" dirty="0"/>
              <a:t>Let’s think about our model.</a:t>
            </a:r>
          </a:p>
          <a:p>
            <a:pPr marL="731520" lvl="1" indent="-365760">
              <a:spcBef>
                <a:spcPts val="1800"/>
              </a:spcBef>
              <a:buFont typeface="+mj-lt"/>
              <a:buAutoNum type="arabicPeriod"/>
            </a:pPr>
            <a:r>
              <a:rPr lang="en-US" sz="3200" dirty="0"/>
              <a:t>What makes this a </a:t>
            </a:r>
            <a:r>
              <a:rPr lang="en-US" sz="3200" b="1" dirty="0"/>
              <a:t>good</a:t>
            </a:r>
            <a:r>
              <a:rPr lang="en-US" sz="3200" dirty="0"/>
              <a:t> model?</a:t>
            </a:r>
          </a:p>
          <a:p>
            <a:pPr marL="1097280" lvl="1" indent="-365760">
              <a:spcBef>
                <a:spcPts val="1200"/>
              </a:spcBef>
            </a:pPr>
            <a:r>
              <a:rPr lang="en-US" sz="3200" dirty="0"/>
              <a:t>In what ways do you think this model is </a:t>
            </a:r>
            <a:r>
              <a:rPr lang="en-US" sz="3200" b="1" dirty="0"/>
              <a:t>like</a:t>
            </a:r>
            <a:r>
              <a:rPr lang="en-US" sz="3200" dirty="0"/>
              <a:t> Mumford and Leroy on their bikes?</a:t>
            </a:r>
          </a:p>
          <a:p>
            <a:pPr marL="731520" lvl="1" indent="-365760">
              <a:spcBef>
                <a:spcPts val="1800"/>
              </a:spcBef>
              <a:buFont typeface="+mj-lt"/>
              <a:buAutoNum type="arabicPeriod" startAt="2"/>
            </a:pPr>
            <a:r>
              <a:rPr lang="en-US" sz="3200" dirty="0"/>
              <a:t>What makes this </a:t>
            </a:r>
            <a:r>
              <a:rPr lang="en-US" sz="3200" b="1" dirty="0"/>
              <a:t>not such a good </a:t>
            </a:r>
            <a:r>
              <a:rPr lang="en-US" sz="3200" dirty="0"/>
              <a:t>model?</a:t>
            </a:r>
          </a:p>
          <a:p>
            <a:pPr marL="1097280" lvl="1" indent="-365760">
              <a:spcBef>
                <a:spcPts val="1200"/>
              </a:spcBef>
            </a:pPr>
            <a:r>
              <a:rPr lang="en-US" sz="3200" dirty="0"/>
              <a:t>In what ways do you think this model is </a:t>
            </a:r>
            <a:r>
              <a:rPr lang="en-US" sz="3200" b="1" dirty="0"/>
              <a:t>not like </a:t>
            </a:r>
            <a:r>
              <a:rPr lang="en-US" sz="3200" dirty="0"/>
              <a:t>Mumford and Leroy on their bikes?</a:t>
            </a:r>
          </a:p>
        </p:txBody>
      </p:sp>
    </p:spTree>
    <p:extLst>
      <p:ext uri="{BB962C8B-B14F-4D97-AF65-F5344CB8AC3E}">
        <p14:creationId xmlns:p14="http://schemas.microsoft.com/office/powerpoint/2010/main" val="1837734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058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/>
              <a:t>Investigation: Colliding Marbles</a:t>
            </a:r>
            <a:br>
              <a:rPr lang="en-US" sz="4100" dirty="0"/>
            </a:b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820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Instructions: 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800" dirty="0"/>
              <a:t>Design a way to test your predictions about what will happen when Mumford and Leroy collide.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2800" dirty="0"/>
              <a:t>How will you set up your model?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2800" dirty="0"/>
              <a:t>How will you describe the speed and energy motion of each marble </a:t>
            </a:r>
            <a:r>
              <a:rPr lang="en-US" sz="2800" i="1" dirty="0"/>
              <a:t>before</a:t>
            </a:r>
            <a:r>
              <a:rPr lang="en-US" sz="2800" dirty="0"/>
              <a:t> and </a:t>
            </a:r>
            <a:r>
              <a:rPr lang="en-US" sz="2800" i="1" dirty="0"/>
              <a:t>after</a:t>
            </a:r>
            <a:r>
              <a:rPr lang="en-US" sz="2800" dirty="0"/>
              <a:t> the collision?</a:t>
            </a:r>
          </a:p>
          <a:p>
            <a:pPr marL="731520" lvl="1" indent="-365760">
              <a:spcBef>
                <a:spcPts val="600"/>
              </a:spcBef>
              <a:buNone/>
            </a:pPr>
            <a:r>
              <a:rPr lang="en-US" sz="2800" b="1" dirty="0"/>
              <a:t>Word list: </a:t>
            </a:r>
            <a:r>
              <a:rPr lang="en-US" sz="2800" i="1" dirty="0"/>
              <a:t>fast/faster, slow/slower, speed, movement/motion energy</a:t>
            </a:r>
          </a:p>
          <a:p>
            <a:pPr marL="365760" lvl="1" indent="-365760">
              <a:spcBef>
                <a:spcPts val="1200"/>
              </a:spcBef>
              <a:buFont typeface="+mj-lt"/>
              <a:buAutoNum type="arabicPeriod" startAt="2"/>
            </a:pPr>
            <a:r>
              <a:rPr lang="en-US" sz="2800" dirty="0"/>
              <a:t>Write your plan in your science notebook and set up </a:t>
            </a:r>
            <a:br>
              <a:rPr lang="en-US" sz="2800" dirty="0"/>
            </a:br>
            <a:r>
              <a:rPr lang="en-US" sz="2800" dirty="0"/>
              <a:t>a data table to record your data and observations.</a:t>
            </a:r>
          </a:p>
        </p:txBody>
      </p:sp>
    </p:spTree>
    <p:extLst>
      <p:ext uri="{BB962C8B-B14F-4D97-AF65-F5344CB8AC3E}">
        <p14:creationId xmlns:p14="http://schemas.microsoft.com/office/powerpoint/2010/main" val="2449175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604</Words>
  <Application>Microsoft Office PowerPoint</Application>
  <PresentationFormat>On-screen Show (4:3)</PresentationFormat>
  <Paragraphs>103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Clarity</vt:lpstr>
      <vt:lpstr>energy transfer Lesson 3a</vt:lpstr>
      <vt:lpstr>Review: Ideas about Motion Energy</vt:lpstr>
      <vt:lpstr>Today’s Focus Question</vt:lpstr>
      <vt:lpstr>Mumford and Leroy’s Big Crash</vt:lpstr>
      <vt:lpstr>Your Predictions about Mumford and Leroy</vt:lpstr>
      <vt:lpstr> Your Predictions about Mumford and Leroy  </vt:lpstr>
      <vt:lpstr> Investigation: Colliding Marbles </vt:lpstr>
      <vt:lpstr> Investigation: Colliding Marbles </vt:lpstr>
      <vt:lpstr> Investigation: Colliding Marbles </vt:lpstr>
      <vt:lpstr> Investigation: Colliding Marbles </vt:lpstr>
      <vt:lpstr>Investigation: Colliding Marbles</vt:lpstr>
      <vt:lpstr> Investigation: Colliding Marbles </vt:lpstr>
      <vt:lpstr> Mumford and Leroy’s Big Crash: Part 2 </vt:lpstr>
      <vt:lpstr> Mumford and Leroy’s Big Crash: Part 2 </vt:lpstr>
      <vt:lpstr> Let’s Summarize! </vt:lpstr>
      <vt:lpstr>Next Time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Mai Ngoc Tran</cp:lastModifiedBy>
  <cp:revision>198</cp:revision>
  <cp:lastPrinted>2014-08-14T15:06:12Z</cp:lastPrinted>
  <dcterms:created xsi:type="dcterms:W3CDTF">2014-06-10T18:20:14Z</dcterms:created>
  <dcterms:modified xsi:type="dcterms:W3CDTF">2019-08-12T17:32:48Z</dcterms:modified>
</cp:coreProperties>
</file>