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60" r:id="rId2"/>
    <p:sldId id="364" r:id="rId3"/>
    <p:sldId id="361" r:id="rId4"/>
    <p:sldId id="365" r:id="rId5"/>
    <p:sldId id="336" r:id="rId6"/>
    <p:sldId id="351" r:id="rId7"/>
    <p:sldId id="352" r:id="rId8"/>
    <p:sldId id="353" r:id="rId9"/>
    <p:sldId id="354" r:id="rId10"/>
    <p:sldId id="355" r:id="rId11"/>
    <p:sldId id="366" r:id="rId12"/>
    <p:sldId id="356" r:id="rId13"/>
    <p:sldId id="334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ty" initials="B" lastIdx="3" clrIdx="0"/>
  <p:cmAuthor id="1" name="Stacey Luce" initials="SL" lastIdx="4" clrIdx="1"/>
  <p:cmAuthor id="2" name="Justine Newell" initials="JN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79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664CD-DF94-49A3-9655-B56133AE5B3E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49AC9-CED5-4DE9-8BE8-49B0980EA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03144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13E99A0-5A01-41BA-AC39-BB8F130969B5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3568975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0830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152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8592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510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3595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1306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1488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4118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3202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4022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1232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1357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Energy transfer </a:t>
            </a:r>
            <a:br>
              <a:rPr lang="en-US" altLang="en-US" dirty="0"/>
            </a:br>
            <a:r>
              <a:rPr lang="en-US" altLang="en-US" dirty="0"/>
              <a:t>Lesson 3b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What Happens to Energy When Objects Collide?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02410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D2533C"/>
                </a:solidFill>
                <a:latin typeface="Calibri"/>
              </a:rPr>
              <a:t>Mumford and </a:t>
            </a:r>
            <a:r>
              <a:rPr lang="en-US">
                <a:solidFill>
                  <a:srgbClr val="D2533C"/>
                </a:solidFill>
                <a:latin typeface="Calibri"/>
              </a:rPr>
              <a:t>Leroy’s </a:t>
            </a:r>
            <a:r>
              <a:rPr lang="en-US" smtClean="0">
                <a:solidFill>
                  <a:srgbClr val="D2533C"/>
                </a:solidFill>
                <a:latin typeface="Calibri"/>
              </a:rPr>
              <a:t>Collision, Part 1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42EA592-EB19-4E54-A5A6-0A272341A4C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262" y="1295400"/>
            <a:ext cx="8150469" cy="53527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76588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0772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Focus question: </a:t>
            </a:r>
            <a:r>
              <a:rPr lang="en-US" sz="2800" i="1" dirty="0">
                <a:solidFill>
                  <a:srgbClr val="000000"/>
                </a:solidFill>
                <a:latin typeface="Calibri" charset="0"/>
              </a:rPr>
              <a:t>What happens to energy when objects collide?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Answer this question in your science notebook using everything you’ve learned so far about motion energy and energy transfer.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Write in complete sentences and include evidence from these sources:</a:t>
            </a:r>
          </a:p>
          <a:p>
            <a:pPr marL="731520" indent="-365760">
              <a:spcBef>
                <a:spcPts val="600"/>
              </a:spcBef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The story about Mumford and Leroy’s </a:t>
            </a:r>
            <a:br>
              <a:rPr lang="en-US" sz="2800" dirty="0">
                <a:solidFill>
                  <a:srgbClr val="000000"/>
                </a:solidFill>
                <a:latin typeface="Calibri" charset="0"/>
              </a:rPr>
            </a:b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big crash</a:t>
            </a:r>
          </a:p>
          <a:p>
            <a:pPr marL="731520" indent="-365760">
              <a:spcBef>
                <a:spcPts val="300"/>
              </a:spcBef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Our ramp-and-marble model </a:t>
            </a:r>
          </a:p>
          <a:p>
            <a:pPr marL="731520" indent="-365760">
              <a:spcBef>
                <a:spcPts val="300"/>
              </a:spcBef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Our diagrams of the ramp-and-marble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2264042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696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Kinetic energy </a:t>
            </a:r>
            <a:r>
              <a:rPr lang="en-US" sz="3200" dirty="0" smtClean="0"/>
              <a:t>is motion energy.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 smtClean="0"/>
              <a:t>Draw </a:t>
            </a:r>
            <a:r>
              <a:rPr lang="en-US" sz="3200" dirty="0"/>
              <a:t>a picture of </a:t>
            </a:r>
            <a:r>
              <a:rPr lang="en-US" sz="3200" b="1" dirty="0"/>
              <a:t>kinetic energy </a:t>
            </a:r>
            <a:r>
              <a:rPr lang="en-US" sz="3200" dirty="0"/>
              <a:t>in your science notebook to illustrate what this term means. (</a:t>
            </a:r>
            <a:r>
              <a:rPr lang="en-US" sz="3200" b="1" dirty="0"/>
              <a:t>Hint: </a:t>
            </a:r>
            <a:r>
              <a:rPr lang="en-US" sz="3200" dirty="0"/>
              <a:t>Show motion in some way.)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62000"/>
            <a:ext cx="685800" cy="68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6858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alibri" pitchFamily="34" charset="0"/>
              </a:rPr>
              <a:t>Key </a:t>
            </a:r>
            <a:r>
              <a:rPr lang="en-US" sz="4000" dirty="0" smtClean="0">
                <a:solidFill>
                  <a:srgbClr val="C00000"/>
                </a:solidFill>
                <a:latin typeface="Calibri" pitchFamily="34" charset="0"/>
              </a:rPr>
              <a:t>Science Idea</a:t>
            </a:r>
            <a:endParaRPr lang="en-US" sz="40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992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Mumford had a LOT of kinetic energy when he raced down the hill on his bike.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Leroy got some of Mumford’s energy when they collided, </a:t>
            </a:r>
            <a:r>
              <a:rPr lang="en-US" sz="3200" b="1" dirty="0"/>
              <a:t>but where did Mumford’s energy come from?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We’ll explore that question next time.</a:t>
            </a:r>
          </a:p>
        </p:txBody>
      </p:sp>
    </p:spTree>
    <p:extLst>
      <p:ext uri="{BB962C8B-B14F-4D97-AF65-F5344CB8AC3E}">
        <p14:creationId xmlns="" xmlns:p14="http://schemas.microsoft.com/office/powerpoint/2010/main" val="90045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r>
              <a:rPr lang="en-US" dirty="0"/>
              <a:t>Review: 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The faster an object moves, the more energy it has.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Energy can move or transfer somewhere else when objects collide.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When two objects collide, energy moves or transfers from one object to the other object.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385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happens to energy when objects collide?</a:t>
            </a:r>
          </a:p>
        </p:txBody>
      </p:sp>
    </p:spTree>
    <p:extLst>
      <p:ext uri="{BB962C8B-B14F-4D97-AF65-F5344CB8AC3E}">
        <p14:creationId xmlns="" xmlns:p14="http://schemas.microsoft.com/office/powerpoint/2010/main" val="217458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Mumford and Leroy’s Big Crash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In our last lesson, we used a model to show what happened to motion energy when Mumford and Leroy collided on their bikes.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What did your team’s model look like?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Why did we use a model to represent Mumford and Leroy?</a:t>
            </a:r>
          </a:p>
        </p:txBody>
      </p:sp>
    </p:spTree>
    <p:extLst>
      <p:ext uri="{BB962C8B-B14F-4D97-AF65-F5344CB8AC3E}">
        <p14:creationId xmlns="" xmlns:p14="http://schemas.microsoft.com/office/powerpoint/2010/main" val="214528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200" dirty="0">
                <a:solidFill>
                  <a:srgbClr val="D2533C"/>
                </a:solidFill>
                <a:latin typeface="Calibri" charset="0"/>
              </a:rPr>
              <a:t>Investigation</a:t>
            </a:r>
            <a:r>
              <a:rPr lang="en-US" sz="4200" dirty="0">
                <a:latin typeface="Calibri" charset="0"/>
              </a:rPr>
              <a:t>: Ramp-and-Marble Diagrams</a:t>
            </a:r>
            <a:r>
              <a:rPr lang="en-US" sz="1100" dirty="0">
                <a:latin typeface="Calibri" charset="0"/>
              </a:rPr>
              <a:t/>
            </a:r>
            <a:br>
              <a:rPr lang="en-US" sz="1100" dirty="0">
                <a:latin typeface="Calibri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924800" cy="457200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dirty="0"/>
              <a:t>Before the collision: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8FBED82-85BD-4319-90FC-304FBEB3C00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18508" y="2786856"/>
            <a:ext cx="5625817" cy="23510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2389092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53083FED-E6C7-4580-B583-78E06B13502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5040"/>
          <a:stretch/>
        </p:blipFill>
        <p:spPr bwMode="auto">
          <a:xfrm>
            <a:off x="1981200" y="2743200"/>
            <a:ext cx="5786738" cy="25377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200" dirty="0">
                <a:solidFill>
                  <a:srgbClr val="D2533C"/>
                </a:solidFill>
                <a:latin typeface="Calibri"/>
              </a:rPr>
              <a:t>Investigation: Ramp-and-Marble Diagrams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During the collision: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75575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AECA3D8-A868-45CB-BCD7-FFEF07108180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2640"/>
          <a:stretch/>
        </p:blipFill>
        <p:spPr bwMode="auto">
          <a:xfrm>
            <a:off x="1828800" y="2590800"/>
            <a:ext cx="6203749" cy="24020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D2533C"/>
                </a:solidFill>
                <a:latin typeface="Calibri"/>
              </a:rPr>
              <a:t>Investigation: Ramp-and-Marble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After the collision: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1598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53400" cy="990600"/>
          </a:xfrm>
        </p:spPr>
        <p:txBody>
          <a:bodyPr>
            <a:normAutofit/>
          </a:bodyPr>
          <a:lstStyle/>
          <a:p>
            <a:r>
              <a:rPr lang="en-US" sz="3800" dirty="0">
                <a:solidFill>
                  <a:srgbClr val="D2533C"/>
                </a:solidFill>
                <a:latin typeface="Calibri"/>
              </a:rPr>
              <a:t>Investigation: Ramp-and-Marble Diagrams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8006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Think about the motion energy of the marbles.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Where did the motion energy of Marble 2</a:t>
            </a:r>
            <a:br>
              <a:rPr lang="en-US" sz="3200" dirty="0"/>
            </a:br>
            <a:r>
              <a:rPr lang="en-US" sz="3200" dirty="0"/>
              <a:t>come from?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What happened to the motion energy </a:t>
            </a:r>
            <a:br>
              <a:rPr lang="en-US" sz="3200" dirty="0"/>
            </a:br>
            <a:r>
              <a:rPr lang="en-US" sz="3200" dirty="0"/>
              <a:t>of Marble 1?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This movement of energy from one object to another is called </a:t>
            </a:r>
            <a:r>
              <a:rPr lang="en-US" sz="3200" b="1" dirty="0"/>
              <a:t>energy transfer. </a:t>
            </a:r>
            <a:r>
              <a:rPr lang="en-US" sz="3200" dirty="0"/>
              <a:t>After the collision, energy moved or transferred from Marble 1 to Marble 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46489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Energy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Definition: </a:t>
            </a:r>
          </a:p>
          <a:p>
            <a:pPr marL="731520" indent="0">
              <a:spcBef>
                <a:spcPts val="600"/>
              </a:spcBef>
              <a:buNone/>
            </a:pPr>
            <a:r>
              <a:rPr lang="en-US" sz="3200" b="1" i="1" dirty="0"/>
              <a:t>Energy transfer </a:t>
            </a:r>
            <a:r>
              <a:rPr lang="en-US" sz="3200" i="1" dirty="0"/>
              <a:t>occurs when energy </a:t>
            </a:r>
            <a:br>
              <a:rPr lang="en-US" sz="3200" i="1" dirty="0"/>
            </a:br>
            <a:r>
              <a:rPr lang="en-US" sz="3200" i="1" dirty="0"/>
              <a:t>moves from one object to another.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/>
              <a:t>Describe the energy transfer that happened in Mumford and Leroy’s big crash.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How did energy move from one object to another after the collision?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Use evidence from the story and the ramp-and-marble model.</a:t>
            </a:r>
          </a:p>
        </p:txBody>
      </p:sp>
    </p:spTree>
    <p:extLst>
      <p:ext uri="{BB962C8B-B14F-4D97-AF65-F5344CB8AC3E}">
        <p14:creationId xmlns="" xmlns:p14="http://schemas.microsoft.com/office/powerpoint/2010/main" val="3553124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312</Words>
  <Application>Microsoft Office PowerPoint</Application>
  <PresentationFormat>On-screen Show (4:3)</PresentationFormat>
  <Paragraphs>57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Energy transfer  Lesson 3b</vt:lpstr>
      <vt:lpstr>Review: Key Science Ideas</vt:lpstr>
      <vt:lpstr>Today’s Focus Question</vt:lpstr>
      <vt:lpstr>Mumford and Leroy’s Big Crash</vt:lpstr>
      <vt:lpstr> Investigation: Ramp-and-Marble Diagrams </vt:lpstr>
      <vt:lpstr> Investigation: Ramp-and-Marble Diagrams </vt:lpstr>
      <vt:lpstr>Investigation: Ramp-and-Marble Diagrams</vt:lpstr>
      <vt:lpstr>Investigation: Ramp-and-Marble Diagrams</vt:lpstr>
      <vt:lpstr>Energy Transfer</vt:lpstr>
      <vt:lpstr>Mumford and Leroy’s Collision, Part 1</vt:lpstr>
      <vt:lpstr>Let’s Summarize!</vt:lpstr>
      <vt:lpstr>Slide 12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135</cp:revision>
  <cp:lastPrinted>2014-08-14T15:06:12Z</cp:lastPrinted>
  <dcterms:created xsi:type="dcterms:W3CDTF">2014-06-10T18:20:14Z</dcterms:created>
  <dcterms:modified xsi:type="dcterms:W3CDTF">2019-06-07T17:59:06Z</dcterms:modified>
</cp:coreProperties>
</file>