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9" r:id="rId2"/>
    <p:sldId id="337" r:id="rId3"/>
    <p:sldId id="335" r:id="rId4"/>
    <p:sldId id="345" r:id="rId5"/>
    <p:sldId id="338" r:id="rId6"/>
    <p:sldId id="353" r:id="rId7"/>
    <p:sldId id="340" r:id="rId8"/>
    <p:sldId id="354" r:id="rId9"/>
    <p:sldId id="355" r:id="rId10"/>
    <p:sldId id="356" r:id="rId11"/>
    <p:sldId id="342" r:id="rId12"/>
    <p:sldId id="357" r:id="rId13"/>
    <p:sldId id="350" r:id="rId14"/>
    <p:sldId id="35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ty" initials="B" lastIdx="1" clrIdx="0"/>
  <p:cmAuthor id="1" name="Stacey Luce" initials="S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2456" autoAdjust="0"/>
  </p:normalViewPr>
  <p:slideViewPr>
    <p:cSldViewPr>
      <p:cViewPr varScale="1">
        <p:scale>
          <a:sx n="104" d="100"/>
          <a:sy n="104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34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86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86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6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00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4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5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1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8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84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3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73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1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energy transfer</a:t>
            </a:r>
            <a:br>
              <a:rPr lang="en-US" altLang="en-US" dirty="0"/>
            </a:br>
            <a:r>
              <a:rPr lang="en-US" altLang="en-US" dirty="0"/>
              <a:t>Lesson 4a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Where Does the Energy of a Moving Object Come From?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990600"/>
          </a:xfrm>
        </p:spPr>
        <p:txBody>
          <a:bodyPr>
            <a:normAutofit/>
          </a:bodyPr>
          <a:lstStyle/>
          <a:p>
            <a:r>
              <a:rPr lang="en-US" sz="3700" dirty="0"/>
              <a:t>Investigation: Mumford and Leroy’s Big Crash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876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3200" dirty="0"/>
              <a:t>Let’s share our descriptions and ideas about potential energy. 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Where did you label potential energy on each picture?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Why did you choose these locations?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200" dirty="0"/>
              <a:t>Who has potential energy in each picture? </a:t>
            </a:r>
          </a:p>
        </p:txBody>
      </p:sp>
    </p:spTree>
    <p:extLst>
      <p:ext uri="{BB962C8B-B14F-4D97-AF65-F5344CB8AC3E}">
        <p14:creationId xmlns:p14="http://schemas.microsoft.com/office/powerpoint/2010/main" val="99116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Ramp-and-Marble Investigation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In lesson 2, we rolled a marble down a ramp of different heights. On the steeper ramp, the marble was higher off the ground.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How fast did the marble move down each ramp?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would you describe the marble’s </a:t>
            </a:r>
            <a:r>
              <a:rPr lang="en-US" sz="3200" b="1" dirty="0"/>
              <a:t>kinetic energy </a:t>
            </a:r>
            <a:r>
              <a:rPr lang="en-US" sz="3200" dirty="0"/>
              <a:t>on each ramp?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would you describe the marble’s </a:t>
            </a:r>
            <a:r>
              <a:rPr lang="en-US" sz="3200" b="1" dirty="0"/>
              <a:t>potential energy </a:t>
            </a:r>
            <a:r>
              <a:rPr lang="en-US" sz="3200" dirty="0"/>
              <a:t>at the top of each ramp?</a:t>
            </a:r>
          </a:p>
        </p:txBody>
      </p:sp>
    </p:spTree>
    <p:extLst>
      <p:ext uri="{BB962C8B-B14F-4D97-AF65-F5344CB8AC3E}">
        <p14:creationId xmlns:p14="http://schemas.microsoft.com/office/powerpoint/2010/main" val="3153739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 Mumford’s Energy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Now let’s think about the potential and kinetic energy of Mumford riding his bike down the hill.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Describe Mumford’s </a:t>
            </a:r>
            <a:r>
              <a:rPr lang="en-US" sz="3200" b="1" dirty="0"/>
              <a:t>potential energy </a:t>
            </a:r>
            <a:r>
              <a:rPr lang="en-US" sz="3200" dirty="0"/>
              <a:t>as he rode down the hill.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Describe Mumford’s </a:t>
            </a:r>
            <a:r>
              <a:rPr lang="en-US" sz="3200" b="1" dirty="0"/>
              <a:t>kinetic energy </a:t>
            </a:r>
            <a:r>
              <a:rPr lang="en-US" sz="3200" dirty="0"/>
              <a:t>as he rode down the hill.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Describe Mumford’s </a:t>
            </a:r>
            <a:r>
              <a:rPr lang="en-US" sz="3200" b="1" dirty="0"/>
              <a:t>potential energy and the kinetic energy</a:t>
            </a:r>
            <a:r>
              <a:rPr lang="en-US" sz="3200" dirty="0"/>
              <a:t> as he rode down the hill.</a:t>
            </a:r>
          </a:p>
        </p:txBody>
      </p:sp>
    </p:spTree>
    <p:extLst>
      <p:ext uri="{BB962C8B-B14F-4D97-AF65-F5344CB8AC3E}">
        <p14:creationId xmlns:p14="http://schemas.microsoft.com/office/powerpoint/2010/main" val="3153739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000" i="1" dirty="0"/>
              <a:t>Where does the energy of a moving object come from?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000" dirty="0"/>
              <a:t>Answer this question in your science notebook using this sentence starter: </a:t>
            </a:r>
          </a:p>
          <a:p>
            <a:pPr marL="731520" indent="0">
              <a:spcBef>
                <a:spcPts val="1200"/>
              </a:spcBef>
              <a:buNone/>
            </a:pPr>
            <a:r>
              <a:rPr lang="en-US" sz="3000" i="1" dirty="0"/>
              <a:t>I think the energy of a moving object comes </a:t>
            </a:r>
            <a:br>
              <a:rPr lang="en-US" sz="3000" i="1" dirty="0"/>
            </a:br>
            <a:r>
              <a:rPr lang="en-US" sz="3000" i="1" dirty="0"/>
              <a:t>from ____________________.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000" dirty="0"/>
              <a:t>Include science ideas and evidence from our investigations with the marbles and ramps and our story about Mumford and Leroy’s crash.</a:t>
            </a:r>
          </a:p>
        </p:txBody>
      </p:sp>
    </p:spTree>
    <p:extLst>
      <p:ext uri="{BB962C8B-B14F-4D97-AF65-F5344CB8AC3E}">
        <p14:creationId xmlns:p14="http://schemas.microsoft.com/office/powerpoint/2010/main" val="4107422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E6D6703-E031-4A03-B225-06D3220A651B}"/>
              </a:ext>
            </a:extLst>
          </p:cNvPr>
          <p:cNvGrpSpPr/>
          <p:nvPr/>
        </p:nvGrpSpPr>
        <p:grpSpPr>
          <a:xfrm>
            <a:off x="3005328" y="3048000"/>
            <a:ext cx="3200400" cy="2133600"/>
            <a:chOff x="2514600" y="1524000"/>
            <a:chExt cx="3200400" cy="2133600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B571A2AC-BE0D-49CA-A0D7-0187A4B2941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36" t="7879" r="50967" b="51661"/>
            <a:stretch/>
          </p:blipFill>
          <p:spPr bwMode="auto">
            <a:xfrm>
              <a:off x="2514600" y="1524000"/>
              <a:ext cx="3070459" cy="197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83EBAA-7EB3-457C-9BF4-61740DBF7F96}"/>
                </a:ext>
              </a:extLst>
            </p:cNvPr>
            <p:cNvSpPr txBox="1"/>
            <p:nvPr/>
          </p:nvSpPr>
          <p:spPr>
            <a:xfrm>
              <a:off x="3962400" y="3429000"/>
              <a:ext cx="1752600" cy="22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Diagram courtesy of BSCS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BAA6545-48A7-473E-A89E-B2C4D97296DA}"/>
                </a:ext>
              </a:extLst>
            </p:cNvPr>
            <p:cNvSpPr/>
            <p:nvPr/>
          </p:nvSpPr>
          <p:spPr>
            <a:xfrm>
              <a:off x="2971800" y="2057400"/>
              <a:ext cx="457200" cy="2707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D40624-EBE8-40F0-B42B-AFA08D03CD7C}"/>
                </a:ext>
              </a:extLst>
            </p:cNvPr>
            <p:cNvSpPr txBox="1"/>
            <p:nvPr/>
          </p:nvSpPr>
          <p:spPr>
            <a:xfrm>
              <a:off x="2552700" y="1985006"/>
              <a:ext cx="12954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Marble’s </a:t>
              </a:r>
            </a:p>
            <a:p>
              <a:pPr algn="ctr"/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Energy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our next lesson, we’ll continue exploring science ideas about potential energy and </a:t>
            </a:r>
            <a:br>
              <a:rPr lang="en-US" sz="3200" dirty="0">
                <a:solidFill>
                  <a:srgbClr val="000000"/>
                </a:solidFill>
                <a:latin typeface="Calibri" charset="0"/>
              </a:rPr>
            </a:b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kinetic energy using this diagram.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334000"/>
            <a:ext cx="8153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Let’s see if we can figure out how energy changes costumes!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7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the energy of an object move and change?</a:t>
            </a:r>
          </a:p>
        </p:txBody>
      </p:sp>
    </p:spTree>
    <p:extLst>
      <p:ext uri="{BB962C8B-B14F-4D97-AF65-F5344CB8AC3E}">
        <p14:creationId xmlns:p14="http://schemas.microsoft.com/office/powerpoint/2010/main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Where does the energy of a moving object come from?</a:t>
            </a:r>
          </a:p>
        </p:txBody>
      </p:sp>
    </p:spTree>
    <p:extLst>
      <p:ext uri="{BB962C8B-B14F-4D97-AF65-F5344CB8AC3E}">
        <p14:creationId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Mumford’s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86200"/>
            <a:ext cx="8458200" cy="2666999"/>
          </a:xfrm>
        </p:spPr>
        <p:txBody>
          <a:bodyPr/>
          <a:lstStyle/>
          <a:p>
            <a:pPr marL="365760" indent="-365760"/>
            <a:r>
              <a:rPr lang="en-US" sz="3000" dirty="0"/>
              <a:t>How much kinetic energy did Mumford have at </a:t>
            </a:r>
            <a:br>
              <a:rPr lang="en-US" sz="3000" dirty="0"/>
            </a:br>
            <a:r>
              <a:rPr lang="en-US" sz="3000" dirty="0"/>
              <a:t>the top of the hill before he started moving?</a:t>
            </a:r>
          </a:p>
          <a:p>
            <a:pPr marL="365760" indent="-365760"/>
            <a:r>
              <a:rPr lang="en-US" sz="3000" dirty="0"/>
              <a:t>When did he first have kinetic energy?</a:t>
            </a:r>
          </a:p>
          <a:p>
            <a:pPr marL="365760" indent="-365760"/>
            <a:r>
              <a:rPr lang="en-US" sz="3000" dirty="0"/>
              <a:t>When did he have the </a:t>
            </a:r>
            <a:r>
              <a:rPr lang="en-US" sz="3000" b="1" dirty="0"/>
              <a:t>most</a:t>
            </a:r>
            <a:r>
              <a:rPr lang="en-US" sz="3000" dirty="0"/>
              <a:t> kinetic energy?</a:t>
            </a:r>
          </a:p>
          <a:p>
            <a:pPr marL="365760" indent="-365760"/>
            <a:r>
              <a:rPr lang="en-US" sz="3000" dirty="0"/>
              <a:t>Where do you think his kinetic energy came from?</a:t>
            </a:r>
          </a:p>
          <a:p>
            <a:pPr marL="0" indent="0">
              <a:buNone/>
            </a:pPr>
            <a:endParaRPr lang="en-US" sz="3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AF0B7CB-0197-4019-BE0C-4F548D50141C}"/>
              </a:ext>
            </a:extLst>
          </p:cNvPr>
          <p:cNvGrpSpPr/>
          <p:nvPr/>
        </p:nvGrpSpPr>
        <p:grpSpPr>
          <a:xfrm>
            <a:off x="2514600" y="1524000"/>
            <a:ext cx="3200400" cy="2133600"/>
            <a:chOff x="2514600" y="1524000"/>
            <a:chExt cx="3200400" cy="21336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36" t="7879" r="50967" b="51661"/>
            <a:stretch/>
          </p:blipFill>
          <p:spPr bwMode="auto">
            <a:xfrm>
              <a:off x="2514600" y="1524000"/>
              <a:ext cx="3070459" cy="197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962400" y="3429000"/>
              <a:ext cx="1752600" cy="22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Diagram courtesy of BSCS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971800" y="2057400"/>
              <a:ext cx="457200" cy="2707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52700" y="1985006"/>
              <a:ext cx="12954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Mumford’s </a:t>
              </a:r>
            </a:p>
            <a:p>
              <a:pPr algn="ctr"/>
              <a:r>
                <a:rPr lang="en-US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Energy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12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Review: Mumford and Leroy’s Big Crash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685800" indent="0">
              <a:buNone/>
            </a:pPr>
            <a:r>
              <a:rPr lang="en-US" sz="3200" b="1" dirty="0"/>
              <a:t>Key science idea:</a:t>
            </a:r>
            <a:r>
              <a:rPr lang="en-US" sz="3600" b="1" dirty="0"/>
              <a:t> </a:t>
            </a:r>
            <a:r>
              <a:rPr lang="en-US" sz="3200" dirty="0"/>
              <a:t>Energy can move or transfer from one object to another.</a:t>
            </a:r>
          </a:p>
          <a:p>
            <a:pPr marL="365760" indent="-365760">
              <a:spcBef>
                <a:spcPts val="2400"/>
              </a:spcBef>
            </a:pPr>
            <a:r>
              <a:rPr lang="en-US" sz="3200" dirty="0"/>
              <a:t>Where did you see examples of energy transfer in the story about Mumford and Leroy?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Where did you see examples of energy transfer in your ramp-and-marble model?</a:t>
            </a:r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002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8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Mumford and Leroy’s Big Crash: Part 3</a:t>
            </a:r>
            <a:br>
              <a:rPr lang="en-US" sz="4400" dirty="0"/>
            </a:br>
            <a:endParaRPr lang="en-US" sz="4400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676400"/>
            <a:ext cx="7622204" cy="464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7465042" y="6369050"/>
            <a:ext cx="9953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Courtesy of BSCS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Mumford and Leroy’s Big Crash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new energy words did you see in today’s reading about Mumford and Leroy’s big crash?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did you learn about potential energy?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do you think it means for energy to “change costumes”? Use ideas from the essay we just read.</a:t>
            </a:r>
          </a:p>
        </p:txBody>
      </p:sp>
    </p:spTree>
    <p:extLst>
      <p:ext uri="{BB962C8B-B14F-4D97-AF65-F5344CB8AC3E}">
        <p14:creationId xmlns:p14="http://schemas.microsoft.com/office/powerpoint/2010/main" val="272965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luce\Desktop\tab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590800"/>
            <a:ext cx="3020941" cy="248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Potential Energy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 marL="365760" indent="-365760"/>
            <a:r>
              <a:rPr lang="en-US" sz="2900" dirty="0"/>
              <a:t>Write the words </a:t>
            </a:r>
            <a:r>
              <a:rPr lang="en-US" sz="2900" b="1" i="1" dirty="0"/>
              <a:t>potential energy </a:t>
            </a:r>
            <a:r>
              <a:rPr lang="en-US" sz="2900" dirty="0"/>
              <a:t>in your science notebook.</a:t>
            </a:r>
          </a:p>
          <a:p>
            <a:pPr marL="365760" lvl="1" indent="-365760">
              <a:spcBef>
                <a:spcPts val="1200"/>
              </a:spcBef>
            </a:pPr>
            <a:r>
              <a:rPr lang="en-US" sz="2900" dirty="0"/>
              <a:t>Draw a table in your notebook </a:t>
            </a:r>
            <a:br>
              <a:rPr lang="en-US" sz="2900" dirty="0"/>
            </a:br>
            <a:r>
              <a:rPr lang="en-US" sz="2900" dirty="0"/>
              <a:t>and write the same words on </a:t>
            </a:r>
            <a:br>
              <a:rPr lang="en-US" sz="2900" dirty="0"/>
            </a:br>
            <a:r>
              <a:rPr lang="en-US" sz="2900" dirty="0"/>
              <a:t>top of the table to help you </a:t>
            </a:r>
            <a:br>
              <a:rPr lang="en-US" sz="2900" dirty="0"/>
            </a:br>
            <a:r>
              <a:rPr lang="en-US" sz="2900" dirty="0"/>
              <a:t>remember these ideas: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To have potential energy, </a:t>
            </a:r>
            <a:br>
              <a:rPr lang="en-US" sz="2900" dirty="0"/>
            </a:br>
            <a:r>
              <a:rPr lang="en-US" sz="2900" dirty="0"/>
              <a:t>an object has to be off</a:t>
            </a:r>
            <a:br>
              <a:rPr lang="en-US" sz="2900" dirty="0"/>
            </a:br>
            <a:r>
              <a:rPr lang="en-US" sz="2900" dirty="0"/>
              <a:t>the ground (above ground level).</a:t>
            </a:r>
          </a:p>
          <a:p>
            <a:pPr marL="731520" lvl="1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The higher an object is off the ground (above </a:t>
            </a:r>
            <a:r>
              <a:rPr lang="en-US" sz="2900"/>
              <a:t>ground level), the </a:t>
            </a:r>
            <a:r>
              <a:rPr lang="en-US" sz="2900" dirty="0"/>
              <a:t>more potential energy it has.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2667000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Calibri" pitchFamily="34" charset="0"/>
                <a:cs typeface="Aharoni" panose="02010803020104030203" pitchFamily="2" charset="-79"/>
              </a:rPr>
              <a:t>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272965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82000" cy="990600"/>
          </a:xfrm>
        </p:spPr>
        <p:txBody>
          <a:bodyPr>
            <a:normAutofit/>
          </a:bodyPr>
          <a:lstStyle/>
          <a:p>
            <a:r>
              <a:rPr lang="en-US" sz="3700" dirty="0"/>
              <a:t>Investigation: Mumford and Leroy’s Big Crash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Locate handout 3.3 (Mumford and Leroy’s Collision, Part 1) in your  notebook.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Read your descriptions of motion energy from last time.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On handout 4.1 (Mumford and Leroy’s Collision, Part 2), label where you think </a:t>
            </a:r>
            <a:r>
              <a:rPr lang="en-US" sz="3200" b="1" dirty="0"/>
              <a:t>potential energy </a:t>
            </a:r>
            <a:r>
              <a:rPr lang="en-US" sz="3200" dirty="0"/>
              <a:t>is located in each picture.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/>
              <a:t>Then write a description of potential energy for each picture on the handout.</a:t>
            </a:r>
          </a:p>
        </p:txBody>
      </p:sp>
    </p:spTree>
    <p:extLst>
      <p:ext uri="{BB962C8B-B14F-4D97-AF65-F5344CB8AC3E}">
        <p14:creationId xmlns:p14="http://schemas.microsoft.com/office/powerpoint/2010/main" val="991169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485</Words>
  <Application>Microsoft Office PowerPoint</Application>
  <PresentationFormat>On-screen Show (4:3)</PresentationFormat>
  <Paragraphs>75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energy transfer Lesson 4a</vt:lpstr>
      <vt:lpstr>Unit Central Question</vt:lpstr>
      <vt:lpstr>Today’s Focus Question</vt:lpstr>
      <vt:lpstr>Mumford’s Energy</vt:lpstr>
      <vt:lpstr> Review: Mumford and Leroy’s Big Crash </vt:lpstr>
      <vt:lpstr> Mumford and Leroy’s Big Crash: Part 3 </vt:lpstr>
      <vt:lpstr> Mumford and Leroy’s Big Crash </vt:lpstr>
      <vt:lpstr> Potential Energy </vt:lpstr>
      <vt:lpstr>Investigation: Mumford and Leroy’s Big Crash</vt:lpstr>
      <vt:lpstr>Investigation: Mumford and Leroy’s Big Crash</vt:lpstr>
      <vt:lpstr> Ramp-and-Marble Investigation </vt:lpstr>
      <vt:lpstr>  Mumford’s Energy </vt:lpstr>
      <vt:lpstr>Today’s Focus Question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147</cp:revision>
  <dcterms:created xsi:type="dcterms:W3CDTF">2014-06-10T18:20:14Z</dcterms:created>
  <dcterms:modified xsi:type="dcterms:W3CDTF">2019-08-12T17:38:13Z</dcterms:modified>
</cp:coreProperties>
</file>