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53" r:id="rId2"/>
    <p:sldId id="355" r:id="rId3"/>
    <p:sldId id="354" r:id="rId4"/>
    <p:sldId id="343" r:id="rId5"/>
    <p:sldId id="344" r:id="rId6"/>
    <p:sldId id="358" r:id="rId7"/>
    <p:sldId id="356" r:id="rId8"/>
    <p:sldId id="346" r:id="rId9"/>
    <p:sldId id="347" r:id="rId10"/>
    <p:sldId id="336" r:id="rId11"/>
    <p:sldId id="348" r:id="rId12"/>
    <p:sldId id="357" r:id="rId13"/>
    <p:sldId id="33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ty" initials="B" lastIdx="1" clrIdx="0"/>
  <p:cmAuthor id="1" name="Stacey Luce" initials="SL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5" autoAdjust="0"/>
    <p:restoredTop sz="92456" autoAdjust="0"/>
  </p:normalViewPr>
  <p:slideViewPr>
    <p:cSldViewPr>
      <p:cViewPr varScale="1">
        <p:scale>
          <a:sx n="104" d="100"/>
          <a:sy n="104" d="100"/>
        </p:scale>
        <p:origin x="48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00784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431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96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962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26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33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01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26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12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26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46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44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8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848600" cy="182940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energy transfer</a:t>
            </a:r>
            <a:br>
              <a:rPr lang="en-US" altLang="en-US" dirty="0"/>
            </a:br>
            <a:r>
              <a:rPr lang="en-US" altLang="en-US" dirty="0"/>
              <a:t>Lesson 4b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Where Does the Energy of a Moving Object Come From?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00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82950" y="4927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876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4901406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876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sz="4400" dirty="0">
                <a:solidFill>
                  <a:srgbClr val="D2533C"/>
                </a:solidFill>
                <a:latin typeface="Calibri"/>
              </a:rPr>
              <a:t>Let’s Summarize!</a:t>
            </a:r>
            <a:br>
              <a:rPr lang="en-US" dirty="0">
                <a:solidFill>
                  <a:srgbClr val="D2533C"/>
                </a:solidFill>
                <a:latin typeface="Calibri"/>
              </a:rPr>
            </a:br>
            <a:br>
              <a:rPr lang="en-US" dirty="0">
                <a:solidFill>
                  <a:srgbClr val="D2533C"/>
                </a:solidFill>
                <a:latin typeface="Calibri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5257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Write 3 or 4 complete sentences describing how potential and kinetic energy worked together to help Mumford ride down the hill. 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Think about all of the models we’ve used in our energy investigations: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200" dirty="0"/>
              <a:t>Our ramp-and-marble models/diagrams</a:t>
            </a:r>
          </a:p>
          <a:p>
            <a:pPr marL="731520" lvl="1" indent="-365760">
              <a:spcBef>
                <a:spcPts val="300"/>
              </a:spcBef>
            </a:pPr>
            <a:r>
              <a:rPr lang="en-US" sz="3200" dirty="0"/>
              <a:t>Pictures of Mumford and Leroy before, during, and after their collision</a:t>
            </a:r>
          </a:p>
          <a:p>
            <a:pPr marL="731520" lvl="1" indent="-365760">
              <a:spcBef>
                <a:spcPts val="300"/>
              </a:spcBef>
            </a:pPr>
            <a:r>
              <a:rPr lang="en-US" sz="3200" dirty="0"/>
              <a:t>Our diagrams of potential and kinetic energy</a:t>
            </a:r>
          </a:p>
        </p:txBody>
      </p:sp>
    </p:spTree>
    <p:extLst>
      <p:ext uri="{BB962C8B-B14F-4D97-AF65-F5344CB8AC3E}">
        <p14:creationId xmlns:p14="http://schemas.microsoft.com/office/powerpoint/2010/main" val="2389092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400" dirty="0">
                <a:solidFill>
                  <a:srgbClr val="D2533C"/>
                </a:solidFill>
                <a:latin typeface="Calibri"/>
              </a:rPr>
              <a:t>Today’s Focus Question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524000"/>
            <a:ext cx="80772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>
                <a:solidFill>
                  <a:srgbClr val="000000"/>
                </a:solidFill>
                <a:latin typeface="Calibri" charset="0"/>
              </a:rPr>
              <a:t>Where does the energy of a moving object come from? </a:t>
            </a:r>
          </a:p>
          <a:p>
            <a:pPr marL="731520" indent="-365760">
              <a:spcBef>
                <a:spcPts val="2400"/>
              </a:spcBef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How do our ideas about Mumford’s </a:t>
            </a:r>
            <a:br>
              <a:rPr lang="en-US" sz="3200" dirty="0">
                <a:solidFill>
                  <a:srgbClr val="000000"/>
                </a:solidFill>
                <a:latin typeface="Calibri" charset="0"/>
              </a:rPr>
            </a:b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energy help us answer this question?</a:t>
            </a:r>
          </a:p>
        </p:txBody>
      </p:sp>
    </p:spTree>
    <p:extLst>
      <p:ext uri="{BB962C8B-B14F-4D97-AF65-F5344CB8AC3E}">
        <p14:creationId xmlns:p14="http://schemas.microsoft.com/office/powerpoint/2010/main" val="3806205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 fontScale="90000"/>
          </a:bodyPr>
          <a:lstStyle/>
          <a:p>
            <a:pPr marL="685800"/>
            <a:br>
              <a:rPr lang="en-US" dirty="0"/>
            </a:br>
            <a:r>
              <a:rPr lang="en-US" sz="4400" dirty="0">
                <a:solidFill>
                  <a:srgbClr val="D2533C"/>
                </a:solidFill>
                <a:latin typeface="Calibri"/>
              </a:rPr>
              <a:t>Key Science Ideas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524000"/>
            <a:ext cx="8077200" cy="4953000"/>
          </a:xfrm>
        </p:spPr>
        <p:txBody>
          <a:bodyPr/>
          <a:lstStyle/>
          <a:p>
            <a:pPr marL="365760" indent="-365760">
              <a:spcBef>
                <a:spcPts val="600"/>
              </a:spcBef>
            </a:pPr>
            <a:r>
              <a:rPr lang="en-US" sz="3200" dirty="0"/>
              <a:t>An object above ground level (off the ground) has potential energy. </a:t>
            </a:r>
          </a:p>
          <a:p>
            <a:pPr marL="365760" indent="-365760">
              <a:spcBef>
                <a:spcPts val="600"/>
              </a:spcBef>
            </a:pPr>
            <a:r>
              <a:rPr lang="en-US" sz="3200" dirty="0"/>
              <a:t>Potential energy can transform into kinetic energy as an object moves from a higher place toward a lower place.</a:t>
            </a:r>
          </a:p>
          <a:p>
            <a:pPr marL="365760" indent="-365760">
              <a:spcBef>
                <a:spcPts val="600"/>
              </a:spcBef>
            </a:pPr>
            <a:r>
              <a:rPr lang="en-US" sz="3200" dirty="0"/>
              <a:t>Potential energy transforms into kinetic energy.</a:t>
            </a:r>
          </a:p>
          <a:p>
            <a:pPr marL="365760" indent="-365760">
              <a:spcBef>
                <a:spcPts val="600"/>
              </a:spcBef>
            </a:pPr>
            <a:r>
              <a:rPr lang="en-US" sz="3200" dirty="0"/>
              <a:t>Energy doesn’t disappear. It changes costumes!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858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20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153400" cy="1066800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/>
              <a:t>What evidence do you see of energy changing costumes? Where did this energy come from?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997044-7710-45C2-8C2C-AFDA1257EAE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3000" y="2306782"/>
            <a:ext cx="6858000" cy="418217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Box 2">
            <a:extLst>
              <a:ext uri="{FF2B5EF4-FFF2-40B4-BE49-F238E27FC236}">
                <a16:creationId xmlns:a16="http://schemas.microsoft.com/office/drawing/2014/main" id="{8D61AAEA-D14E-4D7C-8AE6-1CDB32D5C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6521279"/>
            <a:ext cx="1274009" cy="22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Courtesy of BSCS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455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Review: Energy  Changing Costumes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do you think it means for energy to change costumes?</a:t>
            </a:r>
          </a:p>
        </p:txBody>
      </p:sp>
    </p:spTree>
    <p:extLst>
      <p:ext uri="{BB962C8B-B14F-4D97-AF65-F5344CB8AC3E}">
        <p14:creationId xmlns:p14="http://schemas.microsoft.com/office/powerpoint/2010/main" val="1941558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Where does the energy of a moving object come from?</a:t>
            </a:r>
          </a:p>
        </p:txBody>
      </p:sp>
    </p:spTree>
    <p:extLst>
      <p:ext uri="{BB962C8B-B14F-4D97-AF65-F5344CB8AC3E}">
        <p14:creationId xmlns:p14="http://schemas.microsoft.com/office/powerpoint/2010/main" val="539104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200" dirty="0"/>
              <a:t>Investigation: Energy Changing Costumes</a:t>
            </a:r>
            <a:br>
              <a:rPr lang="en-US" dirty="0">
                <a:solidFill>
                  <a:srgbClr val="D2533C"/>
                </a:solidFill>
                <a:latin typeface="Calibri"/>
              </a:rPr>
            </a:b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6983" y="2438400"/>
            <a:ext cx="598145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12954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Calibri"/>
              </a:rPr>
              <a:t>Write </a:t>
            </a:r>
            <a:r>
              <a:rPr lang="en-US" sz="3000" b="1" dirty="0">
                <a:latin typeface="Calibri"/>
              </a:rPr>
              <a:t>one sentence </a:t>
            </a:r>
            <a:r>
              <a:rPr lang="en-US" sz="3000" dirty="0">
                <a:latin typeface="Calibri"/>
              </a:rPr>
              <a:t>in your notebook that describes what you observe in each diagram</a:t>
            </a:r>
            <a:r>
              <a:rPr lang="en-US" sz="3000" dirty="0">
                <a:solidFill>
                  <a:srgbClr val="D2533C"/>
                </a:solidFill>
                <a:latin typeface="Calibri"/>
              </a:rPr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71862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200" dirty="0"/>
              <a:t>Investigation: Energy Changing Costumes</a:t>
            </a:r>
            <a:br>
              <a:rPr lang="en-US" sz="4200" dirty="0"/>
            </a:b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058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Let’s work on the first diagram together.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>
              <a:buNone/>
            </a:pPr>
            <a:endParaRPr lang="en-US" sz="3600" dirty="0"/>
          </a:p>
          <a:p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362200"/>
            <a:ext cx="6095999" cy="342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937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200" dirty="0"/>
              <a:t>Investigation: Energy Changing Costumes</a:t>
            </a:r>
            <a:br>
              <a:rPr lang="en-US" dirty="0">
                <a:solidFill>
                  <a:srgbClr val="D2533C"/>
                </a:solidFill>
                <a:latin typeface="Calibri"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295400"/>
            <a:ext cx="8077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Calibri"/>
              </a:rPr>
              <a:t>Questions for diagrams 2</a:t>
            </a:r>
            <a:r>
              <a:rPr lang="en-US" sz="3000" b="1" dirty="0">
                <a:latin typeface="Calibri" pitchFamily="34" charset="0"/>
              </a:rPr>
              <a:t>–4</a:t>
            </a:r>
            <a:r>
              <a:rPr lang="en-US" sz="3000" b="1" dirty="0">
                <a:latin typeface="Calibri"/>
              </a:rPr>
              <a:t>:</a:t>
            </a:r>
          </a:p>
          <a:p>
            <a:pPr marL="731520" indent="-36576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000" dirty="0">
                <a:latin typeface="Calibri"/>
              </a:rPr>
              <a:t>What did you observe about the marble’s </a:t>
            </a:r>
            <a:r>
              <a:rPr lang="en-US" sz="3000" b="1" dirty="0">
                <a:latin typeface="Calibri"/>
              </a:rPr>
              <a:t>position</a:t>
            </a:r>
            <a:r>
              <a:rPr lang="en-US" sz="3000" dirty="0">
                <a:latin typeface="Calibri"/>
              </a:rPr>
              <a:t>, </a:t>
            </a:r>
            <a:r>
              <a:rPr lang="en-US" sz="3000" b="1" dirty="0">
                <a:latin typeface="Calibri"/>
              </a:rPr>
              <a:t>speed</a:t>
            </a:r>
            <a:r>
              <a:rPr lang="en-US" sz="3000" dirty="0">
                <a:latin typeface="Calibri"/>
              </a:rPr>
              <a:t>, and </a:t>
            </a:r>
            <a:r>
              <a:rPr lang="en-US" sz="3000" b="1" dirty="0">
                <a:latin typeface="Calibri"/>
              </a:rPr>
              <a:t>motion</a:t>
            </a:r>
            <a:r>
              <a:rPr lang="en-US" sz="3000" dirty="0">
                <a:latin typeface="Calibri"/>
              </a:rPr>
              <a:t>?</a:t>
            </a:r>
          </a:p>
          <a:p>
            <a:pPr marL="731520" indent="-36576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000" dirty="0">
                <a:latin typeface="Calibri"/>
              </a:rPr>
              <a:t>How would you describe the marble’s </a:t>
            </a:r>
            <a:r>
              <a:rPr lang="en-US" sz="3000" b="1" dirty="0">
                <a:latin typeface="Calibri"/>
              </a:rPr>
              <a:t>potential energy</a:t>
            </a:r>
            <a:r>
              <a:rPr lang="en-US" sz="3000" dirty="0">
                <a:latin typeface="Calibri"/>
              </a:rPr>
              <a:t>?</a:t>
            </a:r>
          </a:p>
          <a:p>
            <a:pPr marL="731520" indent="-36576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000" dirty="0">
                <a:latin typeface="Calibri"/>
              </a:rPr>
              <a:t>How would you describe the marble’s </a:t>
            </a:r>
            <a:br>
              <a:rPr lang="en-US" sz="3000" dirty="0">
                <a:latin typeface="Calibri"/>
              </a:rPr>
            </a:br>
            <a:r>
              <a:rPr lang="en-US" sz="3000" b="1" dirty="0">
                <a:latin typeface="Calibri"/>
              </a:rPr>
              <a:t>kinetic energy</a:t>
            </a:r>
            <a:r>
              <a:rPr lang="en-US" sz="3000" dirty="0">
                <a:latin typeface="Calibri"/>
              </a:rPr>
              <a:t>? </a:t>
            </a:r>
          </a:p>
          <a:p>
            <a:pPr marL="731520" indent="-36576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000" dirty="0">
                <a:latin typeface="Calibri"/>
              </a:rPr>
              <a:t>Does the marble have more or less </a:t>
            </a:r>
            <a:br>
              <a:rPr lang="en-US" sz="3000" dirty="0">
                <a:latin typeface="Calibri"/>
              </a:rPr>
            </a:br>
            <a:r>
              <a:rPr lang="en-US" sz="3000" dirty="0">
                <a:latin typeface="Calibri"/>
              </a:rPr>
              <a:t>[kinetic energy/potential energy] than </a:t>
            </a:r>
            <a:br>
              <a:rPr lang="en-US" sz="3000" dirty="0">
                <a:latin typeface="Calibri"/>
              </a:rPr>
            </a:br>
            <a:r>
              <a:rPr lang="en-US" sz="3000" dirty="0">
                <a:latin typeface="Calibri"/>
              </a:rPr>
              <a:t>it did in diagram 1? How do you know?</a:t>
            </a:r>
          </a:p>
        </p:txBody>
      </p:sp>
    </p:spTree>
    <p:extLst>
      <p:ext uri="{BB962C8B-B14F-4D97-AF65-F5344CB8AC3E}">
        <p14:creationId xmlns:p14="http://schemas.microsoft.com/office/powerpoint/2010/main" val="1871862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200" dirty="0"/>
              <a:t>Investigation: Energy Changing Costumes</a:t>
            </a:r>
            <a:br>
              <a:rPr lang="en-US" dirty="0">
                <a:solidFill>
                  <a:srgbClr val="D2533C"/>
                </a:solidFill>
                <a:latin typeface="Calibri"/>
              </a:rPr>
            </a:b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6983" y="2438400"/>
            <a:ext cx="598145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12954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latin typeface="Calibri"/>
              </a:rPr>
              <a:t>Use different-colored pencils to shade in the PE (potential energy) and KE (kinetic energy) meters for each diagram. 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548580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Potential Energy and Kinetic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5029200"/>
          </a:xfrm>
        </p:spPr>
        <p:txBody>
          <a:bodyPr/>
          <a:lstStyle/>
          <a:p>
            <a:pPr marL="0" lvl="1" indent="0">
              <a:spcBef>
                <a:spcPts val="600"/>
              </a:spcBef>
              <a:buNone/>
            </a:pPr>
            <a:r>
              <a:rPr lang="en-US" sz="3200" b="1" dirty="0"/>
              <a:t>If you’re sharing</a:t>
            </a:r>
            <a:r>
              <a:rPr lang="en-US" sz="3200" dirty="0"/>
              <a:t>, answer these questions: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200" dirty="0"/>
              <a:t>How much </a:t>
            </a:r>
            <a:r>
              <a:rPr lang="en-US" sz="3200" b="1" dirty="0"/>
              <a:t>kinetic energy </a:t>
            </a:r>
            <a:r>
              <a:rPr lang="en-US" sz="3200" dirty="0"/>
              <a:t>does your meter show for each diagram? Why?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200" dirty="0"/>
              <a:t>How much </a:t>
            </a:r>
            <a:r>
              <a:rPr lang="en-US" sz="3200" b="1" dirty="0"/>
              <a:t>potential energy </a:t>
            </a:r>
            <a:r>
              <a:rPr lang="en-US" sz="3200" dirty="0"/>
              <a:t>does your meter show for each diagram? Why?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b="1" dirty="0"/>
              <a:t>If you’re listening</a:t>
            </a:r>
            <a:r>
              <a:rPr lang="en-US" sz="3200" dirty="0"/>
              <a:t>, think about these questions: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200" dirty="0"/>
              <a:t>Do you agree or disagree? 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200" dirty="0"/>
              <a:t>Do you have any questions? 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200" dirty="0"/>
              <a:t>Do you have an idea to add?</a:t>
            </a:r>
          </a:p>
        </p:txBody>
      </p:sp>
    </p:spTree>
    <p:extLst>
      <p:ext uri="{BB962C8B-B14F-4D97-AF65-F5344CB8AC3E}">
        <p14:creationId xmlns:p14="http://schemas.microsoft.com/office/powerpoint/2010/main" val="896934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Comparing Our Results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0558" y="1603493"/>
            <a:ext cx="6962883" cy="487021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164928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2780</TotalTime>
  <Words>358</Words>
  <Application>Microsoft Office PowerPoint</Application>
  <PresentationFormat>On-screen Show (4:3)</PresentationFormat>
  <Paragraphs>62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Clarity</vt:lpstr>
      <vt:lpstr>energy transfer Lesson 4b</vt:lpstr>
      <vt:lpstr>Review: Energy  Changing Costumes</vt:lpstr>
      <vt:lpstr>Today’s Focus Question</vt:lpstr>
      <vt:lpstr> Investigation: Energy Changing Costumes </vt:lpstr>
      <vt:lpstr> Investigation: Energy Changing Costumes </vt:lpstr>
      <vt:lpstr> Investigation: Energy Changing Costumes </vt:lpstr>
      <vt:lpstr> Investigation: Energy Changing Costumes </vt:lpstr>
      <vt:lpstr>Potential Energy and Kinetic Energy</vt:lpstr>
      <vt:lpstr>Comparing Our Results</vt:lpstr>
      <vt:lpstr>  Let’s Summarize!  </vt:lpstr>
      <vt:lpstr> Today’s Focus Question </vt:lpstr>
      <vt:lpstr> Key Science Ideas </vt:lpstr>
      <vt:lpstr>Next Time</vt:lpstr>
    </vt:vector>
  </TitlesOfParts>
  <Company>BSCS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Mai Ngoc Tran</cp:lastModifiedBy>
  <cp:revision>140</cp:revision>
  <dcterms:created xsi:type="dcterms:W3CDTF">2014-06-10T18:20:14Z</dcterms:created>
  <dcterms:modified xsi:type="dcterms:W3CDTF">2019-08-12T18:22:09Z</dcterms:modified>
</cp:coreProperties>
</file>