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9" r:id="rId2"/>
    <p:sldId id="354" r:id="rId3"/>
    <p:sldId id="335" r:id="rId4"/>
    <p:sldId id="339" r:id="rId5"/>
    <p:sldId id="355" r:id="rId6"/>
    <p:sldId id="341" r:id="rId7"/>
    <p:sldId id="344" r:id="rId8"/>
    <p:sldId id="345" r:id="rId9"/>
    <p:sldId id="346" r:id="rId10"/>
    <p:sldId id="347" r:id="rId11"/>
    <p:sldId id="363" r:id="rId12"/>
    <p:sldId id="356" r:id="rId13"/>
    <p:sldId id="357" r:id="rId14"/>
    <p:sldId id="365" r:id="rId15"/>
    <p:sldId id="358" r:id="rId16"/>
    <p:sldId id="3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DDF0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2160" autoAdjust="0"/>
  </p:normalViewPr>
  <p:slideViewPr>
    <p:cSldViewPr>
      <p:cViewPr varScale="1">
        <p:scale>
          <a:sx n="104" d="100"/>
          <a:sy n="104" d="100"/>
        </p:scale>
        <p:origin x="4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217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9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6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82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4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6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4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6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is from EMAT Coal unit—OPB took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2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1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6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676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energy transfer</a:t>
            </a:r>
            <a:br>
              <a:rPr lang="en-US" altLang="en-US" dirty="0"/>
            </a:br>
            <a:r>
              <a:rPr lang="en-US" altLang="en-US" dirty="0"/>
              <a:t>Lesson 5a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Where Does Energy Come From? Where Does It Go?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48006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82950" y="4927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76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01406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Investigation: Tracking Energy Flow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Energy-Flow Diagram for</a:t>
            </a:r>
            <a:br>
              <a:rPr lang="en-US" sz="3200" b="1" dirty="0"/>
            </a:br>
            <a:r>
              <a:rPr lang="en-US" sz="3200" b="1" dirty="0"/>
              <a:t>Hand-Crank Flashlight</a:t>
            </a:r>
          </a:p>
          <a:p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2" t="16910" b="-9917"/>
          <a:stretch/>
        </p:blipFill>
        <p:spPr bwMode="auto">
          <a:xfrm>
            <a:off x="5562600" y="2743200"/>
            <a:ext cx="2451902" cy="2585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0" r="75363" b="28269"/>
          <a:stretch/>
        </p:blipFill>
        <p:spPr bwMode="auto">
          <a:xfrm>
            <a:off x="1828799" y="2743200"/>
            <a:ext cx="1524001" cy="15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23046" y="3276600"/>
            <a:ext cx="1993106" cy="1852889"/>
          </a:xfrm>
          <a:prstGeom prst="rect">
            <a:avLst/>
          </a:prstGeom>
          <a:solidFill>
            <a:srgbClr val="DDF0F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Hand-Crank Flashlight and Hand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5999" y="4402603"/>
            <a:ext cx="94128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Motion </a:t>
            </a:r>
          </a:p>
          <a:p>
            <a:pPr algn="ctr"/>
            <a:r>
              <a:rPr lang="en-US" dirty="0"/>
              <a:t>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5271" y="3502891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399" y="4267200"/>
            <a:ext cx="895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Light</a:t>
            </a:r>
          </a:p>
        </p:txBody>
      </p:sp>
      <p:sp>
        <p:nvSpPr>
          <p:cNvPr id="12" name="TextBox 11"/>
          <p:cNvSpPr txBox="1"/>
          <p:nvPr/>
        </p:nvSpPr>
        <p:spPr>
          <a:xfrm rot="1010954">
            <a:off x="6935147" y="3237805"/>
            <a:ext cx="6095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968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pPr marL="685800"/>
            <a:r>
              <a:rPr lang="en-US" dirty="0">
                <a:solidFill>
                  <a:srgbClr val="D2533C"/>
                </a:solidFill>
                <a:latin typeface="Calibri" charset="0"/>
              </a:rPr>
              <a:t>Key Science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876800"/>
          </a:xfrm>
        </p:spPr>
        <p:txBody>
          <a:bodyPr/>
          <a:lstStyle/>
          <a:p>
            <a:pPr marL="365760" indent="-365760">
              <a:spcBef>
                <a:spcPts val="600"/>
              </a:spcBef>
            </a:pPr>
            <a:r>
              <a:rPr lang="en-US" sz="3100" dirty="0">
                <a:solidFill>
                  <a:srgbClr val="000000"/>
                </a:solidFill>
                <a:latin typeface="Calibri" charset="0"/>
              </a:rPr>
              <a:t>All of the energy in the flashlight came from somewhere and went somewhere.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>
                <a:solidFill>
                  <a:srgbClr val="000000"/>
                </a:solidFill>
                <a:latin typeface="Calibri" charset="0"/>
              </a:rPr>
              <a:t>We can use an energy-flow diagram to describe the energy transfers and transformations that happened with the flashlight.</a:t>
            </a:r>
          </a:p>
          <a:p>
            <a:pPr marL="365760" indent="-365760">
              <a:spcBef>
                <a:spcPts val="1200"/>
              </a:spcBef>
            </a:pPr>
            <a:r>
              <a:rPr lang="en-US" sz="3100" dirty="0">
                <a:solidFill>
                  <a:srgbClr val="000000"/>
                </a:solidFill>
                <a:latin typeface="Calibri" charset="0"/>
              </a:rPr>
              <a:t>Motion energy transferred from my hand to the flashlight. Then the motion energy changed costumes or transformed into sound energy and light energy.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Create an Energy-Flow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876800"/>
          </a:xfrm>
        </p:spPr>
        <p:txBody>
          <a:bodyPr/>
          <a:lstStyle/>
          <a:p>
            <a:pPr marL="365760" indent="-365760">
              <a:spcBef>
                <a:spcPts val="1800"/>
              </a:spcBef>
            </a:pPr>
            <a:r>
              <a:rPr lang="en-US" sz="3000" dirty="0"/>
              <a:t>Review the energy words and science ideas you highlighted in handout 5.1 (Mumford and Leroy’s Big Crash, Part 4).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dirty="0"/>
              <a:t>Using these energy words and ideas, work with a partner to design an energy-flow diagram that describes what happened to the energy in Mumford and Leroy’s big crash!</a:t>
            </a:r>
          </a:p>
          <a:p>
            <a:pPr marL="365760" indent="-365760">
              <a:spcBef>
                <a:spcPts val="1800"/>
              </a:spcBef>
            </a:pPr>
            <a:r>
              <a:rPr lang="en-US" sz="3000" b="1" dirty="0"/>
              <a:t>Keep the focus questions in mind: </a:t>
            </a:r>
            <a:r>
              <a:rPr lang="en-US" sz="3000" i="1" dirty="0"/>
              <a:t>Where did the energy come from? Where did it go?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750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Our Energy-Flow Diagrams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51816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Calibri" charset="0"/>
              </a:rPr>
              <a:t>Questions:</a:t>
            </a:r>
          </a:p>
          <a:p>
            <a:pPr marL="731520" indent="-365760">
              <a:spcBef>
                <a:spcPts val="600"/>
              </a:spcBef>
            </a:pP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Where does the diagram show evidence of energy </a:t>
            </a:r>
            <a:r>
              <a:rPr lang="en-US" sz="2900" b="1" dirty="0">
                <a:solidFill>
                  <a:srgbClr val="000000"/>
                </a:solidFill>
                <a:latin typeface="Calibri" charset="0"/>
              </a:rPr>
              <a:t>transfer</a:t>
            </a: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 and </a:t>
            </a:r>
            <a:r>
              <a:rPr lang="en-US" sz="2900" b="1" dirty="0">
                <a:solidFill>
                  <a:srgbClr val="000000"/>
                </a:solidFill>
                <a:latin typeface="Calibri" charset="0"/>
              </a:rPr>
              <a:t>transformation</a:t>
            </a: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?</a:t>
            </a:r>
          </a:p>
          <a:p>
            <a:pPr marL="731520" indent="-365760">
              <a:spcBef>
                <a:spcPts val="600"/>
              </a:spcBef>
            </a:pPr>
            <a:r>
              <a:rPr lang="en-US" sz="2900" dirty="0">
                <a:solidFill>
                  <a:srgbClr val="000000"/>
                </a:solidFill>
                <a:latin typeface="Calibri" charset="0"/>
              </a:rPr>
              <a:t>Does the diagram show that all of the energy came from somewhere and went somewhere?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900" b="1" dirty="0">
                <a:solidFill>
                  <a:srgbClr val="000000"/>
                </a:solidFill>
                <a:latin typeface="Calibri" charset="0"/>
              </a:rPr>
              <a:t>Sentence starters:</a:t>
            </a:r>
          </a:p>
          <a:p>
            <a:pPr marL="731520" indent="-365760">
              <a:spcBef>
                <a:spcPts val="300"/>
              </a:spcBef>
            </a:pPr>
            <a:r>
              <a:rPr lang="en-US" sz="2900" i="1" dirty="0">
                <a:solidFill>
                  <a:srgbClr val="000000"/>
                </a:solidFill>
                <a:latin typeface="Calibri" charset="0"/>
              </a:rPr>
              <a:t>I notice </a:t>
            </a:r>
            <a:r>
              <a:rPr lang="en-US" sz="2900" i="1" dirty="0"/>
              <a:t>…</a:t>
            </a:r>
          </a:p>
          <a:p>
            <a:pPr marL="731520" indent="-365760">
              <a:spcBef>
                <a:spcPts val="300"/>
              </a:spcBef>
            </a:pPr>
            <a:r>
              <a:rPr lang="en-US" sz="2900" i="1" dirty="0"/>
              <a:t>What do you mean when you say …?</a:t>
            </a:r>
          </a:p>
          <a:p>
            <a:pPr marL="731520" indent="-365760">
              <a:spcBef>
                <a:spcPts val="300"/>
              </a:spcBef>
            </a:pPr>
            <a:r>
              <a:rPr lang="en-US" sz="2900" i="1" dirty="0"/>
              <a:t>I [agree/disagree] with _______ because …</a:t>
            </a:r>
          </a:p>
          <a:p>
            <a:pPr marL="731520" indent="-365760">
              <a:spcBef>
                <a:spcPts val="300"/>
              </a:spcBef>
            </a:pPr>
            <a:r>
              <a:rPr lang="en-US" sz="2900" i="1" dirty="0"/>
              <a:t>That idea makes sense to me because …</a:t>
            </a:r>
          </a:p>
          <a:p>
            <a:pPr marL="731520" indent="-365760">
              <a:spcBef>
                <a:spcPts val="1200"/>
              </a:spcBef>
            </a:pPr>
            <a:endParaRPr lang="en-US" sz="2900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7D69764-E652-4F31-BC59-5373836B41EB}"/>
              </a:ext>
            </a:extLst>
          </p:cNvPr>
          <p:cNvGrpSpPr/>
          <p:nvPr/>
        </p:nvGrpSpPr>
        <p:grpSpPr>
          <a:xfrm>
            <a:off x="6273800" y="1542760"/>
            <a:ext cx="2306180" cy="3239080"/>
            <a:chOff x="6273800" y="1542760"/>
            <a:chExt cx="2306180" cy="3239080"/>
          </a:xfrm>
        </p:grpSpPr>
        <p:pic>
          <p:nvPicPr>
            <p:cNvPr id="8" name="Content Placeholder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92"/>
            <a:stretch/>
          </p:blipFill>
          <p:spPr bwMode="auto">
            <a:xfrm>
              <a:off x="6273800" y="1542760"/>
              <a:ext cx="2306180" cy="323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A667C63-21F9-4D6B-9880-D0E5095584CB}"/>
                </a:ext>
              </a:extLst>
            </p:cNvPr>
            <p:cNvSpPr/>
            <p:nvPr/>
          </p:nvSpPr>
          <p:spPr>
            <a:xfrm>
              <a:off x="6475898" y="2527880"/>
              <a:ext cx="1828800" cy="175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DBCDF7-70C6-4E79-B7EE-DA75AD729768}"/>
                </a:ext>
              </a:extLst>
            </p:cNvPr>
            <p:cNvSpPr/>
            <p:nvPr/>
          </p:nvSpPr>
          <p:spPr>
            <a:xfrm>
              <a:off x="6507821" y="2957280"/>
              <a:ext cx="578779" cy="152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506C8D-2212-48F2-80FE-B53F3366B27D}"/>
                </a:ext>
              </a:extLst>
            </p:cNvPr>
            <p:cNvSpPr/>
            <p:nvPr/>
          </p:nvSpPr>
          <p:spPr>
            <a:xfrm>
              <a:off x="6507820" y="3560782"/>
              <a:ext cx="578779" cy="152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1DAC821-E994-478F-9A25-B935D5EF6715}"/>
                </a:ext>
              </a:extLst>
            </p:cNvPr>
            <p:cNvSpPr/>
            <p:nvPr/>
          </p:nvSpPr>
          <p:spPr>
            <a:xfrm>
              <a:off x="6542757" y="4128518"/>
              <a:ext cx="410320" cy="124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Comparing Our Energy-Flow Diagrams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800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Does your energy-flow diagram look something like this? Do you want to make any changes to your diagram?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6181" y="3352800"/>
            <a:ext cx="9268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Potential </a:t>
            </a:r>
          </a:p>
          <a:p>
            <a:pPr algn="ctr"/>
            <a:r>
              <a:rPr lang="en-US" sz="1200" dirty="0"/>
              <a:t>Energy </a:t>
            </a:r>
          </a:p>
          <a:p>
            <a:pPr algn="ctr"/>
            <a:r>
              <a:rPr lang="en-US" sz="1200" dirty="0"/>
              <a:t>(Mumford)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3093" y="3352800"/>
            <a:ext cx="9268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Kinetic </a:t>
            </a:r>
          </a:p>
          <a:p>
            <a:pPr algn="ctr"/>
            <a:r>
              <a:rPr lang="en-US" sz="1200" dirty="0"/>
              <a:t>Energy </a:t>
            </a:r>
          </a:p>
          <a:p>
            <a:pPr algn="ctr"/>
            <a:r>
              <a:rPr lang="en-US" sz="1200" dirty="0"/>
              <a:t>(Mumford)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4035" y="248229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Kinetic Energy (Leroy)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2095500"/>
            <a:ext cx="2514600" cy="2133600"/>
          </a:xfrm>
          <a:prstGeom prst="rect">
            <a:avLst/>
          </a:prstGeom>
          <a:solidFill>
            <a:srgbClr val="CCEC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Mumford and Leroy’s Big Crash!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4035" y="293023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5898" y="349591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5898" y="4012749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50" r="63201" b="38834"/>
          <a:stretch/>
        </p:blipFill>
        <p:spPr>
          <a:xfrm>
            <a:off x="685800" y="2895600"/>
            <a:ext cx="2895600" cy="457200"/>
          </a:xfrm>
        </p:spPr>
      </p:pic>
    </p:spTree>
    <p:extLst>
      <p:ext uri="{BB962C8B-B14F-4D97-AF65-F5344CB8AC3E}">
        <p14:creationId xmlns:p14="http://schemas.microsoft.com/office/powerpoint/2010/main" val="237025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Today’s focus questions: </a:t>
            </a:r>
            <a:r>
              <a:rPr lang="en-US" sz="2800" i="1" dirty="0"/>
              <a:t>Where does energy come from? Where does it go?</a:t>
            </a:r>
          </a:p>
          <a:p>
            <a:pPr marL="365760" indent="-36576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How do you think an energy-flow diagram can help us answer these questions?</a:t>
            </a:r>
          </a:p>
          <a:p>
            <a:pPr marL="731520" indent="0">
              <a:spcBef>
                <a:spcPts val="1200"/>
              </a:spcBef>
              <a:buNone/>
            </a:pPr>
            <a:r>
              <a:rPr lang="en-US" sz="2800" b="1" dirty="0"/>
              <a:t>Sentence starter: </a:t>
            </a:r>
            <a:r>
              <a:rPr lang="en-US" sz="2800" i="1" dirty="0"/>
              <a:t>An energy-flow diagram can help us understand where energy comes from </a:t>
            </a:r>
            <a:br>
              <a:rPr lang="en-US" sz="2800" i="1" dirty="0"/>
            </a:br>
            <a:r>
              <a:rPr lang="en-US" sz="2800" i="1" dirty="0"/>
              <a:t>and where it goes by ____________________.</a:t>
            </a:r>
          </a:p>
          <a:p>
            <a:pPr marL="365760" indent="-365760">
              <a:spcBef>
                <a:spcPts val="1800"/>
              </a:spcBef>
              <a:buFont typeface="+mj-lt"/>
              <a:buAutoNum type="arabicPeriod" startAt="2"/>
            </a:pPr>
            <a:r>
              <a:rPr lang="en-US" sz="2800" dirty="0"/>
              <a:t>Does energy ever disappear?</a:t>
            </a:r>
          </a:p>
          <a:p>
            <a:pPr marL="731520" indent="0">
              <a:spcBef>
                <a:spcPts val="600"/>
              </a:spcBef>
              <a:buNone/>
            </a:pPr>
            <a:r>
              <a:rPr lang="en-US" sz="2800" b="1" dirty="0"/>
              <a:t>Sentence starter: </a:t>
            </a:r>
            <a:r>
              <a:rPr lang="en-US" sz="2800" i="1" dirty="0"/>
              <a:t>I think energy [does/doesn’t ever] disappear because </a:t>
            </a:r>
            <a:r>
              <a:rPr lang="en-US" sz="2800" dirty="0"/>
              <a:t>____________.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7458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In the next lesson, we’ll create more energy-flow diagrams showing where energy comes from and where it goes in other kinds of objects.</a:t>
            </a:r>
          </a:p>
        </p:txBody>
      </p:sp>
    </p:spTree>
    <p:extLst>
      <p:ext uri="{BB962C8B-B14F-4D97-AF65-F5344CB8AC3E}">
        <p14:creationId xmlns:p14="http://schemas.microsoft.com/office/powerpoint/2010/main" val="32628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990600"/>
          </a:xfrm>
        </p:spPr>
        <p:txBody>
          <a:bodyPr/>
          <a:lstStyle/>
          <a:p>
            <a:r>
              <a:rPr lang="en-US" dirty="0"/>
              <a:t>Review: Key Science Ideas about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153400" cy="51816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Where did Mumford get his energy to ride down </a:t>
            </a:r>
            <a:br>
              <a:rPr lang="en-US" sz="3000" dirty="0">
                <a:solidFill>
                  <a:srgbClr val="000000"/>
                </a:solidFill>
                <a:latin typeface="Calibri" charset="0"/>
              </a:rPr>
            </a:b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the hill?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Where did Leroy get the energy to move after Mumford collided with him?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What happens with energy when two objects (like marbles or boys on bikes) collide? State this as a science idea using a complete sentence.</a:t>
            </a:r>
          </a:p>
          <a:p>
            <a:pPr marL="365760" indent="-365760">
              <a:spcBef>
                <a:spcPts val="1200"/>
              </a:spcBef>
            </a:pPr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What happens when energy changes costumes? State this as a science idea using a complete sentence and science words.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Where does energy come from? Where does it go?</a:t>
            </a:r>
          </a:p>
        </p:txBody>
      </p:sp>
    </p:spTree>
    <p:extLst>
      <p:ext uri="{BB962C8B-B14F-4D97-AF65-F5344CB8AC3E}">
        <p14:creationId xmlns:p14="http://schemas.microsoft.com/office/powerpoint/2010/main" val="218393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Mumford and Leroy’s Big Crash!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2506913" cy="18319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2496312" cy="1824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572000"/>
            <a:ext cx="2496312" cy="1824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1524000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As you and a partner read </a:t>
            </a:r>
            <a:br>
              <a:rPr lang="en-US" sz="3000" dirty="0">
                <a:latin typeface="Calibri" pitchFamily="34" charset="0"/>
              </a:rPr>
            </a:br>
            <a:r>
              <a:rPr lang="en-US" sz="3000" dirty="0">
                <a:latin typeface="Calibri" pitchFamily="34" charset="0"/>
              </a:rPr>
              <a:t>the handout, highlight energy </a:t>
            </a:r>
            <a:br>
              <a:rPr lang="en-US" sz="3000" dirty="0">
                <a:latin typeface="Calibri" pitchFamily="34" charset="0"/>
              </a:rPr>
            </a:br>
            <a:r>
              <a:rPr lang="en-US" sz="3000" dirty="0">
                <a:latin typeface="Calibri" pitchFamily="34" charset="0"/>
              </a:rPr>
              <a:t>words and important ideas about energy.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6931" y="3506063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Courtesy of BSCS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785" y="555802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Courtesy of BSCS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639622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Courtesy of BSCS</a:t>
            </a:r>
          </a:p>
        </p:txBody>
      </p:sp>
    </p:spTree>
    <p:extLst>
      <p:ext uri="{BB962C8B-B14F-4D97-AF65-F5344CB8AC3E}">
        <p14:creationId xmlns:p14="http://schemas.microsoft.com/office/powerpoint/2010/main" val="19553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/>
          </a:bodyPr>
          <a:lstStyle/>
          <a:p>
            <a:pPr marL="685800"/>
            <a:r>
              <a:rPr lang="en-US" dirty="0"/>
              <a:t>Key Science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All of the energy in the crash came from somewhere and went somewhere.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6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Investigation: Tracking Energy Flow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you’ll use an </a:t>
            </a:r>
            <a:r>
              <a:rPr lang="en-US" sz="3200" b="1" dirty="0"/>
              <a:t>energy-flow diagram</a:t>
            </a:r>
            <a:r>
              <a:rPr lang="en-US" sz="3200" dirty="0"/>
              <a:t> to track where energy comes from and where it goes as it moves through an object.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Keep this science idea in mind: </a:t>
            </a:r>
          </a:p>
          <a:p>
            <a:pPr marL="731520" indent="0">
              <a:spcBef>
                <a:spcPts val="600"/>
              </a:spcBef>
              <a:buNone/>
            </a:pPr>
            <a:r>
              <a:rPr lang="en-US" sz="3200" i="1" dirty="0"/>
              <a:t>All of the energy in an interaction between two objects comes from somewhere and goes somewhere. </a:t>
            </a:r>
          </a:p>
        </p:txBody>
      </p:sp>
    </p:spTree>
    <p:extLst>
      <p:ext uri="{BB962C8B-B14F-4D97-AF65-F5344CB8AC3E}">
        <p14:creationId xmlns:p14="http://schemas.microsoft.com/office/powerpoint/2010/main" val="207621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0504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2533C"/>
                </a:solidFill>
                <a:latin typeface="Calibri" charset="0"/>
              </a:rPr>
              <a:t>Investigation: Tracking Energy Flow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Energy-Flow Diagram for </a:t>
            </a:r>
            <a:br>
              <a:rPr lang="en-US" sz="3200" b="1" dirty="0"/>
            </a:br>
            <a:r>
              <a:rPr lang="en-US" sz="3200" b="1" dirty="0"/>
              <a:t>Hand-Crank Flashlight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8" y="4283715"/>
            <a:ext cx="3634814" cy="1713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2667000"/>
            <a:ext cx="150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Draw This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2600" y="2971800"/>
            <a:ext cx="1042988" cy="11239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3352800"/>
            <a:ext cx="883351" cy="538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1400" y="3124200"/>
            <a:ext cx="170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 This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324100" y="6037577"/>
            <a:ext cx="22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Stock.Adobe.com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2447" y="4283715"/>
            <a:ext cx="1993106" cy="1852889"/>
          </a:xfrm>
          <a:prstGeom prst="rect">
            <a:avLst/>
          </a:prstGeom>
          <a:solidFill>
            <a:srgbClr val="DDF0F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Hand-Crank Flashlight and Hand</a:t>
            </a:r>
          </a:p>
        </p:txBody>
      </p:sp>
    </p:spTree>
    <p:extLst>
      <p:ext uri="{BB962C8B-B14F-4D97-AF65-F5344CB8AC3E}">
        <p14:creationId xmlns:p14="http://schemas.microsoft.com/office/powerpoint/2010/main" val="319029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010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Investigation: Tracking Energy Flow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924800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Energy-Flow Diagram for</a:t>
            </a:r>
            <a:br>
              <a:rPr lang="en-US" sz="3200" b="1" dirty="0"/>
            </a:br>
            <a:r>
              <a:rPr lang="en-US" sz="3200" b="1" dirty="0"/>
              <a:t>Hand-Crank Flashlight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314" r="73844" b="28826"/>
          <a:stretch/>
        </p:blipFill>
        <p:spPr bwMode="auto">
          <a:xfrm>
            <a:off x="2895600" y="3124201"/>
            <a:ext cx="1600200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4400" y="3306941"/>
            <a:ext cx="1993106" cy="1852889"/>
          </a:xfrm>
          <a:prstGeom prst="rect">
            <a:avLst/>
          </a:prstGeom>
          <a:solidFill>
            <a:srgbClr val="DDF0FB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Hand-Crank Flashlight and Hand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4419601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Motion </a:t>
            </a:r>
          </a:p>
          <a:p>
            <a:r>
              <a:rPr lang="en-US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48351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9248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dirty="0"/>
              <a:t>Be an Energy Detective!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876800"/>
          </a:xfrm>
        </p:spPr>
        <p:txBody>
          <a:bodyPr/>
          <a:lstStyle/>
          <a:p>
            <a:pPr marL="365760" indent="-365760"/>
            <a:r>
              <a:rPr lang="en-US" sz="3200" dirty="0"/>
              <a:t>What did you detect when I cranked the flashlight?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What kind of energy did you detect? How did you detect it?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How did the energy change costumes?</a:t>
            </a:r>
          </a:p>
        </p:txBody>
      </p:sp>
    </p:spTree>
    <p:extLst>
      <p:ext uri="{BB962C8B-B14F-4D97-AF65-F5344CB8AC3E}">
        <p14:creationId xmlns:p14="http://schemas.microsoft.com/office/powerpoint/2010/main" val="1831113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545</Words>
  <Application>Microsoft Office PowerPoint</Application>
  <PresentationFormat>On-screen Show (4:3)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Clarity</vt:lpstr>
      <vt:lpstr>energy transfer Lesson 5a</vt:lpstr>
      <vt:lpstr>Review: Key Science Ideas about Energy</vt:lpstr>
      <vt:lpstr>Today’s Focus Questions</vt:lpstr>
      <vt:lpstr> Mumford and Leroy’s Big Crash! </vt:lpstr>
      <vt:lpstr>Key Science Idea</vt:lpstr>
      <vt:lpstr> Investigation: Tracking Energy Flow </vt:lpstr>
      <vt:lpstr>Investigation: Tracking Energy Flow</vt:lpstr>
      <vt:lpstr> Investigation: Tracking Energy Flow </vt:lpstr>
      <vt:lpstr> Be an Energy Detective! </vt:lpstr>
      <vt:lpstr> Investigation: Tracking Energy Flow </vt:lpstr>
      <vt:lpstr>Key Science Ideas</vt:lpstr>
      <vt:lpstr>Create an Energy-Flow Diagram</vt:lpstr>
      <vt:lpstr>Our Energy-Flow Diagrams</vt:lpstr>
      <vt:lpstr>Comparing Our Energy-Flow Diagrams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173</cp:revision>
  <dcterms:created xsi:type="dcterms:W3CDTF">2014-06-10T18:20:14Z</dcterms:created>
  <dcterms:modified xsi:type="dcterms:W3CDTF">2019-08-12T18:28:57Z</dcterms:modified>
</cp:coreProperties>
</file>