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60" r:id="rId2"/>
    <p:sldId id="361" r:id="rId3"/>
    <p:sldId id="362" r:id="rId4"/>
    <p:sldId id="342" r:id="rId5"/>
    <p:sldId id="370" r:id="rId6"/>
    <p:sldId id="369" r:id="rId7"/>
    <p:sldId id="366" r:id="rId8"/>
    <p:sldId id="371" r:id="rId9"/>
    <p:sldId id="372" r:id="rId10"/>
    <p:sldId id="348" r:id="rId11"/>
    <p:sldId id="349" r:id="rId12"/>
    <p:sldId id="367" r:id="rId13"/>
    <p:sldId id="373" r:id="rId14"/>
    <p:sldId id="374" r:id="rId15"/>
    <p:sldId id="368" r:id="rId16"/>
    <p:sldId id="33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60" autoAdjust="0"/>
  </p:normalViewPr>
  <p:slideViewPr>
    <p:cSldViewPr>
      <p:cViewPr varScale="1">
        <p:scale>
          <a:sx n="104" d="100"/>
          <a:sy n="104" d="100"/>
        </p:scale>
        <p:origin x="49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024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27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57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37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07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39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567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8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89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67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18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18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18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07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07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18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848600" cy="1676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energy transfer</a:t>
            </a:r>
            <a:br>
              <a:rPr lang="en-US" altLang="en-US" dirty="0"/>
            </a:br>
            <a:r>
              <a:rPr lang="en-US" altLang="en-US" dirty="0"/>
              <a:t>Lesson 5b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Where Does Energy Come From?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Where Does It Go?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835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Investigation: Energy Flow in Objects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900" dirty="0"/>
              <a:t>This is your assignment as an energy detective:</a:t>
            </a:r>
          </a:p>
          <a:p>
            <a:pPr marL="731520" lvl="1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dirty="0"/>
              <a:t>Choose one object from the bag and examine it.</a:t>
            </a:r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/>
              <a:t>Identify at least two different forms of energy (energy costumes).</a:t>
            </a:r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/>
              <a:t>Draw and label an energy-flow diagram showing where energy comes from and where it goes in your object. Also show where energy changes costumes into different forms. </a:t>
            </a:r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/>
              <a:t>Make sure to use arrows, and don’t forget about potential energy!</a:t>
            </a:r>
          </a:p>
        </p:txBody>
      </p:sp>
    </p:spTree>
    <p:extLst>
      <p:ext uri="{BB962C8B-B14F-4D97-AF65-F5344CB8AC3E}">
        <p14:creationId xmlns:p14="http://schemas.microsoft.com/office/powerpoint/2010/main" val="2608160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Investigation: Energy Flow in Objects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5181600"/>
          </a:xfrm>
        </p:spPr>
        <p:txBody>
          <a:bodyPr/>
          <a:lstStyle/>
          <a:p>
            <a:pPr>
              <a:buNone/>
            </a:pPr>
            <a:r>
              <a:rPr lang="en-US" sz="2800" b="1" dirty="0"/>
              <a:t>If you’re sharing:</a:t>
            </a:r>
          </a:p>
          <a:p>
            <a:pPr marL="731520" lvl="1" indent="-365760">
              <a:spcBef>
                <a:spcPts val="300"/>
              </a:spcBef>
            </a:pPr>
            <a:r>
              <a:rPr lang="en-US" sz="2800" dirty="0"/>
              <a:t>Demonstrate your device and explain your energy-flow diagram.</a:t>
            </a:r>
          </a:p>
          <a:p>
            <a:pPr marL="731520" lvl="1" indent="-365760"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Ask teammates how you could improve your diagram. Then make revisions based on their input.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800" b="1" dirty="0"/>
              <a:t>If you’re listening:</a:t>
            </a:r>
          </a:p>
          <a:p>
            <a:pPr marL="731520" lvl="1" indent="-365760">
              <a:spcBef>
                <a:spcPts val="300"/>
              </a:spcBef>
            </a:pPr>
            <a:r>
              <a:rPr lang="en-US" sz="2800" dirty="0"/>
              <a:t>Do you agree or disagree with your teammates’ ideas? </a:t>
            </a:r>
          </a:p>
          <a:p>
            <a:pPr marL="731520" lvl="1" indent="-365760">
              <a:spcBef>
                <a:spcPts val="300"/>
              </a:spcBef>
            </a:pPr>
            <a:r>
              <a:rPr lang="en-US" sz="2800" dirty="0"/>
              <a:t>Do you questions or comments?</a:t>
            </a:r>
          </a:p>
          <a:p>
            <a:pPr marL="731520" lvl="1" indent="-365760">
              <a:spcBef>
                <a:spcPts val="300"/>
              </a:spcBef>
            </a:pPr>
            <a:r>
              <a:rPr lang="en-US" sz="2800" dirty="0"/>
              <a:t>What improvements can you suggest? </a:t>
            </a:r>
          </a:p>
        </p:txBody>
      </p:sp>
    </p:spTree>
    <p:extLst>
      <p:ext uri="{BB962C8B-B14F-4D97-AF65-F5344CB8AC3E}">
        <p14:creationId xmlns:p14="http://schemas.microsoft.com/office/powerpoint/2010/main" val="1880891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D2533C"/>
                </a:solidFill>
                <a:latin typeface="Calibri" charset="0"/>
              </a:rPr>
              <a:t>Investigation: Energy Flow in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US" sz="3200" dirty="0"/>
              <a:t>Listen carefully as your classmates share their energy-flow diagrams and explanations.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Do you agree or disagree?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Do you have any questions or ideas to add?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Can you suggest any improvements?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9821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D2533C"/>
                </a:solidFill>
                <a:latin typeface="Calibri" charset="0"/>
              </a:rPr>
              <a:t>Mumford and Leroy’s Big Crash!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486400"/>
            <a:ext cx="79248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energy transfers happened in Mumford and Leroy’s crash?</a:t>
            </a: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00200"/>
            <a:ext cx="6477000" cy="381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29400" y="5210145"/>
            <a:ext cx="1219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1994208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D2533C"/>
                </a:solidFill>
                <a:latin typeface="Calibri"/>
              </a:rPr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685800" indent="0">
              <a:buNone/>
            </a:pPr>
            <a:r>
              <a:rPr lang="en-US" sz="3000" b="1" dirty="0"/>
              <a:t>Key science ideas: 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/>
              <a:t>Energy can move or transfer from object to object.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/>
              <a:t>Energy can change costumes or transform into different forms of energy.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2900" dirty="0"/>
              <a:t>Energy isn’t created or destroyed, and it never disappears. It may look, sound, or feel different when it changes forms, but it’s still energy.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2900" dirty="0"/>
              <a:t>We can detect energy changes in objects and represent them in an energy-flow diagram.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716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9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/>
              <a:t>Focus questions: </a:t>
            </a:r>
            <a:r>
              <a:rPr lang="en-US" sz="2600" i="1" dirty="0"/>
              <a:t>Where does energy come from? Where does it go?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600" dirty="0"/>
              <a:t>Write a caption (4 or 5 sentences) describing the energy transfers and changes (transformations) in your energy-flow diagram.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600" dirty="0"/>
              <a:t>Make sure to include these science ideas:</a:t>
            </a:r>
          </a:p>
          <a:p>
            <a:pPr lvl="2" indent="-365760">
              <a:spcBef>
                <a:spcPts val="600"/>
              </a:spcBef>
            </a:pPr>
            <a:r>
              <a:rPr lang="en-US" sz="2600" dirty="0"/>
              <a:t>Energy can move or transfer from object to object.</a:t>
            </a:r>
          </a:p>
          <a:p>
            <a:pPr lvl="2" indent="-365760">
              <a:spcBef>
                <a:spcPts val="600"/>
              </a:spcBef>
            </a:pPr>
            <a:r>
              <a:rPr lang="en-US" sz="2600" dirty="0"/>
              <a:t>Energy can change costumes or transform into different forms of energy.</a:t>
            </a:r>
          </a:p>
          <a:p>
            <a:pPr lvl="2" indent="-365760">
              <a:spcBef>
                <a:spcPts val="600"/>
              </a:spcBef>
            </a:pPr>
            <a:r>
              <a:rPr lang="en-US" sz="2600" dirty="0"/>
              <a:t>Energy isn’t created or destroyed. It may look, sound, or feel different when it changes forms, but it’s still energy. </a:t>
            </a:r>
          </a:p>
        </p:txBody>
      </p:sp>
    </p:spTree>
    <p:extLst>
      <p:ext uri="{BB962C8B-B14F-4D97-AF65-F5344CB8AC3E}">
        <p14:creationId xmlns:p14="http://schemas.microsoft.com/office/powerpoint/2010/main" val="1007170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Next Time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524000"/>
            <a:ext cx="76200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Mumford needs your help creating a device that lets the Thompsons know their paper has been delivered. 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latin typeface="Calibri" pitchFamily="34" charset="0"/>
              </a:rPr>
              <a:t>Do you think you can help Mumford solve his problem? </a:t>
            </a:r>
            <a:r>
              <a:rPr lang="en-US" sz="3200">
                <a:latin typeface="Calibri" pitchFamily="34" charset="0"/>
              </a:rPr>
              <a:t>Be </a:t>
            </a:r>
            <a:r>
              <a:rPr lang="en-US" sz="3200" dirty="0">
                <a:latin typeface="Calibri" pitchFamily="34" charset="0"/>
              </a:rPr>
              <a:t>prepared to share your ideas next time.</a:t>
            </a:r>
          </a:p>
        </p:txBody>
      </p:sp>
    </p:spTree>
    <p:extLst>
      <p:ext uri="{BB962C8B-B14F-4D97-AF65-F5344CB8AC3E}">
        <p14:creationId xmlns:p14="http://schemas.microsoft.com/office/powerpoint/2010/main" val="90045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/>
              <a:t>Does Energy Ever Disappear?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lvl="1" indent="0">
              <a:spcBef>
                <a:spcPts val="2400"/>
              </a:spcBef>
              <a:buNone/>
            </a:pPr>
            <a:r>
              <a:rPr lang="en-US" sz="3200" dirty="0">
                <a:solidFill>
                  <a:srgbClr val="292934"/>
                </a:solidFill>
                <a:latin typeface="Calibri" charset="0"/>
              </a:rPr>
              <a:t>How did you complete this sentence last  time?</a:t>
            </a:r>
          </a:p>
          <a:p>
            <a:pPr marL="731520" lvl="1" indent="0">
              <a:spcBef>
                <a:spcPts val="1200"/>
              </a:spcBef>
              <a:buNone/>
            </a:pPr>
            <a:r>
              <a:rPr lang="en-US" sz="3200" i="1" dirty="0">
                <a:solidFill>
                  <a:srgbClr val="292934"/>
                </a:solidFill>
                <a:latin typeface="Calibri" charset="0"/>
              </a:rPr>
              <a:t>I think energy [does/doesn’t ever] disappear because ___________.</a:t>
            </a:r>
            <a:r>
              <a:rPr lang="en-US" sz="3200" i="1" dirty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marL="274637" lvl="1" indent="0">
              <a:buNone/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4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848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Where does energy come from? Where does it go?</a:t>
            </a:r>
          </a:p>
        </p:txBody>
      </p:sp>
    </p:spTree>
    <p:extLst>
      <p:ext uri="{BB962C8B-B14F-4D97-AF65-F5344CB8AC3E}">
        <p14:creationId xmlns:p14="http://schemas.microsoft.com/office/powerpoint/2010/main" val="2020079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Review: Potential Energy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is potential energy?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Can you give an example of something that has potential energy?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020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rmAutofit fontScale="90000"/>
          </a:bodyPr>
          <a:lstStyle/>
          <a:p>
            <a:pPr marL="685800"/>
            <a:br>
              <a:rPr lang="en-US" dirty="0"/>
            </a:br>
            <a:r>
              <a:rPr lang="en-US" sz="4400" dirty="0"/>
              <a:t>Key Science Ideas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Potential energy is another way of saying that energy is </a:t>
            </a:r>
            <a:r>
              <a:rPr lang="en-US" sz="3200" i="1" dirty="0"/>
              <a:t>stored</a:t>
            </a:r>
            <a:r>
              <a:rPr lang="en-US" sz="3200" dirty="0"/>
              <a:t>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Objects that are above ground level, like at the top of a hill or ramp, have stored energy.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Other kinds of objects can have stored energy too. 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620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0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Ideas about Potential Energy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Do these objects have stored (potential) energy? Explain your ideas.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56128" y="2590800"/>
            <a:ext cx="2819399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05400" y="4572000"/>
            <a:ext cx="2819400" cy="187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276600"/>
            <a:ext cx="3187229" cy="2133600"/>
          </a:xfrm>
          <a:prstGeom prst="rect">
            <a:avLst/>
          </a:prstGeom>
        </p:spPr>
      </p:pic>
      <p:sp>
        <p:nvSpPr>
          <p:cNvPr id="10" name="TextBox 6"/>
          <p:cNvSpPr txBox="1"/>
          <p:nvPr/>
        </p:nvSpPr>
        <p:spPr>
          <a:xfrm>
            <a:off x="2895600" y="5410200"/>
            <a:ext cx="1752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Pexels.com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6324600" y="4191000"/>
            <a:ext cx="1905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Cal Poly Pomona</a:t>
            </a: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30428E3B-B6C4-4A91-974E-0B5B02064C69}"/>
              </a:ext>
            </a:extLst>
          </p:cNvPr>
          <p:cNvSpPr txBox="1"/>
          <p:nvPr/>
        </p:nvSpPr>
        <p:spPr>
          <a:xfrm>
            <a:off x="6400800" y="6400800"/>
            <a:ext cx="1752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val="294020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D2533C"/>
                </a:solidFill>
                <a:latin typeface="Calibri" charset="0"/>
              </a:rPr>
              <a:t>Mumford and Leroy’s Big Crash!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486400"/>
            <a:ext cx="79248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The arrows in this picture track where energy came from and where it went.</a:t>
            </a: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59315"/>
            <a:ext cx="6400800" cy="36917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70073" y="5118660"/>
            <a:ext cx="1219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199420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D2533C"/>
                </a:solidFill>
                <a:latin typeface="Calibri" charset="0"/>
              </a:rPr>
              <a:t>Mumford and Leroy’s Big Crash!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486400"/>
            <a:ext cx="79248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Notice that two of the arrows show energy moving away from the crash as </a:t>
            </a:r>
            <a:r>
              <a:rPr lang="en-US" sz="3200" b="1" dirty="0">
                <a:solidFill>
                  <a:srgbClr val="FF0000"/>
                </a:solidFill>
              </a:rPr>
              <a:t>HEAT</a:t>
            </a:r>
            <a:r>
              <a:rPr lang="en-US" sz="3200" dirty="0"/>
              <a:t>.</a:t>
            </a: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37341"/>
            <a:ext cx="6477000" cy="37357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0073" y="5155047"/>
            <a:ext cx="1219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199420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990600"/>
          </a:xfrm>
        </p:spPr>
        <p:txBody>
          <a:bodyPr>
            <a:normAutofit fontScale="90000"/>
          </a:bodyPr>
          <a:lstStyle/>
          <a:p>
            <a:pPr marL="685800"/>
            <a:br>
              <a:rPr lang="en-US" dirty="0"/>
            </a:br>
            <a:r>
              <a:rPr lang="en-US" sz="4400" dirty="0"/>
              <a:t>Key Science Ideas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4876800"/>
          </a:xfrm>
        </p:spPr>
        <p:txBody>
          <a:bodyPr/>
          <a:lstStyle/>
          <a:p>
            <a:pPr marL="731520" indent="-365760">
              <a:spcBef>
                <a:spcPts val="1200"/>
              </a:spcBef>
            </a:pPr>
            <a:r>
              <a:rPr lang="en-US" sz="3200" dirty="0"/>
              <a:t>Energy is never used up or destroyed.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Energy doesn’t disappear, but it does change forms. 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In any interaction, some energy changes into heat energy. 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All useful forms of energy eventually change into heat energy.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Think about these ideas as you work on your energy-flow diagrams.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0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661</Words>
  <Application>Microsoft Office PowerPoint</Application>
  <PresentationFormat>On-screen Show (4:3)</PresentationFormat>
  <Paragraphs>87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Clarity</vt:lpstr>
      <vt:lpstr>energy transfer Lesson 5b</vt:lpstr>
      <vt:lpstr>Does Energy Ever Disappear?</vt:lpstr>
      <vt:lpstr>Today’s Focus Questions</vt:lpstr>
      <vt:lpstr> Review: Potential Energy </vt:lpstr>
      <vt:lpstr> Key Science Ideas </vt:lpstr>
      <vt:lpstr> Ideas about Potential Energy </vt:lpstr>
      <vt:lpstr>Mumford and Leroy’s Big Crash!</vt:lpstr>
      <vt:lpstr>Mumford and Leroy’s Big Crash!</vt:lpstr>
      <vt:lpstr> Key Science Ideas </vt:lpstr>
      <vt:lpstr> Investigation: Energy Flow in Objects </vt:lpstr>
      <vt:lpstr> Investigation: Energy Flow in Objects </vt:lpstr>
      <vt:lpstr>Investigation: Energy Flow in Objects</vt:lpstr>
      <vt:lpstr>Mumford and Leroy’s Big Crash!</vt:lpstr>
      <vt:lpstr>Let’s Summarize!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171</cp:revision>
  <dcterms:created xsi:type="dcterms:W3CDTF">2014-06-10T18:20:14Z</dcterms:created>
  <dcterms:modified xsi:type="dcterms:W3CDTF">2019-08-12T18:30:58Z</dcterms:modified>
</cp:coreProperties>
</file>