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12" r:id="rId2"/>
    <p:sldMasterId id="2147483720" r:id="rId3"/>
    <p:sldMasterId id="2147483728" r:id="rId4"/>
    <p:sldMasterId id="2147483736" r:id="rId5"/>
    <p:sldMasterId id="2147483744" r:id="rId6"/>
    <p:sldMasterId id="2147483776" r:id="rId7"/>
    <p:sldMasterId id="2147483784" r:id="rId8"/>
    <p:sldMasterId id="2147483800" r:id="rId9"/>
    <p:sldMasterId id="2147483808" r:id="rId10"/>
    <p:sldMasterId id="2147483816" r:id="rId11"/>
  </p:sldMasterIdLst>
  <p:notesMasterIdLst>
    <p:notesMasterId r:id="rId32"/>
  </p:notesMasterIdLst>
  <p:handoutMasterIdLst>
    <p:handoutMasterId r:id="rId33"/>
  </p:handoutMasterIdLst>
  <p:sldIdLst>
    <p:sldId id="307" r:id="rId12"/>
    <p:sldId id="309" r:id="rId13"/>
    <p:sldId id="306" r:id="rId14"/>
    <p:sldId id="292" r:id="rId15"/>
    <p:sldId id="293" r:id="rId16"/>
    <p:sldId id="294" r:id="rId17"/>
    <p:sldId id="297" r:id="rId18"/>
    <p:sldId id="298" r:id="rId19"/>
    <p:sldId id="296" r:id="rId20"/>
    <p:sldId id="308" r:id="rId21"/>
    <p:sldId id="310" r:id="rId22"/>
    <p:sldId id="299" r:id="rId23"/>
    <p:sldId id="312" r:id="rId24"/>
    <p:sldId id="300" r:id="rId25"/>
    <p:sldId id="311" r:id="rId26"/>
    <p:sldId id="313" r:id="rId27"/>
    <p:sldId id="314" r:id="rId28"/>
    <p:sldId id="304" r:id="rId29"/>
    <p:sldId id="315" r:id="rId30"/>
    <p:sldId id="305" r:id="rId3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2">
          <p15:clr>
            <a:srgbClr val="A4A3A4"/>
          </p15:clr>
        </p15:guide>
        <p15:guide id="2" pos="4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 Roth" initials="KR" lastIdx="1" clrIdx="0"/>
  <p:cmAuthor id="1" name="JLonas" initials="JL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598600"/>
    <a:srgbClr val="B8D975"/>
    <a:srgbClr val="A7D053"/>
    <a:srgbClr val="C4E08C"/>
    <a:srgbClr val="29AC00"/>
    <a:srgbClr val="669900"/>
    <a:srgbClr val="3399FF"/>
    <a:srgbClr val="008181"/>
    <a:srgbClr val="9C8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31" autoAdjust="0"/>
    <p:restoredTop sz="88628" autoAdjust="0"/>
  </p:normalViewPr>
  <p:slideViewPr>
    <p:cSldViewPr snapToGrid="0" snapToObjects="1">
      <p:cViewPr varScale="1">
        <p:scale>
          <a:sx n="96" d="100"/>
          <a:sy n="96" d="100"/>
        </p:scale>
        <p:origin x="144" y="84"/>
      </p:cViewPr>
      <p:guideLst>
        <p:guide orient="horz" pos="4212"/>
        <p:guide pos="46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5/10/relationships/revisionInfo" Target="revisionInfo.xml"/><Relationship Id="rId21" Type="http://schemas.openxmlformats.org/officeDocument/2006/relationships/slide" Target="slides/slide10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1A4D-787E-4031-9639-8D2922F6EAFD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C400C-66DF-432E-A6BE-FB22A5F2C6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9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6561C339-64FF-4647-A31A-6A3F977883E5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485F3C47-26E5-4879-A102-751A33FDB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77943" indent="-29920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196835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75569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54304" indent="-23936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33038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11772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590506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069240" indent="-23936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00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2-day newborn oak sapling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Quercus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Red Oak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Frog guarding </a:t>
            </a:r>
            <a:r>
              <a:rPr lang="en-US" dirty="0" err="1"/>
              <a:t>froglets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2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Brown bear and cub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9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Spider and babies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Seahorse</a:t>
            </a:r>
            <a:r>
              <a:rPr lang="en-US" baseline="0" dirty="0"/>
              <a:t> and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4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Polar bear and cubs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F3C47-26E5-4879-A102-751A33FDB2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imeCop\PTTimeCop.e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w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wmf"/><Relationship Id="rId4" Type="http://schemas.openxmlformats.org/officeDocument/2006/relationships/hyperlink" Target="file:///C:\Program%20Files\TimeCop\PTTimeCop.exe" TargetMode="Externa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6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3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5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cience Tex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80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71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9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4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95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16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7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76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8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6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6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3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16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9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18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57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03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12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02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11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45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3" action="ppaction://program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79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  <p:pic>
        <p:nvPicPr>
          <p:cNvPr id="9" name="Picture 2" descr="C:\Program Files (x86)\Microsoft Office\MEDIA\CAGCAT10\j0234131.wmf">
            <a:hlinkClick r:id="rId4" action="ppaction://program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" y="6402298"/>
            <a:ext cx="341564" cy="3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77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Studen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05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10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93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0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4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96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7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8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D7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23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5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ogos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61327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761327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598268"/>
            <a:ext cx="8229600" cy="409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9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7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83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83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03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03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4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5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1363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1363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9C8678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49" y="6151339"/>
            <a:ext cx="1565493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1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il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5" y="1491027"/>
            <a:ext cx="8693533" cy="72911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2234420"/>
            <a:ext cx="8693533" cy="57183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3D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0826"/>
            <a:ext cx="2133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0826"/>
            <a:ext cx="2895600" cy="365125"/>
          </a:xfrm>
        </p:spPr>
        <p:txBody>
          <a:bodyPr/>
          <a:lstStyle>
            <a:lvl1pPr>
              <a:defRPr sz="1000">
                <a:solidFill>
                  <a:srgbClr val="9C8678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31775" y="3215447"/>
            <a:ext cx="6597640" cy="19441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rgbClr val="FFFFFF"/>
                </a:solidFill>
              </a:defRPr>
            </a:lvl2pPr>
            <a:lvl3pPr marL="914400" indent="0">
              <a:buNone/>
              <a:defRPr sz="2000">
                <a:solidFill>
                  <a:srgbClr val="FFFFFF"/>
                </a:solidFill>
              </a:defRPr>
            </a:lvl3pPr>
            <a:lvl4pPr marL="1371600" indent="0">
              <a:buNone/>
              <a:defRPr sz="2000">
                <a:solidFill>
                  <a:srgbClr val="FFFFFF"/>
                </a:solidFill>
              </a:defRPr>
            </a:lvl4pPr>
            <a:lvl5pPr marL="1828800" indent="0"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BSCS-Logo_Color.smal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5" y="5779870"/>
            <a:ext cx="1938593" cy="7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4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003D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16208"/>
            <a:ext cx="2895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16208"/>
            <a:ext cx="2133600" cy="365125"/>
          </a:xfrm>
        </p:spPr>
        <p:txBody>
          <a:bodyPr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SCS-Logo_Color_No_T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924" y="6378588"/>
            <a:ext cx="1120094" cy="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553C4AB-E34A-354F-8CDE-943FCEBEB1F2}" type="datetimeFigureOut">
              <a:rPr lang="en-US" smtClean="0">
                <a:solidFill>
                  <a:prstClr val="white"/>
                </a:solidFill>
              </a:rPr>
              <a:pPr/>
              <a:t>10/30/2018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DC91B2B-8558-1E4B-8886-2054566C95D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D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936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Food Webs Lesson 1a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4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4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685800" y="3657600"/>
            <a:ext cx="7162800" cy="5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80000"/>
              </a:lnSpc>
              <a:spcAft>
                <a:spcPct val="0"/>
              </a:spcAft>
              <a:buNone/>
            </a:pPr>
            <a:r>
              <a:rPr lang="en-US" sz="4000" dirty="0">
                <a:solidFill>
                  <a:srgbClr val="0066CC"/>
                </a:solidFill>
                <a:latin typeface="Calibri" pitchFamily="34" charset="0"/>
              </a:rPr>
              <a:t>What Is Food?</a:t>
            </a:r>
          </a:p>
        </p:txBody>
      </p:sp>
      <p:pic>
        <p:nvPicPr>
          <p:cNvPr id="5" name="Picture 4" descr="Noyce Logo copy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900979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47825"/>
            <a:ext cx="7591425" cy="3343275"/>
          </a:xfrm>
        </p:spPr>
        <p:txBody>
          <a:bodyPr>
            <a:normAutofit/>
          </a:bodyPr>
          <a:lstStyle/>
          <a:p>
            <a:pPr marL="0" indent="0">
              <a:spcBef>
                <a:spcPts val="4800"/>
              </a:spcBef>
              <a:buNone/>
            </a:pPr>
            <a:r>
              <a:rPr lang="en-US" sz="3200" dirty="0"/>
              <a:t>What is food? </a:t>
            </a:r>
          </a:p>
        </p:txBody>
      </p:sp>
    </p:spTree>
    <p:extLst>
      <p:ext uri="{BB962C8B-B14F-4D97-AF65-F5344CB8AC3E}">
        <p14:creationId xmlns:p14="http://schemas.microsoft.com/office/powerpoint/2010/main" val="21366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564"/>
            <a:ext cx="8229600" cy="989350"/>
          </a:xfrm>
        </p:spPr>
        <p:txBody>
          <a:bodyPr/>
          <a:lstStyle/>
          <a:p>
            <a:r>
              <a:rPr lang="en-US" dirty="0"/>
              <a:t>What Is Food? Your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2ABB7-3D04-4420-96E6-61914E1DC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61" y="1332246"/>
            <a:ext cx="7335078" cy="54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76" y="533400"/>
            <a:ext cx="8042223" cy="990600"/>
          </a:xfrm>
        </p:spPr>
        <p:txBody>
          <a:bodyPr>
            <a:normAutofit/>
          </a:bodyPr>
          <a:lstStyle/>
          <a:p>
            <a:r>
              <a:rPr lang="en-US" dirty="0"/>
              <a:t>Scientific Definition of </a:t>
            </a:r>
            <a:r>
              <a:rPr lang="en-US" i="1" dirty="0"/>
              <a:t>Food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576" y="1600200"/>
            <a:ext cx="8042224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Food is </a:t>
            </a:r>
            <a:r>
              <a:rPr lang="en-US" sz="3200" b="1" dirty="0"/>
              <a:t>matter</a:t>
            </a:r>
            <a:r>
              <a:rPr lang="en-US" sz="3200" dirty="0"/>
              <a:t> (building materials) that contains </a:t>
            </a:r>
            <a:r>
              <a:rPr lang="en-US" sz="3200" b="1" dirty="0"/>
              <a:t>energy</a:t>
            </a:r>
            <a:r>
              <a:rPr lang="en-US" sz="3200" dirty="0"/>
              <a:t> living things can use to live </a:t>
            </a:r>
            <a:br>
              <a:rPr lang="en-US" sz="3200" dirty="0"/>
            </a:br>
            <a:r>
              <a:rPr lang="en-US" sz="3200" dirty="0"/>
              <a:t>and grow, to heal wounds, and to keep all their parts working.</a:t>
            </a:r>
          </a:p>
        </p:txBody>
      </p:sp>
    </p:spTree>
    <p:extLst>
      <p:ext uri="{BB962C8B-B14F-4D97-AF65-F5344CB8AC3E}">
        <p14:creationId xmlns:p14="http://schemas.microsoft.com/office/powerpoint/2010/main" val="709302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043"/>
            <a:ext cx="8229600" cy="990600"/>
          </a:xfrm>
        </p:spPr>
        <p:txBody>
          <a:bodyPr/>
          <a:lstStyle/>
          <a:p>
            <a:r>
              <a:rPr lang="en-US" dirty="0"/>
              <a:t>Is Chewing Gum Food?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14" y="1873251"/>
            <a:ext cx="3769978" cy="25635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6136"/>
            <a:ext cx="4318000" cy="306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557" y="4791075"/>
            <a:ext cx="8651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Turn and Talk: </a:t>
            </a:r>
            <a:r>
              <a:rPr lang="en-US" sz="3200" dirty="0">
                <a:latin typeface="Calibri" panose="020F0502020204030204" pitchFamily="34" charset="0"/>
              </a:rPr>
              <a:t>How do we know whether chewing gum is </a:t>
            </a:r>
            <a:r>
              <a:rPr lang="en-US" sz="3200" b="1" dirty="0">
                <a:latin typeface="Calibri" panose="020F0502020204030204" pitchFamily="34" charset="0"/>
              </a:rPr>
              <a:t>matter</a:t>
            </a:r>
            <a:r>
              <a:rPr lang="en-US" sz="3200" dirty="0">
                <a:latin typeface="Calibri" panose="020F0502020204030204" pitchFamily="34" charset="0"/>
              </a:rPr>
              <a:t> that contains </a:t>
            </a:r>
            <a:r>
              <a:rPr lang="en-US" sz="3200" b="1" dirty="0">
                <a:latin typeface="Calibri" panose="020F0502020204030204" pitchFamily="34" charset="0"/>
              </a:rPr>
              <a:t>energy</a:t>
            </a:r>
            <a:r>
              <a:rPr lang="en-US" sz="3200" dirty="0">
                <a:latin typeface="Calibri" panose="020F0502020204030204" pitchFamily="34" charset="0"/>
              </a:rPr>
              <a:t> living things can use to live and grow? </a:t>
            </a:r>
          </a:p>
        </p:txBody>
      </p:sp>
    </p:spTree>
    <p:extLst>
      <p:ext uri="{BB962C8B-B14F-4D97-AF65-F5344CB8AC3E}">
        <p14:creationId xmlns:p14="http://schemas.microsoft.com/office/powerpoint/2010/main" val="14367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734"/>
            <a:ext cx="8229600" cy="1195466"/>
          </a:xfrm>
        </p:spPr>
        <p:txBody>
          <a:bodyPr/>
          <a:lstStyle/>
          <a:p>
            <a:r>
              <a:rPr lang="en-US" dirty="0"/>
              <a:t>Is Chewing Gum Food?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1025" y="1600200"/>
          <a:ext cx="8105774" cy="2166898"/>
        </p:xfrm>
        <a:graphic>
          <a:graphicData uri="http://schemas.openxmlformats.org/drawingml/2006/table">
            <a:tbl>
              <a:tblPr/>
              <a:tblGrid>
                <a:gridCol w="192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Material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970" marR="70970" marT="70970" marB="70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0" baseline="0" dirty="0">
                          <a:latin typeface="+mn-lt"/>
                          <a:ea typeface="Times New Roman"/>
                          <a:cs typeface="Times New Roman"/>
                        </a:rPr>
                        <a:t>Does It Have Mass (g)?</a:t>
                      </a:r>
                      <a:endParaRPr lang="en-US" sz="1800" kern="100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0" baseline="0" dirty="0">
                          <a:latin typeface="+mn-lt"/>
                          <a:ea typeface="Times New Roman"/>
                          <a:cs typeface="Times New Roman"/>
                        </a:rPr>
                        <a:t>(An Indicator That </a:t>
                      </a:r>
                      <a:br>
                        <a:rPr lang="en-US" sz="1800" b="1" kern="1000" baseline="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800" b="1" kern="1000" baseline="0" dirty="0">
                          <a:latin typeface="+mn-lt"/>
                          <a:ea typeface="Times New Roman"/>
                          <a:cs typeface="Times New Roman"/>
                        </a:rPr>
                        <a:t>It’s Matter)</a:t>
                      </a:r>
                      <a:endParaRPr lang="en-US" sz="1800" kern="100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970" marR="70970" marT="70970" marB="70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Does It Have Calories? </a:t>
                      </a:r>
                      <a:b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(A Measure of Energy)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970" marR="70970" marT="70970" marB="70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Is It Food by the Scientific Definition?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970" marR="70970" marT="70970" marB="709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Chewing Gum #1</a:t>
                      </a:r>
                    </a:p>
                  </a:txBody>
                  <a:tcPr marL="66650" marR="66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50" marR="66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50" marR="66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50" marR="66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Chewing Gum #2</a:t>
                      </a:r>
                    </a:p>
                  </a:txBody>
                  <a:tcPr marL="66650" marR="666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50" marR="66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50" marR="66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50" marR="666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95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Chewing Gum #1 Food?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1" y="1600200"/>
            <a:ext cx="4165137" cy="4876800"/>
          </a:xfrm>
        </p:spPr>
      </p:pic>
    </p:spTree>
    <p:extLst>
      <p:ext uri="{BB962C8B-B14F-4D97-AF65-F5344CB8AC3E}">
        <p14:creationId xmlns:p14="http://schemas.microsoft.com/office/powerpoint/2010/main" val="235447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Chewing Gum #2 Food?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216" y="1600200"/>
            <a:ext cx="289356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29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Chewing Gum Food by the Scientific Definition?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96CD79-D1BE-424D-8296-7BCA38ED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65" y="1738934"/>
            <a:ext cx="8060635" cy="50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7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566" y="533400"/>
            <a:ext cx="8027234" cy="990600"/>
          </a:xfrm>
        </p:spPr>
        <p:txBody>
          <a:bodyPr/>
          <a:lstStyle/>
          <a:p>
            <a:r>
              <a:rPr lang="en-US" dirty="0"/>
              <a:t>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566" y="1600200"/>
            <a:ext cx="8027234" cy="48768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What is food?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sz="3200" dirty="0">
                <a:solidFill>
                  <a:prstClr val="black"/>
                </a:solidFill>
              </a:rPr>
              <a:t>Food is matter (building materials) that contains energy living things can use to live and grow, to heal wounds, and to keep all their parts working.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3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What new ideas do you have about the </a:t>
            </a:r>
            <a:r>
              <a:rPr lang="en-US" sz="3200" dirty="0"/>
              <a:t>focus question,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i="1" dirty="0">
                <a:solidFill>
                  <a:prstClr val="black"/>
                </a:solidFill>
              </a:rPr>
              <a:t>What is food? </a:t>
            </a:r>
          </a:p>
          <a:p>
            <a:pPr marL="365760" indent="-365760">
              <a:spcBef>
                <a:spcPts val="1800"/>
              </a:spcBef>
              <a:buFont typeface="+mj-lt"/>
              <a:buAutoNum type="arabicPeriod"/>
            </a:pPr>
            <a:r>
              <a:rPr lang="en-US" sz="3200" dirty="0">
                <a:solidFill>
                  <a:prstClr val="black"/>
                </a:solidFill>
              </a:rPr>
              <a:t>Be ready to share your ideas with the class using one of these sentence starters: 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i="1" dirty="0"/>
              <a:t>I learned </a:t>
            </a:r>
            <a:r>
              <a:rPr lang="en-US" sz="3200" dirty="0"/>
              <a:t>…</a:t>
            </a:r>
            <a:endParaRPr lang="en-US" sz="3200" i="1" dirty="0"/>
          </a:p>
          <a:p>
            <a:pPr marL="731520" indent="-365760">
              <a:spcBef>
                <a:spcPts val="600"/>
              </a:spcBef>
            </a:pPr>
            <a:r>
              <a:rPr lang="en-US" sz="3200" i="1" dirty="0"/>
              <a:t>My new ideas are </a:t>
            </a:r>
            <a:r>
              <a:rPr lang="en-US" sz="3200" dirty="0"/>
              <a:t>…</a:t>
            </a:r>
            <a:r>
              <a:rPr lang="en-US" sz="3200" i="1" dirty="0"/>
              <a:t> </a:t>
            </a:r>
          </a:p>
          <a:p>
            <a:pPr marL="0" indent="0">
              <a:buNone/>
            </a:pP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How do living things depend on one another to get the food (matter and energy) they need to live and grow?</a:t>
            </a:r>
          </a:p>
        </p:txBody>
      </p:sp>
    </p:spTree>
    <p:extLst>
      <p:ext uri="{BB962C8B-B14F-4D97-AF65-F5344CB8AC3E}">
        <p14:creationId xmlns:p14="http://schemas.microsoft.com/office/powerpoint/2010/main" val="3355531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8" y="533400"/>
            <a:ext cx="8098971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5240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Tomorrow we’ll explore this question: </a:t>
            </a:r>
            <a:r>
              <a:rPr lang="en-US" sz="3200" i="1" dirty="0"/>
              <a:t>Do living things take in (“eat”) materials that are not food?</a:t>
            </a:r>
          </a:p>
        </p:txBody>
      </p:sp>
    </p:spTree>
    <p:extLst>
      <p:ext uri="{BB962C8B-B14F-4D97-AF65-F5344CB8AC3E}">
        <p14:creationId xmlns:p14="http://schemas.microsoft.com/office/powerpoint/2010/main" val="193791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24" y="1925533"/>
            <a:ext cx="2480310" cy="372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11" y="700849"/>
            <a:ext cx="6090515" cy="4567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7450" y="5267961"/>
            <a:ext cx="2078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Photograph by Jean-Pol </a:t>
            </a:r>
            <a:r>
              <a:rPr lang="en-US" sz="1000" dirty="0" err="1">
                <a:latin typeface="Calibri" panose="020F0502020204030204" pitchFamily="34" charset="0"/>
                <a:cs typeface="Arial" panose="020B0604020202020204" pitchFamily="34" charset="0"/>
              </a:rPr>
              <a:t>Grandmont</a:t>
            </a:r>
            <a:endParaRPr lang="en-U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5585" y="5644471"/>
            <a:ext cx="1576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Photograph by </a:t>
            </a:r>
            <a:r>
              <a:rPr lang="en-US" sz="1000" dirty="0" err="1">
                <a:latin typeface="Calibri" panose="020F0502020204030204" pitchFamily="34" charset="0"/>
                <a:cs typeface="Arial" panose="020B0604020202020204" pitchFamily="34" charset="0"/>
              </a:rPr>
              <a:t>Fotofermer</a:t>
            </a:r>
            <a:endParaRPr lang="en-US" sz="1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941" y="918127"/>
            <a:ext cx="6724466" cy="528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9663" y="6199075"/>
            <a:ext cx="1827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Lynxexsitu.es</a:t>
            </a:r>
          </a:p>
        </p:txBody>
      </p:sp>
    </p:spTree>
    <p:extLst>
      <p:ext uri="{BB962C8B-B14F-4D97-AF65-F5344CB8AC3E}">
        <p14:creationId xmlns:p14="http://schemas.microsoft.com/office/powerpoint/2010/main" val="332253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6200000">
            <a:off x="1999373" y="270495"/>
            <a:ext cx="5208616" cy="66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8744" y="6182673"/>
            <a:ext cx="18998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Photograph by Gregory Johnston</a:t>
            </a:r>
          </a:p>
        </p:txBody>
      </p:sp>
    </p:spTree>
    <p:extLst>
      <p:ext uri="{BB962C8B-B14F-4D97-AF65-F5344CB8AC3E}">
        <p14:creationId xmlns:p14="http://schemas.microsoft.com/office/powerpoint/2010/main" val="385143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76" y="1251284"/>
            <a:ext cx="7326647" cy="4876800"/>
          </a:xfrm>
        </p:spPr>
      </p:pic>
      <p:sp>
        <p:nvSpPr>
          <p:cNvPr id="4" name="TextBox 3"/>
          <p:cNvSpPr txBox="1"/>
          <p:nvPr/>
        </p:nvSpPr>
        <p:spPr>
          <a:xfrm>
            <a:off x="6526150" y="6128084"/>
            <a:ext cx="1977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297681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36041" y="1123123"/>
            <a:ext cx="7218861" cy="48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1835" y="5966866"/>
            <a:ext cx="1923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Wikimedia.org</a:t>
            </a:r>
          </a:p>
        </p:txBody>
      </p:sp>
    </p:spTree>
    <p:extLst>
      <p:ext uri="{BB962C8B-B14F-4D97-AF65-F5344CB8AC3E}">
        <p14:creationId xmlns:p14="http://schemas.microsoft.com/office/powerpoint/2010/main" val="374307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02629" y="894521"/>
            <a:ext cx="5891475" cy="51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1297" y="6078328"/>
            <a:ext cx="24930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Photograph by Richard Ross</a:t>
            </a:r>
          </a:p>
        </p:txBody>
      </p:sp>
    </p:spTree>
    <p:extLst>
      <p:ext uri="{BB962C8B-B14F-4D97-AF65-F5344CB8AC3E}">
        <p14:creationId xmlns:p14="http://schemas.microsoft.com/office/powerpoint/2010/main" val="423581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099877"/>
            <a:ext cx="7948784" cy="5377849"/>
          </a:xfrm>
        </p:spPr>
      </p:pic>
      <p:sp>
        <p:nvSpPr>
          <p:cNvPr id="5" name="TextBox 4"/>
          <p:cNvSpPr txBox="1"/>
          <p:nvPr/>
        </p:nvSpPr>
        <p:spPr>
          <a:xfrm>
            <a:off x="6927574" y="6482821"/>
            <a:ext cx="18507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anose="020B060402020202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533623211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BSCS Template (2)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eme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: Building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SCS: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SCS: Science Textur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Theme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BSCS: Students">
  <a:themeElements>
    <a:clrScheme name="BSCS">
      <a:dk1>
        <a:sysClr val="windowText" lastClr="000000"/>
      </a:dk1>
      <a:lt1>
        <a:sysClr val="window" lastClr="FFFFFF"/>
      </a:lt1>
      <a:dk2>
        <a:srgbClr val="003D71"/>
      </a:dk2>
      <a:lt2>
        <a:srgbClr val="FFFFFF"/>
      </a:lt2>
      <a:accent1>
        <a:srgbClr val="003D71"/>
      </a:accent1>
      <a:accent2>
        <a:srgbClr val="CC3333"/>
      </a:accent2>
      <a:accent3>
        <a:srgbClr val="A7D053"/>
      </a:accent3>
      <a:accent4>
        <a:srgbClr val="9C8678"/>
      </a:accent4>
      <a:accent5>
        <a:srgbClr val="004442"/>
      </a:accent5>
      <a:accent6>
        <a:srgbClr val="FFCD33"/>
      </a:accent6>
      <a:hlink>
        <a:srgbClr val="003D71"/>
      </a:hlink>
      <a:folHlink>
        <a:srgbClr val="004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BSCS Template (2)</Template>
  <TotalTime>11211</TotalTime>
  <Words>336</Words>
  <Application>Microsoft Office PowerPoint</Application>
  <PresentationFormat>On-screen Show (4:3)</PresentationFormat>
  <Paragraphs>57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Lucida Sans Unicode</vt:lpstr>
      <vt:lpstr>Times New Roman</vt:lpstr>
      <vt:lpstr>BSCS Template (2)</vt:lpstr>
      <vt:lpstr>BSCS: Building</vt:lpstr>
      <vt:lpstr>BSCS: Students</vt:lpstr>
      <vt:lpstr>BSCS: Texture</vt:lpstr>
      <vt:lpstr>BSCS: Science Texture</vt:lpstr>
      <vt:lpstr>1_BSCS: Science Texture</vt:lpstr>
      <vt:lpstr>Default Theme</vt:lpstr>
      <vt:lpstr>1_Default Theme</vt:lpstr>
      <vt:lpstr>1_BSCS: Students</vt:lpstr>
      <vt:lpstr>1_BSCS Template (2)</vt:lpstr>
      <vt:lpstr>Theme1</vt:lpstr>
      <vt:lpstr>Food Webs Lesson 1a</vt:lpstr>
      <vt:lpstr>Unit Central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Focus Question</vt:lpstr>
      <vt:lpstr>What Is Food? Your Ideas</vt:lpstr>
      <vt:lpstr>Scientific Definition of Food</vt:lpstr>
      <vt:lpstr>Is Chewing Gum Food? </vt:lpstr>
      <vt:lpstr>Is Chewing Gum Food?</vt:lpstr>
      <vt:lpstr>Is Chewing Gum #1 Food? </vt:lpstr>
      <vt:lpstr>Is Chewing Gum #2 Food? </vt:lpstr>
      <vt:lpstr>Is Chewing Gum Food by the Scientific Definition? </vt:lpstr>
      <vt:lpstr>Focus Question</vt:lpstr>
      <vt:lpstr>Let’s Summarize!</vt:lpstr>
      <vt:lpstr>Next Time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Potter</dc:creator>
  <cp:lastModifiedBy>Mai Ngoc Tran</cp:lastModifiedBy>
  <cp:revision>292</cp:revision>
  <cp:lastPrinted>2014-08-18T18:33:31Z</cp:lastPrinted>
  <dcterms:created xsi:type="dcterms:W3CDTF">2012-10-15T22:17:33Z</dcterms:created>
  <dcterms:modified xsi:type="dcterms:W3CDTF">2018-10-30T19:30:56Z</dcterms:modified>
</cp:coreProperties>
</file>