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Override1.xml" ContentType="application/vnd.openxmlformats-officedocument.themeOverride+xml"/>
  <Override PartName="/ppt/slideMasters/slideMaster15.xml" ContentType="application/vnd.openxmlformats-officedocument.presentationml.slideMaster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theme/theme14.xml" ContentType="application/vnd.openxmlformats-officedocument.them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theme/theme10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Default Extension="gif" ContentType="image/gif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11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wmf" ContentType="image/x-wmf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16.xml" ContentType="application/vnd.openxmlformats-officedocument.theme+xml"/>
  <Override PartName="/ppt/slideMasters/slideMaster13.xml" ContentType="application/vnd.openxmlformats-officedocument.presentationml.slideMaster+xml"/>
  <Override PartName="/ppt/commentAuthors.xml" ContentType="application/vnd.openxmlformats-officedocument.presentationml.commentAuthors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theme/theme12.xml" ContentType="application/vnd.openxmlformats-officedocument.theme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theme/theme17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4" r:id="rId1"/>
    <p:sldMasterId id="2147483712" r:id="rId2"/>
    <p:sldMasterId id="2147483720" r:id="rId3"/>
    <p:sldMasterId id="2147483728" r:id="rId4"/>
    <p:sldMasterId id="2147483736" r:id="rId5"/>
    <p:sldMasterId id="2147483744" r:id="rId6"/>
    <p:sldMasterId id="2147483752" r:id="rId7"/>
    <p:sldMasterId id="2147483760" r:id="rId8"/>
    <p:sldMasterId id="2147483768" r:id="rId9"/>
    <p:sldMasterId id="2147483776" r:id="rId10"/>
    <p:sldMasterId id="2147483784" r:id="rId11"/>
    <p:sldMasterId id="2147483792" r:id="rId12"/>
    <p:sldMasterId id="2147483800" r:id="rId13"/>
    <p:sldMasterId id="2147483808" r:id="rId14"/>
    <p:sldMasterId id="2147483816" r:id="rId15"/>
  </p:sldMasterIdLst>
  <p:notesMasterIdLst>
    <p:notesMasterId r:id="rId27"/>
  </p:notesMasterIdLst>
  <p:handoutMasterIdLst>
    <p:handoutMasterId r:id="rId28"/>
  </p:handoutMasterIdLst>
  <p:sldIdLst>
    <p:sldId id="307" r:id="rId16"/>
    <p:sldId id="308" r:id="rId17"/>
    <p:sldId id="299" r:id="rId18"/>
    <p:sldId id="291" r:id="rId19"/>
    <p:sldId id="309" r:id="rId20"/>
    <p:sldId id="300" r:id="rId21"/>
    <p:sldId id="310" r:id="rId22"/>
    <p:sldId id="301" r:id="rId23"/>
    <p:sldId id="302" r:id="rId24"/>
    <p:sldId id="311" r:id="rId25"/>
    <p:sldId id="305" r:id="rId26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212">
          <p15:clr>
            <a:srgbClr val="A4A3A4"/>
          </p15:clr>
        </p15:guide>
        <p15:guide id="2" pos="468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hy Roth" initials="KR" lastIdx="1" clrIdx="0"/>
  <p:cmAuthor id="1" name="JLonas" initials="JL" lastIdx="1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66CC"/>
    <a:srgbClr val="598600"/>
    <a:srgbClr val="B8D975"/>
    <a:srgbClr val="A7D053"/>
    <a:srgbClr val="C4E08C"/>
    <a:srgbClr val="29AC00"/>
    <a:srgbClr val="669900"/>
    <a:srgbClr val="3399FF"/>
    <a:srgbClr val="008181"/>
    <a:srgbClr val="9C867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85" autoAdjust="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230" y="-96"/>
      </p:cViewPr>
      <p:guideLst>
        <p:guide orient="horz" pos="4212"/>
        <p:guide pos="46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3.xml"/><Relationship Id="rId26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6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2.xml"/><Relationship Id="rId25" Type="http://schemas.openxmlformats.org/officeDocument/2006/relationships/slide" Target="slides/slide10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8.xml"/><Relationship Id="rId28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7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D1A4D-787E-4031-9639-8D2922F6EAFD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6C400C-66DF-432E-A6BE-FB22A5F2C6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3593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>
              <a:defRPr sz="1300"/>
            </a:lvl1pPr>
          </a:lstStyle>
          <a:p>
            <a:fld id="{6561C339-64FF-4647-A31A-6A3F977883E5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47" tIns="47873" rIns="95747" bIns="4787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5747" tIns="47873" rIns="95747" bIns="4787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r">
              <a:defRPr sz="1300"/>
            </a:lvl1pPr>
          </a:lstStyle>
          <a:p>
            <a:fld id="{485F3C47-26E5-4879-A102-751A33FDB2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1766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777943" indent="-29920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196835" indent="-239367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675569" indent="-239367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154304" indent="-239367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633038" indent="-23936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111772" indent="-23936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590506" indent="-23936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069240" indent="-23936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1499004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5.xml"/><Relationship Id="rId1" Type="http://schemas.openxmlformats.org/officeDocument/2006/relationships/themeOverride" Target="../theme/themeOverride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1.xml"/><Relationship Id="rId5" Type="http://schemas.openxmlformats.org/officeDocument/2006/relationships/image" Target="../media/image12.wmf"/><Relationship Id="rId4" Type="http://schemas.openxmlformats.org/officeDocument/2006/relationships/hyperlink" Target="file:///C:\Program%20Files\TimeCop\PTTimeCop.exe" TargetMode="External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Program%20Files\TimeCop\PTTimeCop.exe" TargetMode="External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1.xml"/><Relationship Id="rId4" Type="http://schemas.openxmlformats.org/officeDocument/2006/relationships/image" Target="../media/image12.wmf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Program%20Files\TimeCop\PTTimeCop.exe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1.xml"/><Relationship Id="rId4" Type="http://schemas.openxmlformats.org/officeDocument/2006/relationships/image" Target="../media/image12.wmf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1.xml"/><Relationship Id="rId5" Type="http://schemas.openxmlformats.org/officeDocument/2006/relationships/image" Target="../media/image12.wmf"/><Relationship Id="rId4" Type="http://schemas.openxmlformats.org/officeDocument/2006/relationships/hyperlink" Target="file:///C:\Program%20Files\TimeCop\PTTimeCop.exe" TargetMode="External"/></Relationships>
</file>

<file path=ppt/slideLayouts/_rels/slideLayout76.xml.rels><?xml version="1.0" encoding="UTF-8" standalone="yes"?>
<Relationships xmlns="http://schemas.openxmlformats.org/package/2006/relationships"><Relationship Id="rId3" Type="http://schemas.openxmlformats.org/officeDocument/2006/relationships/hyperlink" Target="file:///C:\Program%20Files\TimeCop\PTTimeCop.exe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1.xml"/><Relationship Id="rId4" Type="http://schemas.openxmlformats.org/officeDocument/2006/relationships/image" Target="../media/image12.wmf"/></Relationships>
</file>

<file path=ppt/slideLayouts/_rels/slideLayout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1.xml"/><Relationship Id="rId5" Type="http://schemas.openxmlformats.org/officeDocument/2006/relationships/image" Target="../media/image12.wmf"/><Relationship Id="rId4" Type="http://schemas.openxmlformats.org/officeDocument/2006/relationships/hyperlink" Target="file:///C:\Program%20Files\TimeCop\PTTimeCop.exe" TargetMode="External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775" y="1491027"/>
            <a:ext cx="8693533" cy="729110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774" y="2234420"/>
            <a:ext cx="8693533" cy="571832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003D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0826"/>
            <a:ext cx="2133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0826"/>
            <a:ext cx="2895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31775" y="3215447"/>
            <a:ext cx="6597640" cy="194414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03D71"/>
                </a:solidFill>
              </a:defRPr>
            </a:lvl1pPr>
            <a:lvl2pPr marL="457200" indent="0">
              <a:buNone/>
              <a:defRPr sz="2000">
                <a:solidFill>
                  <a:srgbClr val="FFFFFF"/>
                </a:solidFill>
              </a:defRPr>
            </a:lvl2pPr>
            <a:lvl3pPr marL="914400" indent="0">
              <a:buNone/>
              <a:defRPr sz="2000">
                <a:solidFill>
                  <a:srgbClr val="FFFFFF"/>
                </a:solidFill>
              </a:defRPr>
            </a:lvl3pPr>
            <a:lvl4pPr marL="1371600" indent="0">
              <a:buNone/>
              <a:defRPr sz="2000">
                <a:solidFill>
                  <a:srgbClr val="FFFFFF"/>
                </a:solidFill>
              </a:defRPr>
            </a:lvl4pPr>
            <a:lvl5pPr marL="1828800" indent="0">
              <a:buNone/>
              <a:defRPr sz="2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5" descr="BSCS-Logo_Color.smal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9415" y="5779870"/>
            <a:ext cx="1938593" cy="7955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16398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Logos">
    <p:bg>
      <p:bgPr>
        <a:blipFill rotWithShape="1"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1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761327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1" y="1598268"/>
            <a:ext cx="8229600" cy="409416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2403449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9450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1600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7473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8115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22345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2820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6374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0985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6307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88004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83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0833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03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92098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2445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363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95419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Student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775" y="1491027"/>
            <a:ext cx="8693533" cy="729110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774" y="2234420"/>
            <a:ext cx="8693533" cy="571832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003D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0826"/>
            <a:ext cx="2133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0826"/>
            <a:ext cx="2895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31775" y="3215447"/>
            <a:ext cx="6597640" cy="194414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rgbClr val="FFFFFF"/>
                </a:solidFill>
              </a:defRPr>
            </a:lvl2pPr>
            <a:lvl3pPr marL="914400" indent="0">
              <a:buNone/>
              <a:defRPr sz="2000">
                <a:solidFill>
                  <a:srgbClr val="FFFFFF"/>
                </a:solidFill>
              </a:defRPr>
            </a:lvl3pPr>
            <a:lvl4pPr marL="1371600" indent="0">
              <a:buNone/>
              <a:defRPr sz="2000">
                <a:solidFill>
                  <a:srgbClr val="FFFFFF"/>
                </a:solidFill>
              </a:defRPr>
            </a:lvl4pPr>
            <a:lvl5pPr marL="1828800" indent="0">
              <a:buNone/>
              <a:defRPr sz="2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6" name="Picture 5" descr="BSCS-Logo_Color.smal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9415" y="5779870"/>
            <a:ext cx="1938593" cy="7955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7076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10851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Logos">
    <p:bg>
      <p:bgPr>
        <a:blipFill rotWithShape="1"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1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761327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1" y="1598268"/>
            <a:ext cx="8229600" cy="409416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240344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880041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83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0833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03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92098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240698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24457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363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954193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Textur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775" y="1491027"/>
            <a:ext cx="8693533" cy="729110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774" y="2234420"/>
            <a:ext cx="8693533" cy="571832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003D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0826"/>
            <a:ext cx="2133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0826"/>
            <a:ext cx="2895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31775" y="3215447"/>
            <a:ext cx="6597640" cy="194414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rgbClr val="FFFFFF"/>
                </a:solidFill>
              </a:defRPr>
            </a:lvl2pPr>
            <a:lvl3pPr marL="914400" indent="0">
              <a:buNone/>
              <a:defRPr sz="2000">
                <a:solidFill>
                  <a:srgbClr val="FFFFFF"/>
                </a:solidFill>
              </a:defRPr>
            </a:lvl3pPr>
            <a:lvl4pPr marL="1371600" indent="0">
              <a:buNone/>
              <a:defRPr sz="2000">
                <a:solidFill>
                  <a:srgbClr val="FFFFFF"/>
                </a:solidFill>
              </a:defRPr>
            </a:lvl4pPr>
            <a:lvl5pPr marL="1828800" indent="0">
              <a:buNone/>
              <a:defRPr sz="2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6" name="Picture 5" descr="BSCS-Logo_Color.smal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9415" y="5779870"/>
            <a:ext cx="1938593" cy="7955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70764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10851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Logos">
    <p:bg>
      <p:bgPr>
        <a:blipFill rotWithShape="1"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1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761327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1" y="1598268"/>
            <a:ext cx="8229600" cy="409416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240344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880041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83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0833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03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920981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24457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363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954193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Science Textur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775" y="1491027"/>
            <a:ext cx="8693533" cy="729110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774" y="2234420"/>
            <a:ext cx="8693533" cy="571832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003D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0826"/>
            <a:ext cx="2133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0826"/>
            <a:ext cx="2895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31775" y="3215447"/>
            <a:ext cx="6597640" cy="194414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rgbClr val="FFFFFF"/>
                </a:solidFill>
              </a:defRPr>
            </a:lvl2pPr>
            <a:lvl3pPr marL="914400" indent="0">
              <a:buNone/>
              <a:defRPr sz="2000">
                <a:solidFill>
                  <a:srgbClr val="FFFFFF"/>
                </a:solidFill>
              </a:defRPr>
            </a:lvl3pPr>
            <a:lvl4pPr marL="1371600" indent="0">
              <a:buNone/>
              <a:defRPr sz="2000">
                <a:solidFill>
                  <a:srgbClr val="FFFFFF"/>
                </a:solidFill>
              </a:defRPr>
            </a:lvl4pPr>
            <a:lvl5pPr marL="1828800" indent="0">
              <a:buNone/>
              <a:defRPr sz="2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6" name="Picture 5" descr="BSCS-Logo_Color.smal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9415" y="5779870"/>
            <a:ext cx="1938593" cy="7955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7076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Logos">
    <p:bg>
      <p:bgPr>
        <a:blipFill rotWithShape="1"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1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761327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1" y="1598268"/>
            <a:ext cx="8229600" cy="40941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205971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10851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Logos">
    <p:bg>
      <p:bgPr>
        <a:blipFill rotWithShape="1"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1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761327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1" y="1598268"/>
            <a:ext cx="8229600" cy="409416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240344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880041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83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0833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03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920981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24457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363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954193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Science Textur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775" y="1491027"/>
            <a:ext cx="8693533" cy="729110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774" y="2234420"/>
            <a:ext cx="8693533" cy="571832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003D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0826"/>
            <a:ext cx="2133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0826"/>
            <a:ext cx="2895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31775" y="3215447"/>
            <a:ext cx="6597640" cy="194414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rgbClr val="FFFFFF"/>
                </a:solidFill>
              </a:defRPr>
            </a:lvl2pPr>
            <a:lvl3pPr marL="914400" indent="0">
              <a:buNone/>
              <a:defRPr sz="2000">
                <a:solidFill>
                  <a:srgbClr val="FFFFFF"/>
                </a:solidFill>
              </a:defRPr>
            </a:lvl3pPr>
            <a:lvl4pPr marL="1371600" indent="0">
              <a:buNone/>
              <a:defRPr sz="2000">
                <a:solidFill>
                  <a:srgbClr val="FFFFFF"/>
                </a:solidFill>
              </a:defRPr>
            </a:lvl4pPr>
            <a:lvl5pPr marL="1828800" indent="0">
              <a:buNone/>
              <a:defRPr sz="2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6" name="Picture 5" descr="BSCS-Logo_Color.smal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9415" y="5779870"/>
            <a:ext cx="1938593" cy="7955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054806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05771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Logos">
    <p:bg>
      <p:bgPr>
        <a:blipFill rotWithShape="1"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1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761327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1" y="1598268"/>
            <a:ext cx="8229600" cy="409416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679637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4214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0630444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83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0833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03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8969536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108166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363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9373753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Science Textur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775" y="1491027"/>
            <a:ext cx="8693533" cy="729110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774" y="2234420"/>
            <a:ext cx="8693533" cy="571832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003D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0826"/>
            <a:ext cx="2133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0826"/>
            <a:ext cx="2895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31775" y="3215447"/>
            <a:ext cx="6597640" cy="194414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rgbClr val="FFFFFF"/>
                </a:solidFill>
              </a:defRPr>
            </a:lvl2pPr>
            <a:lvl3pPr marL="914400" indent="0">
              <a:buNone/>
              <a:defRPr sz="2000">
                <a:solidFill>
                  <a:srgbClr val="FFFFFF"/>
                </a:solidFill>
              </a:defRPr>
            </a:lvl3pPr>
            <a:lvl4pPr marL="1371600" indent="0">
              <a:buNone/>
              <a:defRPr sz="2000">
                <a:solidFill>
                  <a:srgbClr val="FFFFFF"/>
                </a:solidFill>
              </a:defRPr>
            </a:lvl4pPr>
            <a:lvl5pPr marL="1828800" indent="0">
              <a:buNone/>
              <a:defRPr sz="2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6" name="Picture 5" descr="BSCS-Logo_Color.smal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9415" y="5779870"/>
            <a:ext cx="1938593" cy="7955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2350994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4487730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Logos">
    <p:bg>
      <p:bgPr>
        <a:blipFill rotWithShape="1"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1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761327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1" y="1598268"/>
            <a:ext cx="8229600" cy="409416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3962611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1091278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83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0833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03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2823726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6369086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363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00494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83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0833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03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4234934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Science Textur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775" y="1491027"/>
            <a:ext cx="8693533" cy="729110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774" y="2234420"/>
            <a:ext cx="8693533" cy="571832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003D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0826"/>
            <a:ext cx="2133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0826"/>
            <a:ext cx="2895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31775" y="3215447"/>
            <a:ext cx="6597640" cy="194414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rgbClr val="FFFFFF"/>
                </a:solidFill>
              </a:defRPr>
            </a:lvl2pPr>
            <a:lvl3pPr marL="914400" indent="0">
              <a:buNone/>
              <a:defRPr sz="2000">
                <a:solidFill>
                  <a:srgbClr val="FFFFFF"/>
                </a:solidFill>
              </a:defRPr>
            </a:lvl3pPr>
            <a:lvl4pPr marL="1371600" indent="0">
              <a:buNone/>
              <a:defRPr sz="2000">
                <a:solidFill>
                  <a:srgbClr val="FFFFFF"/>
                </a:solidFill>
              </a:defRPr>
            </a:lvl4pPr>
            <a:lvl5pPr marL="1828800" indent="0">
              <a:buNone/>
              <a:defRPr sz="2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6" name="Picture 5" descr="BSCS-Logo_Color.smal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9415" y="5779870"/>
            <a:ext cx="1938593" cy="7955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7803483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2465247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Logos">
    <p:bg>
      <p:bgPr>
        <a:blipFill rotWithShape="1"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1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761327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1" y="1598268"/>
            <a:ext cx="8229600" cy="409416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4421189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1112666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83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0833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03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8427370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6236730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363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2312917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Science Textur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775" y="1491027"/>
            <a:ext cx="8693533" cy="729110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774" y="2234420"/>
            <a:ext cx="8693533" cy="571832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003D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0826"/>
            <a:ext cx="2133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0826"/>
            <a:ext cx="2895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31775" y="3215447"/>
            <a:ext cx="6597640" cy="194414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rgbClr val="FFFFFF"/>
                </a:solidFill>
              </a:defRPr>
            </a:lvl2pPr>
            <a:lvl3pPr marL="914400" indent="0">
              <a:buNone/>
              <a:defRPr sz="2000">
                <a:solidFill>
                  <a:srgbClr val="FFFFFF"/>
                </a:solidFill>
              </a:defRPr>
            </a:lvl3pPr>
            <a:lvl4pPr marL="1371600" indent="0">
              <a:buNone/>
              <a:defRPr sz="2000">
                <a:solidFill>
                  <a:srgbClr val="FFFFFF"/>
                </a:solidFill>
              </a:defRPr>
            </a:lvl4pPr>
            <a:lvl5pPr marL="1828800" indent="0">
              <a:buNone/>
              <a:defRPr sz="2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6" name="Picture 5" descr="BSCS-Logo_Color.smal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9415" y="5779870"/>
            <a:ext cx="1938593" cy="7955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8986797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3032110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Logos">
    <p:bg>
      <p:bgPr>
        <a:blipFill rotWithShape="1"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1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761327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1" y="1598268"/>
            <a:ext cx="8229600" cy="409416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8011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2484080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5733427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83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0833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03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5644311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4732831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363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6505278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775" y="1491027"/>
            <a:ext cx="8693533" cy="729110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774" y="2234420"/>
            <a:ext cx="8693533" cy="571832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003D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0826"/>
            <a:ext cx="2133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0826"/>
            <a:ext cx="2895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31775" y="3215447"/>
            <a:ext cx="6597640" cy="194414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03D71"/>
                </a:solidFill>
              </a:defRPr>
            </a:lvl1pPr>
            <a:lvl2pPr marL="457200" indent="0">
              <a:buNone/>
              <a:defRPr sz="2000">
                <a:solidFill>
                  <a:srgbClr val="FFFFFF"/>
                </a:solidFill>
              </a:defRPr>
            </a:lvl2pPr>
            <a:lvl3pPr marL="914400" indent="0">
              <a:buNone/>
              <a:defRPr sz="2000">
                <a:solidFill>
                  <a:srgbClr val="FFFFFF"/>
                </a:solidFill>
              </a:defRPr>
            </a:lvl3pPr>
            <a:lvl4pPr marL="1371600" indent="0">
              <a:buNone/>
              <a:defRPr sz="2000">
                <a:solidFill>
                  <a:srgbClr val="FFFFFF"/>
                </a:solidFill>
              </a:defRPr>
            </a:lvl4pPr>
            <a:lvl5pPr marL="1828800" indent="0">
              <a:buNone/>
              <a:defRPr sz="2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5" descr="BSCS-Logo_Color.smal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9415" y="5779870"/>
            <a:ext cx="1938593" cy="7955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4987653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5429880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Logos">
    <p:bg>
      <p:bgPr>
        <a:blipFill rotWithShape="1"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1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761327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1" y="1598268"/>
            <a:ext cx="8229600" cy="40941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9556995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7458664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83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0833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03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622376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05416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363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5311543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363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5461909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775" y="1491027"/>
            <a:ext cx="8693533" cy="729110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774" y="2234420"/>
            <a:ext cx="8693533" cy="571832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003D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0826"/>
            <a:ext cx="2133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0826"/>
            <a:ext cx="2895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31775" y="3215447"/>
            <a:ext cx="6597640" cy="194414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03D71"/>
                </a:solidFill>
              </a:defRPr>
            </a:lvl1pPr>
            <a:lvl2pPr marL="457200" indent="0">
              <a:buNone/>
              <a:defRPr sz="2000">
                <a:solidFill>
                  <a:srgbClr val="FFFFFF"/>
                </a:solidFill>
              </a:defRPr>
            </a:lvl2pPr>
            <a:lvl3pPr marL="914400" indent="0">
              <a:buNone/>
              <a:defRPr sz="2000">
                <a:solidFill>
                  <a:srgbClr val="FFFFFF"/>
                </a:solidFill>
              </a:defRPr>
            </a:lvl3pPr>
            <a:lvl4pPr marL="1371600" indent="0">
              <a:buNone/>
              <a:defRPr sz="2000">
                <a:solidFill>
                  <a:srgbClr val="FFFFFF"/>
                </a:solidFill>
              </a:defRPr>
            </a:lvl4pPr>
            <a:lvl5pPr marL="1828800" indent="0">
              <a:buNone/>
              <a:defRPr sz="2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5" descr="BSCS-Logo_Color.smal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9415" y="5779870"/>
            <a:ext cx="1938593" cy="7955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4351801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  <p:pic>
        <p:nvPicPr>
          <p:cNvPr id="1026" name="Picture 2" descr="C:\Program Files (x86)\Microsoft Office\MEDIA\CAGCAT10\j0234131.wmf">
            <a:hlinkClick r:id="rId4" action="ppaction://program"/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48" y="6402298"/>
            <a:ext cx="341564" cy="3632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3985794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Logos">
    <p:bg>
      <p:bgPr>
        <a:blipFill rotWithShape="1"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1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761327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1" y="1598268"/>
            <a:ext cx="8229600" cy="40941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2" descr="C:\Program Files (x86)\Microsoft Office\MEDIA\CAGCAT10\j0234131.wmf">
            <a:hlinkClick r:id="rId3" action="ppaction://program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48" y="6402298"/>
            <a:ext cx="341564" cy="3632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3660363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  <p:pic>
        <p:nvPicPr>
          <p:cNvPr id="12" name="Picture 2" descr="C:\Program Files (x86)\Microsoft Office\MEDIA\CAGCAT10\j0234131.wmf">
            <a:hlinkClick r:id="rId3" action="ppaction://program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48" y="6402298"/>
            <a:ext cx="341564" cy="3632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04110269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83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0833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03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  <p:pic>
        <p:nvPicPr>
          <p:cNvPr id="11" name="Picture 2" descr="C:\Program Files (x86)\Microsoft Office\MEDIA\CAGCAT10\j0234131.wmf">
            <a:hlinkClick r:id="rId4" action="ppaction://program"/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48" y="6402298"/>
            <a:ext cx="341564" cy="3632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7994545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  <p:pic>
        <p:nvPicPr>
          <p:cNvPr id="9" name="Picture 2" descr="C:\Program Files (x86)\Microsoft Office\MEDIA\CAGCAT10\j0234131.wmf">
            <a:hlinkClick r:id="rId3" action="ppaction://program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48" y="6402298"/>
            <a:ext cx="341564" cy="3632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2237924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363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  <p:pic>
        <p:nvPicPr>
          <p:cNvPr id="9" name="Picture 2" descr="C:\Program Files (x86)\Microsoft Office\MEDIA\CAGCAT10\j0234131.wmf">
            <a:hlinkClick r:id="rId4" action="ppaction://program"/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48" y="6402298"/>
            <a:ext cx="341564" cy="3632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006771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Science Textur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775" y="1491027"/>
            <a:ext cx="8693533" cy="729110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774" y="2234420"/>
            <a:ext cx="8693533" cy="571832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003D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0826"/>
            <a:ext cx="2133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0826"/>
            <a:ext cx="2895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31775" y="3215447"/>
            <a:ext cx="6597640" cy="194414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rgbClr val="FFFFFF"/>
                </a:solidFill>
              </a:defRPr>
            </a:lvl2pPr>
            <a:lvl3pPr marL="914400" indent="0">
              <a:buNone/>
              <a:defRPr sz="2000">
                <a:solidFill>
                  <a:srgbClr val="FFFFFF"/>
                </a:solidFill>
              </a:defRPr>
            </a:lvl3pPr>
            <a:lvl4pPr marL="1371600" indent="0">
              <a:buNone/>
              <a:defRPr sz="2000">
                <a:solidFill>
                  <a:srgbClr val="FFFFFF"/>
                </a:solidFill>
              </a:defRPr>
            </a:lvl4pPr>
            <a:lvl5pPr marL="1828800" indent="0">
              <a:buNone/>
              <a:defRPr sz="2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6" name="Picture 5" descr="BSCS-Logo_Color.smal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9415" y="5779870"/>
            <a:ext cx="1938593" cy="7955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3026191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25542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Building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775" y="1491027"/>
            <a:ext cx="8693533" cy="729110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774" y="2234420"/>
            <a:ext cx="8693533" cy="571832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003D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0826"/>
            <a:ext cx="2133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0826"/>
            <a:ext cx="2895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31775" y="3215447"/>
            <a:ext cx="6597640" cy="194414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rgbClr val="FFFFFF"/>
                </a:solidFill>
              </a:defRPr>
            </a:lvl2pPr>
            <a:lvl3pPr marL="914400" indent="0">
              <a:buNone/>
              <a:defRPr sz="2000">
                <a:solidFill>
                  <a:srgbClr val="FFFFFF"/>
                </a:solidFill>
              </a:defRPr>
            </a:lvl3pPr>
            <a:lvl4pPr marL="1371600" indent="0">
              <a:buNone/>
              <a:defRPr sz="2000">
                <a:solidFill>
                  <a:srgbClr val="FFFFFF"/>
                </a:solidFill>
              </a:defRPr>
            </a:lvl4pPr>
            <a:lvl5pPr marL="1828800" indent="0">
              <a:buNone/>
              <a:defRPr sz="2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6" name="Picture 5" descr="BSCS-Logo_Color.smal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9415" y="5779870"/>
            <a:ext cx="1938593" cy="7955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707648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Logos">
    <p:bg>
      <p:bgPr>
        <a:blipFill rotWithShape="1"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1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761327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1" y="1598268"/>
            <a:ext cx="8229600" cy="409416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9249755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400982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83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0833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03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6672600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0074762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363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8335144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Student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775" y="1491027"/>
            <a:ext cx="8693533" cy="729110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774" y="2234420"/>
            <a:ext cx="8693533" cy="571832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003D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0826"/>
            <a:ext cx="2133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0826"/>
            <a:ext cx="2895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31775" y="3215447"/>
            <a:ext cx="6597640" cy="194414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rgbClr val="FFFFFF"/>
                </a:solidFill>
              </a:defRPr>
            </a:lvl2pPr>
            <a:lvl3pPr marL="914400" indent="0">
              <a:buNone/>
              <a:defRPr sz="2000">
                <a:solidFill>
                  <a:srgbClr val="FFFFFF"/>
                </a:solidFill>
              </a:defRPr>
            </a:lvl3pPr>
            <a:lvl4pPr marL="1371600" indent="0">
              <a:buNone/>
              <a:defRPr sz="2000">
                <a:solidFill>
                  <a:srgbClr val="FFFFFF"/>
                </a:solidFill>
              </a:defRPr>
            </a:lvl4pPr>
            <a:lvl5pPr marL="1828800" indent="0">
              <a:buNone/>
              <a:defRPr sz="2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6" name="Picture 5" descr="BSCS-Logo_Color.smal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9415" y="5779870"/>
            <a:ext cx="1938593" cy="7955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9524057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4896100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Logos">
    <p:bg>
      <p:bgPr>
        <a:blipFill rotWithShape="1"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1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761327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1" y="1598268"/>
            <a:ext cx="8229600" cy="409416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5093902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3900458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83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0833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03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48396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108517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601759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363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9631883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775" y="1491027"/>
            <a:ext cx="8693533" cy="729110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774" y="2234420"/>
            <a:ext cx="8693533" cy="571832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003D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0826"/>
            <a:ext cx="2133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0826"/>
            <a:ext cx="2895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31775" y="3215447"/>
            <a:ext cx="6597640" cy="194414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03D71"/>
                </a:solidFill>
              </a:defRPr>
            </a:lvl1pPr>
            <a:lvl2pPr marL="457200" indent="0">
              <a:buNone/>
              <a:defRPr sz="2000">
                <a:solidFill>
                  <a:srgbClr val="FFFFFF"/>
                </a:solidFill>
              </a:defRPr>
            </a:lvl2pPr>
            <a:lvl3pPr marL="914400" indent="0">
              <a:buNone/>
              <a:defRPr sz="2000">
                <a:solidFill>
                  <a:srgbClr val="FFFFFF"/>
                </a:solidFill>
              </a:defRPr>
            </a:lvl3pPr>
            <a:lvl4pPr marL="1371600" indent="0">
              <a:buNone/>
              <a:defRPr sz="2000">
                <a:solidFill>
                  <a:srgbClr val="FFFFFF"/>
                </a:solidFill>
              </a:defRPr>
            </a:lvl4pPr>
            <a:lvl5pPr marL="1828800" indent="0">
              <a:buNone/>
              <a:defRPr sz="2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5" descr="BSCS-Logo_Color.smal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9415" y="5779870"/>
            <a:ext cx="1938593" cy="7955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7462378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4179594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Logos">
    <p:bg>
      <p:bgPr>
        <a:blipFill rotWithShape="1"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1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761327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1" y="1598268"/>
            <a:ext cx="8229600" cy="40941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0351979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0099710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83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0833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03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4195425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1508051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363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4406113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609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Relationship Id="rId9" Type="http://schemas.openxmlformats.org/officeDocument/2006/relationships/image" Target="../media/image1.jpe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Relationship Id="rId9" Type="http://schemas.openxmlformats.org/officeDocument/2006/relationships/image" Target="../media/image1.jpe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Relationship Id="rId9" Type="http://schemas.openxmlformats.org/officeDocument/2006/relationships/image" Target="../media/image1.jpeg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Relationship Id="rId9" Type="http://schemas.openxmlformats.org/officeDocument/2006/relationships/image" Target="../media/image1.jpeg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Relationship Id="rId9" Type="http://schemas.openxmlformats.org/officeDocument/2006/relationships/image" Target="../media/image1.jpeg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6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11" Type="http://schemas.openxmlformats.org/officeDocument/2006/relationships/slideLayout" Target="../slideLayouts/slideLayout109.xml"/><Relationship Id="rId5" Type="http://schemas.openxmlformats.org/officeDocument/2006/relationships/slideLayout" Target="../slideLayouts/slideLayout103.xml"/><Relationship Id="rId10" Type="http://schemas.openxmlformats.org/officeDocument/2006/relationships/slideLayout" Target="../slideLayouts/slideLayout108.xml"/><Relationship Id="rId4" Type="http://schemas.openxmlformats.org/officeDocument/2006/relationships/slideLayout" Target="../slideLayouts/slideLayout102.xml"/><Relationship Id="rId9" Type="http://schemas.openxmlformats.org/officeDocument/2006/relationships/slideLayout" Target="../slideLayouts/slideLayout10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Relationship Id="rId9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Relationship Id="rId9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Relationship Id="rId9" Type="http://schemas.openxmlformats.org/officeDocument/2006/relationships/image" Target="../media/image1.jpe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Relationship Id="rId9" Type="http://schemas.openxmlformats.org/officeDocument/2006/relationships/image" Target="../media/image1.jpe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Relationship Id="rId9" Type="http://schemas.openxmlformats.org/officeDocument/2006/relationships/image" Target="../media/image1.jpe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162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77716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003D7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4553C4AB-E34A-354F-8CDE-943FCEBEB1F2}" type="datetimeFigureOut">
              <a:rPr lang="en-US" smtClean="0">
                <a:solidFill>
                  <a:prstClr val="white"/>
                </a:solidFill>
              </a:rPr>
              <a:pPr/>
              <a:t>2/15/2019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162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ADC91B2B-8558-1E4B-8886-2054566C95D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9323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003D7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4553C4AB-E34A-354F-8CDE-943FCEBEB1F2}" type="datetimeFigureOut">
              <a:rPr lang="en-US" smtClean="0">
                <a:solidFill>
                  <a:prstClr val="white"/>
                </a:solidFill>
              </a:rPr>
              <a:pPr/>
              <a:t>2/15/2019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162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ADC91B2B-8558-1E4B-8886-2054566C95D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024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003D7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4553C4AB-E34A-354F-8CDE-943FCEBEB1F2}" type="datetimeFigureOut">
              <a:rPr lang="en-US" smtClean="0">
                <a:solidFill>
                  <a:prstClr val="white"/>
                </a:solidFill>
              </a:rPr>
              <a:pPr/>
              <a:t>2/15/2019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162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ADC91B2B-8558-1E4B-8886-2054566C95D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914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003D7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4553C4AB-E34A-354F-8CDE-943FCEBEB1F2}" type="datetimeFigureOut">
              <a:rPr lang="en-US" smtClean="0">
                <a:solidFill>
                  <a:prstClr val="white"/>
                </a:solidFill>
              </a:rPr>
              <a:pPr/>
              <a:t>2/15/2019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162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ADC91B2B-8558-1E4B-8886-2054566C95D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390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003D7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4553C4AB-E34A-354F-8CDE-943FCEBEB1F2}" type="datetimeFigureOut">
              <a:rPr lang="en-US" smtClean="0">
                <a:solidFill>
                  <a:prstClr val="white"/>
                </a:solidFill>
              </a:rPr>
              <a:pPr/>
              <a:t>2/15/2019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162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ADC91B2B-8558-1E4B-8886-2054566C95D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709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003D7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162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480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003D7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162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480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003D7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162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480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003D7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162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480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003D7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4553C4AB-E34A-354F-8CDE-943FCEBEB1F2}" type="datetimeFigureOut">
              <a:rPr lang="en-US" smtClean="0">
                <a:solidFill>
                  <a:prstClr val="white"/>
                </a:solidFill>
              </a:rPr>
              <a:pPr/>
              <a:t>2/15/2019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162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ADC91B2B-8558-1E4B-8886-2054566C95D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18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003D7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4553C4AB-E34A-354F-8CDE-943FCEBEB1F2}" type="datetimeFigureOut">
              <a:rPr lang="en-US" smtClean="0">
                <a:solidFill>
                  <a:prstClr val="white"/>
                </a:solidFill>
              </a:rPr>
              <a:pPr/>
              <a:t>2/15/2019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162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ADC91B2B-8558-1E4B-8886-2054566C95D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949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003D7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4553C4AB-E34A-354F-8CDE-943FCEBEB1F2}" type="datetimeFigureOut">
              <a:rPr lang="en-US" smtClean="0">
                <a:solidFill>
                  <a:prstClr val="white"/>
                </a:solidFill>
              </a:rPr>
              <a:pPr/>
              <a:t>2/15/2019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162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ADC91B2B-8558-1E4B-8886-2054566C95D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9912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003D7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4553C4AB-E34A-354F-8CDE-943FCEBEB1F2}" type="datetimeFigureOut">
              <a:rPr lang="en-US" smtClean="0">
                <a:solidFill>
                  <a:prstClr val="white"/>
                </a:solidFill>
              </a:rPr>
              <a:pPr/>
              <a:t>2/15/2019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162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ADC91B2B-8558-1E4B-8886-2054566C95D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891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003D7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9.xml"/><Relationship Id="rId6" Type="http://schemas.openxmlformats.org/officeDocument/2006/relationships/image" Target="../media/image17.png"/><Relationship Id="rId5" Type="http://schemas.openxmlformats.org/officeDocument/2006/relationships/image" Target="../media/image16.gif"/><Relationship Id="rId4" Type="http://schemas.openxmlformats.org/officeDocument/2006/relationships/image" Target="../media/image1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848600" cy="9366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Food Webs Lesson </a:t>
            </a:r>
            <a:r>
              <a:rPr lang="en-US" dirty="0" smtClean="0"/>
              <a:t>1b</a:t>
            </a:r>
            <a:endParaRPr lang="en-US" alt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42950" y="35433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000" dirty="0" smtClean="0">
                <a:solidFill>
                  <a:srgbClr val="0066CC"/>
                </a:solidFill>
                <a:cs typeface="Lucida Sans Unicode" panose="020B0602030504020204" pitchFamily="34" charset="0"/>
              </a:rPr>
              <a:t>Do Living Things Take In (“Eat”) Materials That Are Not Food?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sz="4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pic>
        <p:nvPicPr>
          <p:cNvPr id="5" name="Picture 4" descr="Noyce Logo copy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1219200" y="5169267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526" t="10564" r="3623" b="5182"/>
          <a:stretch/>
        </p:blipFill>
        <p:spPr bwMode="auto">
          <a:xfrm>
            <a:off x="3282950" y="5258167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0" y="5169267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238750"/>
            <a:ext cx="1428750" cy="5857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846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71475"/>
            <a:ext cx="8296275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Let’s Summarize!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874" y="1362075"/>
            <a:ext cx="8162925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Answer the focus </a:t>
            </a:r>
            <a:r>
              <a:rPr lang="en-US" sz="3200" dirty="0" smtClean="0"/>
              <a:t>questions </a:t>
            </a:r>
            <a:r>
              <a:rPr lang="en-US" sz="3200" dirty="0" smtClean="0"/>
              <a:t>in your notebook: </a:t>
            </a:r>
            <a:br>
              <a:rPr lang="en-US" sz="3200" dirty="0" smtClean="0"/>
            </a:br>
            <a:r>
              <a:rPr lang="en-US" sz="3200" i="1" dirty="0" smtClean="0"/>
              <a:t>Do </a:t>
            </a:r>
            <a:r>
              <a:rPr lang="en-US" sz="3200" i="1" dirty="0"/>
              <a:t>living things take in (“eat”) materials that are </a:t>
            </a:r>
            <a:r>
              <a:rPr lang="en-US" sz="3200" i="1" dirty="0" smtClean="0"/>
              <a:t>NOT </a:t>
            </a:r>
            <a:r>
              <a:rPr lang="en-US" sz="3200" i="1" dirty="0"/>
              <a:t>food? What is your evidence? </a:t>
            </a:r>
            <a:endParaRPr lang="en-US" sz="3200" i="1" dirty="0" smtClean="0"/>
          </a:p>
          <a:p>
            <a:pPr marL="731520" indent="-365760">
              <a:spcBef>
                <a:spcPts val="1800"/>
              </a:spcBef>
            </a:pPr>
            <a:r>
              <a:rPr lang="en-US" sz="3200" dirty="0" smtClean="0"/>
              <a:t>Use what you learned about the scientific definition of food.</a:t>
            </a:r>
          </a:p>
          <a:p>
            <a:pPr marL="731520" indent="-365760">
              <a:spcBef>
                <a:spcPts val="600"/>
              </a:spcBef>
            </a:pPr>
            <a:r>
              <a:rPr lang="en-US" sz="3200" dirty="0" smtClean="0"/>
              <a:t>Write in complete sentences—not just yes or no! </a:t>
            </a:r>
          </a:p>
          <a:p>
            <a:pPr marL="731520" lvl="1" indent="0">
              <a:spcBef>
                <a:spcPts val="600"/>
              </a:spcBef>
              <a:buNone/>
            </a:pPr>
            <a:r>
              <a:rPr lang="en-US" sz="3200" b="1" i="1" dirty="0" smtClean="0"/>
              <a:t>Living things </a:t>
            </a:r>
            <a:r>
              <a:rPr lang="en-US" sz="3200" b="1" dirty="0" smtClean="0"/>
              <a:t>…</a:t>
            </a:r>
            <a:endParaRPr lang="en-US" sz="3200" b="1" i="1" dirty="0"/>
          </a:p>
        </p:txBody>
      </p:sp>
    </p:spTree>
    <p:extLst>
      <p:ext uri="{BB962C8B-B14F-4D97-AF65-F5344CB8AC3E}">
        <p14:creationId xmlns="" xmlns:p14="http://schemas.microsoft.com/office/powerpoint/2010/main" val="2338791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24" y="390525"/>
            <a:ext cx="8105775" cy="990600"/>
          </a:xfrm>
        </p:spPr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023" y="1381125"/>
            <a:ext cx="8105776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Tomorrow we’ll think about how plants get the food (matter and energy) they need to live and grow.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dirty="0" smtClean="0"/>
              <a:t>We’ll also explore the question, </a:t>
            </a:r>
            <a:r>
              <a:rPr lang="en-US" sz="3200" i="1" dirty="0" smtClean="0"/>
              <a:t>What is food for plants?</a:t>
            </a:r>
            <a:endParaRPr lang="en-US" sz="3200" i="1" dirty="0"/>
          </a:p>
        </p:txBody>
      </p:sp>
    </p:spTree>
    <p:extLst>
      <p:ext uri="{BB962C8B-B14F-4D97-AF65-F5344CB8AC3E}">
        <p14:creationId xmlns="" xmlns:p14="http://schemas.microsoft.com/office/powerpoint/2010/main" val="1937918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182" y="533400"/>
            <a:ext cx="8025618" cy="990600"/>
          </a:xfrm>
        </p:spPr>
        <p:txBody>
          <a:bodyPr/>
          <a:lstStyle/>
          <a:p>
            <a:r>
              <a:rPr lang="en-US" dirty="0" smtClean="0"/>
              <a:t>Link to Previous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181" y="1524000"/>
            <a:ext cx="8243667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Is chewing gum food by the scientific definition? Explain your thinking. 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93449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24" y="533400"/>
            <a:ext cx="8105776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Scientific Definition of </a:t>
            </a:r>
            <a:r>
              <a:rPr lang="en-US" i="1" dirty="0" smtClean="0"/>
              <a:t>Food</a:t>
            </a: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024" y="1524000"/>
            <a:ext cx="8105775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Food is matter (building materials) that contains energy </a:t>
            </a:r>
            <a:r>
              <a:rPr lang="en-US" sz="3200" dirty="0" smtClean="0"/>
              <a:t>living </a:t>
            </a:r>
            <a:r>
              <a:rPr lang="en-US" sz="3200" dirty="0"/>
              <a:t>things can use to live and grow, to heal wounds, and to keep all their parts working.</a:t>
            </a:r>
          </a:p>
        </p:txBody>
      </p:sp>
    </p:spTree>
    <p:extLst>
      <p:ext uri="{BB962C8B-B14F-4D97-AF65-F5344CB8AC3E}">
        <p14:creationId xmlns="" xmlns:p14="http://schemas.microsoft.com/office/powerpoint/2010/main" val="70930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114" y="533400"/>
            <a:ext cx="8039686" cy="990600"/>
          </a:xfrm>
        </p:spPr>
        <p:txBody>
          <a:bodyPr/>
          <a:lstStyle/>
          <a:p>
            <a:r>
              <a:rPr lang="en-US" dirty="0" smtClean="0"/>
              <a:t>Today’s Focus </a:t>
            </a: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114" y="1647825"/>
            <a:ext cx="8039686" cy="32956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Do </a:t>
            </a:r>
            <a:r>
              <a:rPr lang="en-US" sz="3200" dirty="0"/>
              <a:t>living things take in (“eat”) materials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that </a:t>
            </a:r>
            <a:r>
              <a:rPr lang="en-US" sz="3200" dirty="0"/>
              <a:t>are </a:t>
            </a:r>
            <a:r>
              <a:rPr lang="en-US" sz="3200" dirty="0" smtClean="0"/>
              <a:t>NOT food</a:t>
            </a:r>
            <a:r>
              <a:rPr lang="en-US" sz="3200" dirty="0"/>
              <a:t>? </a:t>
            </a:r>
            <a:r>
              <a:rPr lang="en-US" sz="3200" dirty="0" smtClean="0"/>
              <a:t>What is your evidence</a:t>
            </a:r>
            <a:r>
              <a:rPr lang="en-US" sz="3200" dirty="0"/>
              <a:t>?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32647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5276"/>
            <a:ext cx="8229600" cy="895349"/>
          </a:xfrm>
        </p:spPr>
        <p:txBody>
          <a:bodyPr/>
          <a:lstStyle/>
          <a:p>
            <a:r>
              <a:rPr lang="en-US" dirty="0" smtClean="0"/>
              <a:t>Food or Not Food? Your Predictions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54755205"/>
              </p:ext>
            </p:extLst>
          </p:nvPr>
        </p:nvGraphicFramePr>
        <p:xfrm>
          <a:off x="1428749" y="1190625"/>
          <a:ext cx="6200777" cy="4950295"/>
        </p:xfrm>
        <a:graphic>
          <a:graphicData uri="http://schemas.openxmlformats.org/drawingml/2006/table">
            <a:tbl>
              <a:tblPr/>
              <a:tblGrid>
                <a:gridCol w="28974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516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516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497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</a:rPr>
                        <a:t>Material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59952" marR="599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</a:rPr>
                        <a:t>Food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59952" marR="599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</a:rPr>
                        <a:t>Not Food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59952" marR="599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51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Apple Juice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/>
                        <a:ea typeface="Times New Roman"/>
                      </a:endParaRPr>
                    </a:p>
                  </a:txBody>
                  <a:tcPr marL="59952" marR="599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/>
                        <a:ea typeface="Times New Roman"/>
                      </a:endParaRPr>
                    </a:p>
                  </a:txBody>
                  <a:tcPr marL="59952" marR="599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51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Cheez-It Crackers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/>
                        <a:ea typeface="Times New Roman"/>
                      </a:endParaRPr>
                    </a:p>
                  </a:txBody>
                  <a:tcPr marL="59952" marR="599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/>
                        <a:ea typeface="Times New Roman"/>
                      </a:endParaRPr>
                    </a:p>
                  </a:txBody>
                  <a:tcPr marL="59952" marR="599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51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Orange Juice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/>
                        <a:ea typeface="Times New Roman"/>
                      </a:endParaRPr>
                    </a:p>
                  </a:txBody>
                  <a:tcPr marL="59952" marR="599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/>
                        <a:ea typeface="Times New Roman"/>
                      </a:endParaRPr>
                    </a:p>
                  </a:txBody>
                  <a:tcPr marL="59952" marR="599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51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Bottled Water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/>
                        <a:ea typeface="Times New Roman"/>
                      </a:endParaRPr>
                    </a:p>
                  </a:txBody>
                  <a:tcPr marL="59952" marR="599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/>
                        <a:ea typeface="Times New Roman"/>
                      </a:endParaRPr>
                    </a:p>
                  </a:txBody>
                  <a:tcPr marL="59952" marR="599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51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Mints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/>
                        <a:ea typeface="Times New Roman"/>
                      </a:endParaRPr>
                    </a:p>
                  </a:txBody>
                  <a:tcPr marL="59952" marR="599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/>
                        <a:ea typeface="Times New Roman"/>
                      </a:endParaRPr>
                    </a:p>
                  </a:txBody>
                  <a:tcPr marL="59952" marR="599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9420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Seltzer Water (Carbon-Dioxide Bubbles in Water)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/>
                        <a:ea typeface="Times New Roman"/>
                      </a:endParaRPr>
                    </a:p>
                  </a:txBody>
                  <a:tcPr marL="59952" marR="599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/>
                        <a:ea typeface="Times New Roman"/>
                      </a:endParaRPr>
                    </a:p>
                  </a:txBody>
                  <a:tcPr marL="59952" marR="599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51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Multivitamin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/>
                        <a:ea typeface="Times New Roman"/>
                      </a:endParaRPr>
                    </a:p>
                  </a:txBody>
                  <a:tcPr marL="59952" marR="599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/>
                        <a:ea typeface="Times New Roman"/>
                      </a:endParaRPr>
                    </a:p>
                  </a:txBody>
                  <a:tcPr marL="59952" marR="599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51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Plant Food (Fertilizer)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/>
                        <a:ea typeface="Times New Roman"/>
                      </a:endParaRPr>
                    </a:p>
                  </a:txBody>
                  <a:tcPr marL="59952" marR="599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</a:endParaRPr>
                    </a:p>
                  </a:txBody>
                  <a:tcPr marL="59952" marR="599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851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Sugar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/>
                        <a:ea typeface="Times New Roman"/>
                      </a:endParaRPr>
                    </a:p>
                  </a:txBody>
                  <a:tcPr marL="59952" marR="599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</a:endParaRPr>
                    </a:p>
                  </a:txBody>
                  <a:tcPr marL="59952" marR="599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851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Salt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/>
                        <a:ea typeface="Times New Roman"/>
                      </a:endParaRPr>
                    </a:p>
                  </a:txBody>
                  <a:tcPr marL="59952" marR="599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</a:endParaRPr>
                    </a:p>
                  </a:txBody>
                  <a:tcPr marL="59952" marR="599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851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/>
                        <a:ea typeface="Times New Roman"/>
                      </a:endParaRPr>
                    </a:p>
                  </a:txBody>
                  <a:tcPr marL="59952" marR="599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/>
                        <a:ea typeface="Times New Roman"/>
                      </a:endParaRPr>
                    </a:p>
                  </a:txBody>
                  <a:tcPr marL="59952" marR="599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</a:endParaRPr>
                    </a:p>
                  </a:txBody>
                  <a:tcPr marL="59952" marR="599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9476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4" y="417286"/>
            <a:ext cx="8103961" cy="990600"/>
          </a:xfrm>
        </p:spPr>
        <p:txBody>
          <a:bodyPr>
            <a:noAutofit/>
          </a:bodyPr>
          <a:lstStyle/>
          <a:p>
            <a:r>
              <a:rPr lang="en-US" sz="3800" dirty="0" smtClean="0"/>
              <a:t>Investigation: Which Materials Are Food?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4" y="1407886"/>
            <a:ext cx="8220075" cy="4876800"/>
          </a:xfrm>
        </p:spPr>
        <p:txBody>
          <a:bodyPr>
            <a:normAutofit/>
          </a:bodyPr>
          <a:lstStyle/>
          <a:p>
            <a:pPr marL="365760" indent="-36576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3200" dirty="0" smtClean="0"/>
              <a:t>Look </a:t>
            </a:r>
            <a:r>
              <a:rPr lang="en-US" sz="3200" dirty="0"/>
              <a:t>at nutrition labels to find evidence that each material is </a:t>
            </a:r>
            <a:r>
              <a:rPr lang="en-US" sz="3200" dirty="0" smtClean="0"/>
              <a:t>or is not food.</a:t>
            </a:r>
          </a:p>
          <a:p>
            <a:pPr marL="365760" indent="-365760">
              <a:spcBef>
                <a:spcPts val="1200"/>
              </a:spcBef>
              <a:spcAft>
                <a:spcPts val="0"/>
              </a:spcAft>
              <a:buAutoNum type="arabicPeriod"/>
            </a:pPr>
            <a:r>
              <a:rPr lang="en-US" sz="3200" dirty="0" smtClean="0"/>
              <a:t>Record </a:t>
            </a:r>
            <a:r>
              <a:rPr lang="en-US" sz="3200" dirty="0"/>
              <a:t>your ideas </a:t>
            </a:r>
            <a:r>
              <a:rPr lang="en-US" sz="3200" dirty="0" smtClean="0"/>
              <a:t>on the </a:t>
            </a:r>
            <a:r>
              <a:rPr lang="en-US" sz="3200" dirty="0"/>
              <a:t>data </a:t>
            </a:r>
            <a:r>
              <a:rPr lang="en-US" sz="3200" dirty="0" smtClean="0"/>
              <a:t>chart.</a:t>
            </a:r>
          </a:p>
          <a:p>
            <a:pPr marL="365760" indent="-365760">
              <a:spcBef>
                <a:spcPts val="1200"/>
              </a:spcBef>
              <a:spcAft>
                <a:spcPts val="0"/>
              </a:spcAft>
              <a:buAutoNum type="arabicPeriod"/>
            </a:pPr>
            <a:r>
              <a:rPr lang="en-US" sz="3200" dirty="0" smtClean="0"/>
              <a:t>Use </a:t>
            </a:r>
            <a:r>
              <a:rPr lang="en-US" sz="3200" dirty="0"/>
              <a:t>your data to decide </a:t>
            </a:r>
            <a:r>
              <a:rPr lang="en-US" sz="3200" dirty="0" smtClean="0"/>
              <a:t>whether each material </a:t>
            </a:r>
            <a:r>
              <a:rPr lang="en-US" sz="3200" dirty="0"/>
              <a:t>is food by the scientific </a:t>
            </a:r>
            <a:r>
              <a:rPr lang="en-US" sz="3200" dirty="0" smtClean="0"/>
              <a:t>definition.</a:t>
            </a:r>
            <a:endParaRPr lang="en-US" sz="3200" dirty="0"/>
          </a:p>
          <a:p>
            <a:pPr marL="365760" indent="-365760">
              <a:spcBef>
                <a:spcPts val="1200"/>
              </a:spcBef>
              <a:spcAft>
                <a:spcPts val="0"/>
              </a:spcAft>
              <a:buAutoNum type="arabicPeriod"/>
            </a:pPr>
            <a:r>
              <a:rPr lang="en-US" sz="3200" dirty="0" smtClean="0"/>
              <a:t>When you’re finished, raise </a:t>
            </a:r>
            <a:r>
              <a:rPr lang="en-US" sz="3200" dirty="0"/>
              <a:t>your hand so I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can </a:t>
            </a:r>
            <a:r>
              <a:rPr lang="en-US" sz="3200" dirty="0"/>
              <a:t>check your </a:t>
            </a:r>
            <a:r>
              <a:rPr lang="en-US" sz="3200" dirty="0" smtClean="0"/>
              <a:t>chart</a:t>
            </a:r>
            <a:r>
              <a:rPr lang="en-US" sz="3200" dirty="0"/>
              <a:t>.</a:t>
            </a:r>
          </a:p>
          <a:p>
            <a:pPr marL="228600" marR="0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900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1995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66725"/>
            <a:ext cx="8055429" cy="990600"/>
          </a:xfrm>
        </p:spPr>
        <p:txBody>
          <a:bodyPr/>
          <a:lstStyle/>
          <a:p>
            <a:r>
              <a:rPr lang="en-US" dirty="0" smtClean="0"/>
              <a:t>Investigation Analysis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57325"/>
            <a:ext cx="8055430" cy="5018314"/>
          </a:xfrm>
        </p:spPr>
        <p:txBody>
          <a:bodyPr/>
          <a:lstStyle/>
          <a:p>
            <a:pPr marL="0" lvl="0" indent="0">
              <a:spcBef>
                <a:spcPts val="0"/>
              </a:spcBef>
              <a:buClr>
                <a:schemeClr val="bg1">
                  <a:lumMod val="65000"/>
                </a:schemeClr>
              </a:buClr>
              <a:buNone/>
            </a:pPr>
            <a:r>
              <a:rPr lang="en-US" dirty="0" smtClean="0"/>
              <a:t>Complete the </a:t>
            </a:r>
            <a:r>
              <a:rPr lang="en-US" b="1" dirty="0" smtClean="0"/>
              <a:t>bold</a:t>
            </a:r>
            <a:r>
              <a:rPr lang="en-US" dirty="0" smtClean="0"/>
              <a:t> sentences in your science notebook:</a:t>
            </a:r>
          </a:p>
          <a:p>
            <a:pPr marL="365760" lvl="0" indent="-365760">
              <a:spcBef>
                <a:spcPts val="1200"/>
              </a:spcBef>
              <a:buClr>
                <a:schemeClr val="bg1">
                  <a:lumMod val="65000"/>
                </a:schemeClr>
              </a:buClr>
              <a:buAutoNum type="arabicPeriod"/>
            </a:pPr>
            <a:r>
              <a:rPr lang="en-US" b="1" i="1" dirty="0" smtClean="0"/>
              <a:t>Food </a:t>
            </a:r>
            <a:r>
              <a:rPr lang="en-US" b="1" i="1" dirty="0"/>
              <a:t>must provide both ______ and  _______ for living </a:t>
            </a:r>
            <a:r>
              <a:rPr lang="en-US" b="1" i="1" dirty="0" smtClean="0"/>
              <a:t>things</a:t>
            </a:r>
            <a:r>
              <a:rPr lang="en-US" b="1" dirty="0" smtClean="0"/>
              <a:t>.</a:t>
            </a:r>
          </a:p>
          <a:p>
            <a:pPr marL="365760" lvl="0" indent="-365760">
              <a:spcBef>
                <a:spcPts val="1200"/>
              </a:spcBef>
              <a:buClr>
                <a:schemeClr val="bg1">
                  <a:lumMod val="65000"/>
                </a:schemeClr>
              </a:buClr>
              <a:buAutoNum type="arabicPeriod"/>
            </a:pPr>
            <a:r>
              <a:rPr lang="en-US" b="1" i="1" dirty="0" smtClean="0"/>
              <a:t>Orange </a:t>
            </a:r>
            <a:r>
              <a:rPr lang="en-US" b="1" i="1" dirty="0"/>
              <a:t>juice </a:t>
            </a:r>
            <a:r>
              <a:rPr lang="en-US" b="1" i="1" dirty="0" smtClean="0"/>
              <a:t>[is/is not] </a:t>
            </a:r>
            <a:r>
              <a:rPr lang="en-US" b="1" i="1" dirty="0"/>
              <a:t>food because</a:t>
            </a:r>
            <a:r>
              <a:rPr lang="en-US" b="1" dirty="0"/>
              <a:t> </a:t>
            </a:r>
            <a:r>
              <a:rPr lang="en-US" b="1" dirty="0" smtClean="0"/>
              <a:t>... </a:t>
            </a:r>
          </a:p>
          <a:p>
            <a:pPr marL="365760" lvl="0" indent="-365760">
              <a:spcBef>
                <a:spcPts val="1200"/>
              </a:spcBef>
              <a:buFont typeface="+mj-lt"/>
              <a:buAutoNum type="arabicPeriod" startAt="3"/>
            </a:pPr>
            <a:r>
              <a:rPr lang="en-US" dirty="0" smtClean="0"/>
              <a:t>All </a:t>
            </a:r>
            <a:r>
              <a:rPr lang="en-US" dirty="0"/>
              <a:t>living things need water to stay </a:t>
            </a:r>
            <a:r>
              <a:rPr lang="en-US" dirty="0" smtClean="0"/>
              <a:t>alive. Is </a:t>
            </a:r>
            <a:r>
              <a:rPr lang="en-US" dirty="0"/>
              <a:t>water food by the scientific definition? Why or why </a:t>
            </a:r>
            <a:r>
              <a:rPr lang="en-US" dirty="0" smtClean="0"/>
              <a:t>not?</a:t>
            </a:r>
            <a:endParaRPr lang="en-US" i="1" dirty="0" smtClean="0"/>
          </a:p>
          <a:p>
            <a:pPr marL="365760" indent="0">
              <a:spcBef>
                <a:spcPts val="600"/>
              </a:spcBef>
              <a:buNone/>
            </a:pPr>
            <a:r>
              <a:rPr lang="en-US" b="1" i="1" dirty="0" smtClean="0"/>
              <a:t>Water [is/is not] </a:t>
            </a:r>
            <a:r>
              <a:rPr lang="en-US" b="1" i="1" dirty="0"/>
              <a:t>food because </a:t>
            </a:r>
            <a:r>
              <a:rPr lang="en-US" b="1" i="1" dirty="0" smtClean="0"/>
              <a:t>...</a:t>
            </a:r>
            <a:endParaRPr lang="en-US" b="1" i="1" dirty="0"/>
          </a:p>
          <a:p>
            <a:pPr marL="365760" lvl="0" indent="-365760">
              <a:spcBef>
                <a:spcPts val="1200"/>
              </a:spcBef>
              <a:buAutoNum type="arabicPeriod" startAt="4"/>
            </a:pPr>
            <a:r>
              <a:rPr lang="en-US" dirty="0" smtClean="0"/>
              <a:t>Plants </a:t>
            </a:r>
            <a:r>
              <a:rPr lang="en-US" dirty="0"/>
              <a:t>need carbon dioxide </a:t>
            </a:r>
            <a:r>
              <a:rPr lang="en-US" dirty="0" smtClean="0"/>
              <a:t>to </a:t>
            </a:r>
            <a:r>
              <a:rPr lang="en-US" dirty="0"/>
              <a:t>stay alive. Is </a:t>
            </a:r>
            <a:r>
              <a:rPr lang="en-US" dirty="0" smtClean="0"/>
              <a:t>carbon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dioxide </a:t>
            </a:r>
            <a:r>
              <a:rPr lang="en-US" dirty="0"/>
              <a:t>food by the scientific definition? Why or why not?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i="1" dirty="0"/>
              <a:t> </a:t>
            </a:r>
            <a:r>
              <a:rPr lang="en-US" i="1" dirty="0" smtClean="0"/>
              <a:t>     </a:t>
            </a:r>
            <a:r>
              <a:rPr lang="en-US" b="1" i="1" dirty="0" smtClean="0"/>
              <a:t>Carbon </a:t>
            </a:r>
            <a:r>
              <a:rPr lang="en-US" b="1" i="1" dirty="0"/>
              <a:t>dioxide </a:t>
            </a:r>
            <a:r>
              <a:rPr lang="en-US" b="1" i="1" dirty="0" smtClean="0"/>
              <a:t>[is/is not] </a:t>
            </a:r>
            <a:r>
              <a:rPr lang="en-US" b="1" i="1" dirty="0"/>
              <a:t>food because</a:t>
            </a:r>
            <a:r>
              <a:rPr lang="en-US" b="1" dirty="0"/>
              <a:t> </a:t>
            </a:r>
            <a:r>
              <a:rPr lang="en-US" b="1" dirty="0" smtClean="0"/>
              <a:t>...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2121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550" y="419100"/>
            <a:ext cx="8096250" cy="804789"/>
          </a:xfrm>
        </p:spPr>
        <p:txBody>
          <a:bodyPr>
            <a:normAutofit/>
          </a:bodyPr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550" y="1223889"/>
            <a:ext cx="8096250" cy="5359791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100" dirty="0" smtClean="0"/>
              <a:t>Which of these materials ARE food? Why? </a:t>
            </a:r>
            <a:endParaRPr lang="en-US" sz="3100" dirty="0" smtClean="0">
              <a:ea typeface="Times New Roman"/>
            </a:endParaRPr>
          </a:p>
          <a:p>
            <a:pPr marL="731520" indent="-365760">
              <a:spcBef>
                <a:spcPts val="0"/>
              </a:spcBef>
              <a:buFont typeface="Arial" pitchFamily="34" charset="0"/>
              <a:buChar char="•"/>
            </a:pPr>
            <a:r>
              <a:rPr lang="en-US" sz="3100" dirty="0" smtClean="0">
                <a:ea typeface="Times New Roman"/>
              </a:rPr>
              <a:t>Apple juice </a:t>
            </a:r>
            <a:endParaRPr lang="en-US" sz="3100" dirty="0">
              <a:ea typeface="Times New Roman"/>
            </a:endParaRPr>
          </a:p>
          <a:p>
            <a:pPr marL="731520" indent="-365760">
              <a:spcBef>
                <a:spcPts val="0"/>
              </a:spcBef>
              <a:buFont typeface="Arial" pitchFamily="34" charset="0"/>
              <a:buChar char="•"/>
            </a:pPr>
            <a:r>
              <a:rPr lang="en-US" sz="3100" dirty="0" err="1" smtClean="0">
                <a:ea typeface="Times New Roman"/>
              </a:rPr>
              <a:t>Cheez</a:t>
            </a:r>
            <a:r>
              <a:rPr lang="en-US" sz="3100" dirty="0" smtClean="0">
                <a:ea typeface="Times New Roman"/>
              </a:rPr>
              <a:t>-It crackers</a:t>
            </a:r>
            <a:endParaRPr lang="en-US" sz="3100" dirty="0">
              <a:ea typeface="Times New Roman"/>
            </a:endParaRPr>
          </a:p>
          <a:p>
            <a:pPr marL="731520" indent="-365760">
              <a:spcBef>
                <a:spcPts val="0"/>
              </a:spcBef>
              <a:buFont typeface="Arial" pitchFamily="34" charset="0"/>
              <a:buChar char="•"/>
            </a:pPr>
            <a:r>
              <a:rPr lang="en-US" sz="3100" dirty="0" smtClean="0">
                <a:ea typeface="Times New Roman"/>
              </a:rPr>
              <a:t>Orange juice</a:t>
            </a:r>
            <a:endParaRPr lang="en-US" sz="3100" dirty="0">
              <a:ea typeface="Times New Roman"/>
            </a:endParaRPr>
          </a:p>
          <a:p>
            <a:pPr marL="731520" indent="-365760">
              <a:spcBef>
                <a:spcPts val="0"/>
              </a:spcBef>
              <a:buFont typeface="Arial" pitchFamily="34" charset="0"/>
              <a:buChar char="•"/>
            </a:pPr>
            <a:r>
              <a:rPr lang="en-US" sz="3100" dirty="0" smtClean="0">
                <a:ea typeface="Times New Roman"/>
              </a:rPr>
              <a:t>Bottled water</a:t>
            </a:r>
          </a:p>
          <a:p>
            <a:pPr marL="731520" indent="-365760">
              <a:spcBef>
                <a:spcPts val="0"/>
              </a:spcBef>
              <a:buFont typeface="Arial" pitchFamily="34" charset="0"/>
              <a:buChar char="•"/>
            </a:pPr>
            <a:r>
              <a:rPr lang="en-US" sz="3100" dirty="0" smtClean="0">
                <a:ea typeface="Times New Roman"/>
              </a:rPr>
              <a:t>Mints</a:t>
            </a:r>
          </a:p>
          <a:p>
            <a:pPr marL="731520" indent="-365760">
              <a:spcBef>
                <a:spcPts val="0"/>
              </a:spcBef>
              <a:buFont typeface="Arial" pitchFamily="34" charset="0"/>
              <a:buChar char="•"/>
            </a:pPr>
            <a:r>
              <a:rPr lang="en-US" sz="3100" dirty="0" smtClean="0">
                <a:ea typeface="Times New Roman"/>
              </a:rPr>
              <a:t>Seltzer water      </a:t>
            </a:r>
          </a:p>
          <a:p>
            <a:pPr marL="731520" indent="-365760">
              <a:spcBef>
                <a:spcPts val="0"/>
              </a:spcBef>
              <a:buFont typeface="Arial" pitchFamily="34" charset="0"/>
              <a:buChar char="•"/>
            </a:pPr>
            <a:r>
              <a:rPr lang="en-US" sz="3100" dirty="0" smtClean="0">
                <a:ea typeface="Times New Roman"/>
              </a:rPr>
              <a:t>Multivitamin</a:t>
            </a:r>
          </a:p>
          <a:p>
            <a:pPr marL="731520" indent="-365760">
              <a:spcBef>
                <a:spcPts val="0"/>
              </a:spcBef>
              <a:buFont typeface="Arial" pitchFamily="34" charset="0"/>
              <a:buChar char="•"/>
            </a:pPr>
            <a:r>
              <a:rPr lang="en-US" sz="3100" dirty="0" smtClean="0">
                <a:ea typeface="Times New Roman"/>
              </a:rPr>
              <a:t>Plant food</a:t>
            </a:r>
          </a:p>
          <a:p>
            <a:pPr marL="731520" indent="-365760">
              <a:spcBef>
                <a:spcPts val="0"/>
              </a:spcBef>
              <a:buFont typeface="Arial" pitchFamily="34" charset="0"/>
              <a:buChar char="•"/>
            </a:pPr>
            <a:r>
              <a:rPr lang="en-US" sz="3100" dirty="0" smtClean="0">
                <a:ea typeface="Times New Roman"/>
              </a:rPr>
              <a:t>Sugar</a:t>
            </a:r>
          </a:p>
          <a:p>
            <a:pPr marL="731520" indent="-365760">
              <a:spcBef>
                <a:spcPts val="0"/>
              </a:spcBef>
              <a:buFont typeface="Arial" pitchFamily="34" charset="0"/>
              <a:buChar char="•"/>
            </a:pPr>
            <a:r>
              <a:rPr lang="en-US" sz="3100" dirty="0" smtClean="0">
                <a:ea typeface="Times New Roman"/>
              </a:rPr>
              <a:t>Salt</a:t>
            </a:r>
            <a:endParaRPr lang="en-US" sz="3100" dirty="0">
              <a:ea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5282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249" y="337626"/>
            <a:ext cx="8240150" cy="858128"/>
          </a:xfrm>
        </p:spPr>
        <p:txBody>
          <a:bodyPr>
            <a:normAutofit/>
          </a:bodyPr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248" y="1195754"/>
            <a:ext cx="8035363" cy="5373858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dirty="0" smtClean="0"/>
              <a:t>Which of these materials ARE NOT food? Why?</a:t>
            </a:r>
            <a:endParaRPr lang="en-US" sz="3100" dirty="0" smtClean="0">
              <a:ea typeface="Times New Roman"/>
            </a:endParaRPr>
          </a:p>
          <a:p>
            <a:pPr marL="731520" indent="-365760">
              <a:spcBef>
                <a:spcPts val="0"/>
              </a:spcBef>
              <a:buFont typeface="Arial" pitchFamily="34" charset="0"/>
              <a:buChar char="•"/>
            </a:pPr>
            <a:r>
              <a:rPr lang="en-US" sz="3100" dirty="0">
                <a:ea typeface="Times New Roman"/>
              </a:rPr>
              <a:t>Apple juice </a:t>
            </a:r>
          </a:p>
          <a:p>
            <a:pPr marL="731520" indent="-365760">
              <a:spcBef>
                <a:spcPts val="0"/>
              </a:spcBef>
              <a:buFont typeface="Arial" pitchFamily="34" charset="0"/>
              <a:buChar char="•"/>
            </a:pPr>
            <a:r>
              <a:rPr lang="en-US" sz="3100" dirty="0" err="1">
                <a:ea typeface="Times New Roman"/>
              </a:rPr>
              <a:t>Cheez</a:t>
            </a:r>
            <a:r>
              <a:rPr lang="en-US" sz="3100" dirty="0">
                <a:ea typeface="Times New Roman"/>
              </a:rPr>
              <a:t>-It </a:t>
            </a:r>
            <a:r>
              <a:rPr lang="en-US" sz="3100" dirty="0" smtClean="0">
                <a:ea typeface="Times New Roman"/>
              </a:rPr>
              <a:t>crackers</a:t>
            </a:r>
            <a:endParaRPr lang="en-US" sz="3100" dirty="0">
              <a:ea typeface="Times New Roman"/>
            </a:endParaRPr>
          </a:p>
          <a:p>
            <a:pPr marL="731520" indent="-365760">
              <a:spcBef>
                <a:spcPts val="0"/>
              </a:spcBef>
              <a:buFont typeface="Arial" pitchFamily="34" charset="0"/>
              <a:buChar char="•"/>
            </a:pPr>
            <a:r>
              <a:rPr lang="en-US" sz="3100" dirty="0">
                <a:ea typeface="Times New Roman"/>
              </a:rPr>
              <a:t>Orange juice</a:t>
            </a:r>
          </a:p>
          <a:p>
            <a:pPr marL="731520" indent="-365760">
              <a:spcBef>
                <a:spcPts val="0"/>
              </a:spcBef>
              <a:buFont typeface="Arial" pitchFamily="34" charset="0"/>
              <a:buChar char="•"/>
            </a:pPr>
            <a:r>
              <a:rPr lang="en-US" sz="3100" dirty="0">
                <a:ea typeface="Times New Roman"/>
              </a:rPr>
              <a:t>Bottled water</a:t>
            </a:r>
          </a:p>
          <a:p>
            <a:pPr marL="731520" indent="-365760">
              <a:spcBef>
                <a:spcPts val="0"/>
              </a:spcBef>
              <a:buFont typeface="Arial" pitchFamily="34" charset="0"/>
              <a:buChar char="•"/>
            </a:pPr>
            <a:r>
              <a:rPr lang="en-US" sz="3100" dirty="0">
                <a:ea typeface="Times New Roman"/>
              </a:rPr>
              <a:t>Mints</a:t>
            </a:r>
          </a:p>
          <a:p>
            <a:pPr marL="731520" indent="-365760">
              <a:spcBef>
                <a:spcPts val="0"/>
              </a:spcBef>
              <a:buFont typeface="Arial" pitchFamily="34" charset="0"/>
              <a:buChar char="•"/>
            </a:pPr>
            <a:r>
              <a:rPr lang="en-US" sz="3100" dirty="0">
                <a:ea typeface="Times New Roman"/>
              </a:rPr>
              <a:t>Seltzer water      </a:t>
            </a:r>
          </a:p>
          <a:p>
            <a:pPr marL="731520" indent="-365760">
              <a:spcBef>
                <a:spcPts val="0"/>
              </a:spcBef>
              <a:buFont typeface="Arial" pitchFamily="34" charset="0"/>
              <a:buChar char="•"/>
            </a:pPr>
            <a:r>
              <a:rPr lang="en-US" sz="3100" dirty="0">
                <a:ea typeface="Times New Roman"/>
              </a:rPr>
              <a:t>Multivitamin</a:t>
            </a:r>
          </a:p>
          <a:p>
            <a:pPr marL="731520" indent="-365760">
              <a:spcBef>
                <a:spcPts val="0"/>
              </a:spcBef>
              <a:buFont typeface="Arial" pitchFamily="34" charset="0"/>
              <a:buChar char="•"/>
            </a:pPr>
            <a:r>
              <a:rPr lang="en-US" sz="3100" dirty="0">
                <a:ea typeface="Times New Roman"/>
              </a:rPr>
              <a:t>Plant food</a:t>
            </a:r>
          </a:p>
          <a:p>
            <a:pPr marL="731520" indent="-365760">
              <a:spcBef>
                <a:spcPts val="0"/>
              </a:spcBef>
              <a:buFont typeface="Arial" pitchFamily="34" charset="0"/>
              <a:buChar char="•"/>
            </a:pPr>
            <a:r>
              <a:rPr lang="en-US" sz="3100" dirty="0">
                <a:ea typeface="Times New Roman"/>
              </a:rPr>
              <a:t>Sugar</a:t>
            </a:r>
          </a:p>
          <a:p>
            <a:pPr marL="731520" indent="-365760">
              <a:spcBef>
                <a:spcPts val="0"/>
              </a:spcBef>
              <a:buFont typeface="Arial" pitchFamily="34" charset="0"/>
              <a:buChar char="•"/>
            </a:pPr>
            <a:r>
              <a:rPr lang="en-US" sz="3100" dirty="0">
                <a:ea typeface="Times New Roman"/>
              </a:rPr>
              <a:t>Salt</a:t>
            </a:r>
          </a:p>
          <a:p>
            <a:pPr>
              <a:spcBef>
                <a:spcPts val="0"/>
              </a:spcBef>
            </a:pPr>
            <a:endParaRPr lang="en-US" dirty="0">
              <a:latin typeface="Times New Roman"/>
              <a:ea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063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jpeg"/></Relationships>
</file>

<file path=ppt/theme/theme1.xml><?xml version="1.0" encoding="utf-8"?>
<a:theme xmlns:a="http://schemas.openxmlformats.org/drawingml/2006/main" name="BSCS Template (2)">
  <a:themeElements>
    <a:clrScheme name="BSCS">
      <a:dk1>
        <a:sysClr val="windowText" lastClr="000000"/>
      </a:dk1>
      <a:lt1>
        <a:sysClr val="window" lastClr="FFFFFF"/>
      </a:lt1>
      <a:dk2>
        <a:srgbClr val="003D71"/>
      </a:dk2>
      <a:lt2>
        <a:srgbClr val="FFFFFF"/>
      </a:lt2>
      <a:accent1>
        <a:srgbClr val="003D71"/>
      </a:accent1>
      <a:accent2>
        <a:srgbClr val="CC3333"/>
      </a:accent2>
      <a:accent3>
        <a:srgbClr val="A7D053"/>
      </a:accent3>
      <a:accent4>
        <a:srgbClr val="9C8678"/>
      </a:accent4>
      <a:accent5>
        <a:srgbClr val="004442"/>
      </a:accent5>
      <a:accent6>
        <a:srgbClr val="FFCD33"/>
      </a:accent6>
      <a:hlink>
        <a:srgbClr val="003D71"/>
      </a:hlink>
      <a:folHlink>
        <a:srgbClr val="00444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Default Theme">
  <a:themeElements>
    <a:clrScheme name="BSCS">
      <a:dk1>
        <a:sysClr val="windowText" lastClr="000000"/>
      </a:dk1>
      <a:lt1>
        <a:sysClr val="window" lastClr="FFFFFF"/>
      </a:lt1>
      <a:dk2>
        <a:srgbClr val="003D71"/>
      </a:dk2>
      <a:lt2>
        <a:srgbClr val="FFFFFF"/>
      </a:lt2>
      <a:accent1>
        <a:srgbClr val="003D71"/>
      </a:accent1>
      <a:accent2>
        <a:srgbClr val="CC3333"/>
      </a:accent2>
      <a:accent3>
        <a:srgbClr val="A7D053"/>
      </a:accent3>
      <a:accent4>
        <a:srgbClr val="9C8678"/>
      </a:accent4>
      <a:accent5>
        <a:srgbClr val="004442"/>
      </a:accent5>
      <a:accent6>
        <a:srgbClr val="FFCD33"/>
      </a:accent6>
      <a:hlink>
        <a:srgbClr val="003D71"/>
      </a:hlink>
      <a:folHlink>
        <a:srgbClr val="00444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1_Default Theme">
  <a:themeElements>
    <a:clrScheme name="BSCS">
      <a:dk1>
        <a:sysClr val="windowText" lastClr="000000"/>
      </a:dk1>
      <a:lt1>
        <a:sysClr val="window" lastClr="FFFFFF"/>
      </a:lt1>
      <a:dk2>
        <a:srgbClr val="003D71"/>
      </a:dk2>
      <a:lt2>
        <a:srgbClr val="FFFFFF"/>
      </a:lt2>
      <a:accent1>
        <a:srgbClr val="003D71"/>
      </a:accent1>
      <a:accent2>
        <a:srgbClr val="CC3333"/>
      </a:accent2>
      <a:accent3>
        <a:srgbClr val="A7D053"/>
      </a:accent3>
      <a:accent4>
        <a:srgbClr val="9C8678"/>
      </a:accent4>
      <a:accent5>
        <a:srgbClr val="004442"/>
      </a:accent5>
      <a:accent6>
        <a:srgbClr val="FFCD33"/>
      </a:accent6>
      <a:hlink>
        <a:srgbClr val="003D71"/>
      </a:hlink>
      <a:folHlink>
        <a:srgbClr val="00444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5_BSCS: Science Texture">
  <a:themeElements>
    <a:clrScheme name="BSCS">
      <a:dk1>
        <a:sysClr val="windowText" lastClr="000000"/>
      </a:dk1>
      <a:lt1>
        <a:sysClr val="window" lastClr="FFFFFF"/>
      </a:lt1>
      <a:dk2>
        <a:srgbClr val="003D71"/>
      </a:dk2>
      <a:lt2>
        <a:srgbClr val="FFFFFF"/>
      </a:lt2>
      <a:accent1>
        <a:srgbClr val="003D71"/>
      </a:accent1>
      <a:accent2>
        <a:srgbClr val="CC3333"/>
      </a:accent2>
      <a:accent3>
        <a:srgbClr val="A7D053"/>
      </a:accent3>
      <a:accent4>
        <a:srgbClr val="9C8678"/>
      </a:accent4>
      <a:accent5>
        <a:srgbClr val="004442"/>
      </a:accent5>
      <a:accent6>
        <a:srgbClr val="FFCD33"/>
      </a:accent6>
      <a:hlink>
        <a:srgbClr val="003D71"/>
      </a:hlink>
      <a:folHlink>
        <a:srgbClr val="00444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1_BSCS: Students">
  <a:themeElements>
    <a:clrScheme name="BSCS">
      <a:dk1>
        <a:sysClr val="windowText" lastClr="000000"/>
      </a:dk1>
      <a:lt1>
        <a:sysClr val="window" lastClr="FFFFFF"/>
      </a:lt1>
      <a:dk2>
        <a:srgbClr val="003D71"/>
      </a:dk2>
      <a:lt2>
        <a:srgbClr val="FFFFFF"/>
      </a:lt2>
      <a:accent1>
        <a:srgbClr val="003D71"/>
      </a:accent1>
      <a:accent2>
        <a:srgbClr val="CC3333"/>
      </a:accent2>
      <a:accent3>
        <a:srgbClr val="A7D053"/>
      </a:accent3>
      <a:accent4>
        <a:srgbClr val="9C8678"/>
      </a:accent4>
      <a:accent5>
        <a:srgbClr val="004442"/>
      </a:accent5>
      <a:accent6>
        <a:srgbClr val="FFCD33"/>
      </a:accent6>
      <a:hlink>
        <a:srgbClr val="003D71"/>
      </a:hlink>
      <a:folHlink>
        <a:srgbClr val="00444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4.xml><?xml version="1.0" encoding="utf-8"?>
<a:theme xmlns:a="http://schemas.openxmlformats.org/drawingml/2006/main" name="1_BSCS Template (2)">
  <a:themeElements>
    <a:clrScheme name="BSCS">
      <a:dk1>
        <a:sysClr val="windowText" lastClr="000000"/>
      </a:dk1>
      <a:lt1>
        <a:sysClr val="window" lastClr="FFFFFF"/>
      </a:lt1>
      <a:dk2>
        <a:srgbClr val="003D71"/>
      </a:dk2>
      <a:lt2>
        <a:srgbClr val="FFFFFF"/>
      </a:lt2>
      <a:accent1>
        <a:srgbClr val="003D71"/>
      </a:accent1>
      <a:accent2>
        <a:srgbClr val="CC3333"/>
      </a:accent2>
      <a:accent3>
        <a:srgbClr val="A7D053"/>
      </a:accent3>
      <a:accent4>
        <a:srgbClr val="9C8678"/>
      </a:accent4>
      <a:accent5>
        <a:srgbClr val="004442"/>
      </a:accent5>
      <a:accent6>
        <a:srgbClr val="FFCD33"/>
      </a:accent6>
      <a:hlink>
        <a:srgbClr val="003D71"/>
      </a:hlink>
      <a:folHlink>
        <a:srgbClr val="00444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5.xml><?xml version="1.0" encoding="utf-8"?>
<a:theme xmlns:a="http://schemas.openxmlformats.org/drawingml/2006/main" name="Theme1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SCS: Building">
  <a:themeElements>
    <a:clrScheme name="BSCS">
      <a:dk1>
        <a:sysClr val="windowText" lastClr="000000"/>
      </a:dk1>
      <a:lt1>
        <a:sysClr val="window" lastClr="FFFFFF"/>
      </a:lt1>
      <a:dk2>
        <a:srgbClr val="003D71"/>
      </a:dk2>
      <a:lt2>
        <a:srgbClr val="FFFFFF"/>
      </a:lt2>
      <a:accent1>
        <a:srgbClr val="003D71"/>
      </a:accent1>
      <a:accent2>
        <a:srgbClr val="CC3333"/>
      </a:accent2>
      <a:accent3>
        <a:srgbClr val="A7D053"/>
      </a:accent3>
      <a:accent4>
        <a:srgbClr val="9C8678"/>
      </a:accent4>
      <a:accent5>
        <a:srgbClr val="004442"/>
      </a:accent5>
      <a:accent6>
        <a:srgbClr val="FFCD33"/>
      </a:accent6>
      <a:hlink>
        <a:srgbClr val="003D71"/>
      </a:hlink>
      <a:folHlink>
        <a:srgbClr val="00444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BSCS: Students">
  <a:themeElements>
    <a:clrScheme name="BSCS">
      <a:dk1>
        <a:sysClr val="windowText" lastClr="000000"/>
      </a:dk1>
      <a:lt1>
        <a:sysClr val="window" lastClr="FFFFFF"/>
      </a:lt1>
      <a:dk2>
        <a:srgbClr val="003D71"/>
      </a:dk2>
      <a:lt2>
        <a:srgbClr val="FFFFFF"/>
      </a:lt2>
      <a:accent1>
        <a:srgbClr val="003D71"/>
      </a:accent1>
      <a:accent2>
        <a:srgbClr val="CC3333"/>
      </a:accent2>
      <a:accent3>
        <a:srgbClr val="A7D053"/>
      </a:accent3>
      <a:accent4>
        <a:srgbClr val="9C8678"/>
      </a:accent4>
      <a:accent5>
        <a:srgbClr val="004442"/>
      </a:accent5>
      <a:accent6>
        <a:srgbClr val="FFCD33"/>
      </a:accent6>
      <a:hlink>
        <a:srgbClr val="003D71"/>
      </a:hlink>
      <a:folHlink>
        <a:srgbClr val="00444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BSCS: Texture">
  <a:themeElements>
    <a:clrScheme name="BSCS">
      <a:dk1>
        <a:sysClr val="windowText" lastClr="000000"/>
      </a:dk1>
      <a:lt1>
        <a:sysClr val="window" lastClr="FFFFFF"/>
      </a:lt1>
      <a:dk2>
        <a:srgbClr val="003D71"/>
      </a:dk2>
      <a:lt2>
        <a:srgbClr val="FFFFFF"/>
      </a:lt2>
      <a:accent1>
        <a:srgbClr val="003D71"/>
      </a:accent1>
      <a:accent2>
        <a:srgbClr val="CC3333"/>
      </a:accent2>
      <a:accent3>
        <a:srgbClr val="A7D053"/>
      </a:accent3>
      <a:accent4>
        <a:srgbClr val="9C8678"/>
      </a:accent4>
      <a:accent5>
        <a:srgbClr val="004442"/>
      </a:accent5>
      <a:accent6>
        <a:srgbClr val="FFCD33"/>
      </a:accent6>
      <a:hlink>
        <a:srgbClr val="003D71"/>
      </a:hlink>
      <a:folHlink>
        <a:srgbClr val="00444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BSCS: Science Texture">
  <a:themeElements>
    <a:clrScheme name="BSCS">
      <a:dk1>
        <a:sysClr val="windowText" lastClr="000000"/>
      </a:dk1>
      <a:lt1>
        <a:sysClr val="window" lastClr="FFFFFF"/>
      </a:lt1>
      <a:dk2>
        <a:srgbClr val="003D71"/>
      </a:dk2>
      <a:lt2>
        <a:srgbClr val="FFFFFF"/>
      </a:lt2>
      <a:accent1>
        <a:srgbClr val="003D71"/>
      </a:accent1>
      <a:accent2>
        <a:srgbClr val="CC3333"/>
      </a:accent2>
      <a:accent3>
        <a:srgbClr val="A7D053"/>
      </a:accent3>
      <a:accent4>
        <a:srgbClr val="9C8678"/>
      </a:accent4>
      <a:accent5>
        <a:srgbClr val="004442"/>
      </a:accent5>
      <a:accent6>
        <a:srgbClr val="FFCD33"/>
      </a:accent6>
      <a:hlink>
        <a:srgbClr val="003D71"/>
      </a:hlink>
      <a:folHlink>
        <a:srgbClr val="00444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1_BSCS: Science Texture">
  <a:themeElements>
    <a:clrScheme name="BSCS">
      <a:dk1>
        <a:sysClr val="windowText" lastClr="000000"/>
      </a:dk1>
      <a:lt1>
        <a:sysClr val="window" lastClr="FFFFFF"/>
      </a:lt1>
      <a:dk2>
        <a:srgbClr val="003D71"/>
      </a:dk2>
      <a:lt2>
        <a:srgbClr val="FFFFFF"/>
      </a:lt2>
      <a:accent1>
        <a:srgbClr val="003D71"/>
      </a:accent1>
      <a:accent2>
        <a:srgbClr val="CC3333"/>
      </a:accent2>
      <a:accent3>
        <a:srgbClr val="A7D053"/>
      </a:accent3>
      <a:accent4>
        <a:srgbClr val="9C8678"/>
      </a:accent4>
      <a:accent5>
        <a:srgbClr val="004442"/>
      </a:accent5>
      <a:accent6>
        <a:srgbClr val="FFCD33"/>
      </a:accent6>
      <a:hlink>
        <a:srgbClr val="003D71"/>
      </a:hlink>
      <a:folHlink>
        <a:srgbClr val="00444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2_BSCS: Science Texture">
  <a:themeElements>
    <a:clrScheme name="BSCS">
      <a:dk1>
        <a:sysClr val="windowText" lastClr="000000"/>
      </a:dk1>
      <a:lt1>
        <a:sysClr val="window" lastClr="FFFFFF"/>
      </a:lt1>
      <a:dk2>
        <a:srgbClr val="003D71"/>
      </a:dk2>
      <a:lt2>
        <a:srgbClr val="FFFFFF"/>
      </a:lt2>
      <a:accent1>
        <a:srgbClr val="003D71"/>
      </a:accent1>
      <a:accent2>
        <a:srgbClr val="CC3333"/>
      </a:accent2>
      <a:accent3>
        <a:srgbClr val="A7D053"/>
      </a:accent3>
      <a:accent4>
        <a:srgbClr val="9C8678"/>
      </a:accent4>
      <a:accent5>
        <a:srgbClr val="004442"/>
      </a:accent5>
      <a:accent6>
        <a:srgbClr val="FFCD33"/>
      </a:accent6>
      <a:hlink>
        <a:srgbClr val="003D71"/>
      </a:hlink>
      <a:folHlink>
        <a:srgbClr val="00444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3_BSCS: Science Texture">
  <a:themeElements>
    <a:clrScheme name="BSCS">
      <a:dk1>
        <a:sysClr val="windowText" lastClr="000000"/>
      </a:dk1>
      <a:lt1>
        <a:sysClr val="window" lastClr="FFFFFF"/>
      </a:lt1>
      <a:dk2>
        <a:srgbClr val="003D71"/>
      </a:dk2>
      <a:lt2>
        <a:srgbClr val="FFFFFF"/>
      </a:lt2>
      <a:accent1>
        <a:srgbClr val="003D71"/>
      </a:accent1>
      <a:accent2>
        <a:srgbClr val="CC3333"/>
      </a:accent2>
      <a:accent3>
        <a:srgbClr val="A7D053"/>
      </a:accent3>
      <a:accent4>
        <a:srgbClr val="9C8678"/>
      </a:accent4>
      <a:accent5>
        <a:srgbClr val="004442"/>
      </a:accent5>
      <a:accent6>
        <a:srgbClr val="FFCD33"/>
      </a:accent6>
      <a:hlink>
        <a:srgbClr val="003D71"/>
      </a:hlink>
      <a:folHlink>
        <a:srgbClr val="00444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4_BSCS: Science Texture">
  <a:themeElements>
    <a:clrScheme name="BSCS">
      <a:dk1>
        <a:sysClr val="windowText" lastClr="000000"/>
      </a:dk1>
      <a:lt1>
        <a:sysClr val="window" lastClr="FFFFFF"/>
      </a:lt1>
      <a:dk2>
        <a:srgbClr val="003D71"/>
      </a:dk2>
      <a:lt2>
        <a:srgbClr val="FFFFFF"/>
      </a:lt2>
      <a:accent1>
        <a:srgbClr val="003D71"/>
      </a:accent1>
      <a:accent2>
        <a:srgbClr val="CC3333"/>
      </a:accent2>
      <a:accent3>
        <a:srgbClr val="A7D053"/>
      </a:accent3>
      <a:accent4>
        <a:srgbClr val="9C8678"/>
      </a:accent4>
      <a:accent5>
        <a:srgbClr val="004442"/>
      </a:accent5>
      <a:accent6>
        <a:srgbClr val="FFCD33"/>
      </a:accent6>
      <a:hlink>
        <a:srgbClr val="003D71"/>
      </a:hlink>
      <a:folHlink>
        <a:srgbClr val="00444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BSCS Template (2)</Template>
  <TotalTime>16542</TotalTime>
  <Words>368</Words>
  <Application>Microsoft Office PowerPoint</Application>
  <PresentationFormat>On-screen Show (4:3)</PresentationFormat>
  <Paragraphs>69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15</vt:i4>
      </vt:variant>
      <vt:variant>
        <vt:lpstr>Slide Titles</vt:lpstr>
      </vt:variant>
      <vt:variant>
        <vt:i4>11</vt:i4>
      </vt:variant>
    </vt:vector>
  </HeadingPairs>
  <TitlesOfParts>
    <vt:vector size="26" baseType="lpstr">
      <vt:lpstr>BSCS Template (2)</vt:lpstr>
      <vt:lpstr>BSCS: Building</vt:lpstr>
      <vt:lpstr>BSCS: Students</vt:lpstr>
      <vt:lpstr>BSCS: Texture</vt:lpstr>
      <vt:lpstr>BSCS: Science Texture</vt:lpstr>
      <vt:lpstr>1_BSCS: Science Texture</vt:lpstr>
      <vt:lpstr>2_BSCS: Science Texture</vt:lpstr>
      <vt:lpstr>3_BSCS: Science Texture</vt:lpstr>
      <vt:lpstr>4_BSCS: Science Texture</vt:lpstr>
      <vt:lpstr>Default Theme</vt:lpstr>
      <vt:lpstr>1_Default Theme</vt:lpstr>
      <vt:lpstr>5_BSCS: Science Texture</vt:lpstr>
      <vt:lpstr>1_BSCS: Students</vt:lpstr>
      <vt:lpstr>1_BSCS Template (2)</vt:lpstr>
      <vt:lpstr>Theme1</vt:lpstr>
      <vt:lpstr>Food Webs Lesson 1b</vt:lpstr>
      <vt:lpstr>Link to Previous Lesson</vt:lpstr>
      <vt:lpstr>Scientific Definition of Food</vt:lpstr>
      <vt:lpstr>Today’s Focus Questions</vt:lpstr>
      <vt:lpstr>Food or Not Food? Your Predictions</vt:lpstr>
      <vt:lpstr>Investigation: Which Materials Are Food?</vt:lpstr>
      <vt:lpstr>Investigation Analysis Questions</vt:lpstr>
      <vt:lpstr>Discussion</vt:lpstr>
      <vt:lpstr>Discussion</vt:lpstr>
      <vt:lpstr>Let’s Summarize!</vt:lpstr>
      <vt:lpstr>Next Time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Harry Potter</dc:creator>
  <cp:lastModifiedBy>JLonas</cp:lastModifiedBy>
  <cp:revision>266</cp:revision>
  <cp:lastPrinted>2014-08-18T18:33:31Z</cp:lastPrinted>
  <dcterms:created xsi:type="dcterms:W3CDTF">2012-10-15T22:17:33Z</dcterms:created>
  <dcterms:modified xsi:type="dcterms:W3CDTF">2019-02-15T23:00:18Z</dcterms:modified>
</cp:coreProperties>
</file>