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52" r:id="rId7"/>
    <p:sldMasterId id="2147483760" r:id="rId8"/>
    <p:sldMasterId id="2147483768" r:id="rId9"/>
    <p:sldMasterId id="2147483776" r:id="rId10"/>
    <p:sldMasterId id="2147483784" r:id="rId11"/>
    <p:sldMasterId id="2147483792" r:id="rId12"/>
    <p:sldMasterId id="2147483800" r:id="rId13"/>
    <p:sldMasterId id="2147483808" r:id="rId14"/>
    <p:sldMasterId id="2147483816" r:id="rId15"/>
    <p:sldMasterId id="2147483828" r:id="rId16"/>
  </p:sldMasterIdLst>
  <p:notesMasterIdLst>
    <p:notesMasterId r:id="rId30"/>
  </p:notesMasterIdLst>
  <p:handoutMasterIdLst>
    <p:handoutMasterId r:id="rId31"/>
  </p:handoutMasterIdLst>
  <p:sldIdLst>
    <p:sldId id="340" r:id="rId17"/>
    <p:sldId id="308" r:id="rId18"/>
    <p:sldId id="332" r:id="rId19"/>
    <p:sldId id="341" r:id="rId20"/>
    <p:sldId id="339" r:id="rId21"/>
    <p:sldId id="291" r:id="rId22"/>
    <p:sldId id="329" r:id="rId23"/>
    <p:sldId id="321" r:id="rId24"/>
    <p:sldId id="330" r:id="rId25"/>
    <p:sldId id="342" r:id="rId26"/>
    <p:sldId id="331" r:id="rId27"/>
    <p:sldId id="338" r:id="rId28"/>
    <p:sldId id="315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2" clrIdx="0"/>
  <p:cmAuthor id="1" name="Kathy Roth" initials="KR" lastIdx="5" clrIdx="1"/>
  <p:cmAuthor id="2" name="JLonas" initials="JL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598600"/>
    <a:srgbClr val="B8D975"/>
    <a:srgbClr val="A7D053"/>
    <a:srgbClr val="C4E08C"/>
    <a:srgbClr val="29AC00"/>
    <a:srgbClr val="669900"/>
    <a:srgbClr val="3399FF"/>
    <a:srgbClr val="008181"/>
    <a:srgbClr val="9C86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81645" autoAdjust="0"/>
  </p:normalViewPr>
  <p:slideViewPr>
    <p:cSldViewPr snapToGrid="0" snapToObjects="1">
      <p:cViewPr varScale="1">
        <p:scale>
          <a:sx n="59" d="100"/>
          <a:sy n="59" d="100"/>
        </p:scale>
        <p:origin x="-1668" y="-84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5E03B95E-33C8-4CFB-9465-C428A725749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AD61AD6-FAAA-42A6-B765-2575C000A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02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561C339-64FF-4647-A31A-6A3F977883E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7943" indent="-2992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6835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5569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4304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2548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Oak</a:t>
            </a:r>
            <a:r>
              <a:rPr lang="en-US" baseline="0" dirty="0" smtClean="0"/>
              <a:t> seedling and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38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2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8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8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2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4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77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93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46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28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42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509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877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626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91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237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69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49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034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65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21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126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73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36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129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867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321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0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334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443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328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052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87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298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569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58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223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4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619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518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857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60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102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945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379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677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2619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5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49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09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726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747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351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240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961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939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004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39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017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318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623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795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3519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997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954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080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061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50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1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4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9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CDb8nM5rs" TargetMode="External"/><Relationship Id="rId2" Type="http://schemas.openxmlformats.org/officeDocument/2006/relationships/hyperlink" Target="https://www.youtube.com/watch?v=ISYBpayqL-0" TargetMode="External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</a:t>
            </a:r>
            <a:r>
              <a:rPr lang="en-US" dirty="0" smtClean="0"/>
              <a:t>3a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838200" y="3721100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How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Do Plants Grow Bigger</a:t>
            </a:r>
            <a:r>
              <a:rPr lang="en-US" sz="4000" dirty="0">
                <a:solidFill>
                  <a:srgbClr val="1F497D"/>
                </a:solidFill>
                <a:latin typeface="Lucida Sans Unicode" pitchFamily="34" charset="0"/>
              </a:rPr>
              <a:t>? 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4900979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5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Tree Grow Bigger?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232" y="1600200"/>
            <a:ext cx="561353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857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10" y="533400"/>
            <a:ext cx="799699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 Diagram of How Plants Grow Bigger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994" y="3570243"/>
            <a:ext cx="2478794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809" y="1524000"/>
            <a:ext cx="745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Let’s add words, arrows, and drawings to show how plants grow bigger.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6" y="336884"/>
            <a:ext cx="802907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6" y="1327484"/>
            <a:ext cx="8029074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spc="-100" dirty="0" smtClean="0">
                <a:ea typeface="+mj-ea"/>
                <a:cs typeface="+mj-cs"/>
              </a:rPr>
              <a:t>How do plants grow bigger?</a:t>
            </a:r>
          </a:p>
          <a:p>
            <a:pPr marL="731520"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spc="-100" dirty="0" smtClean="0">
                <a:ea typeface="+mj-ea"/>
                <a:cs typeface="+mj-cs"/>
              </a:rPr>
              <a:t>They take carbon dioxide and water from their environment and light energy from the Sun and make tiny food particles called </a:t>
            </a:r>
            <a:r>
              <a:rPr lang="en-US" sz="3200" i="1" spc="-100" dirty="0" smtClean="0">
                <a:ea typeface="+mj-ea"/>
                <a:cs typeface="+mj-cs"/>
              </a:rPr>
              <a:t>molecules</a:t>
            </a:r>
            <a:r>
              <a:rPr lang="en-US" sz="3200" spc="-100" dirty="0" smtClean="0">
                <a:ea typeface="+mj-ea"/>
                <a:cs typeface="+mj-cs"/>
              </a:rPr>
              <a:t>.</a:t>
            </a:r>
          </a:p>
          <a:p>
            <a:pPr marL="731520"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spc="-100" dirty="0" smtClean="0">
                <a:ea typeface="+mj-ea"/>
                <a:cs typeface="+mj-cs"/>
              </a:rPr>
              <a:t>Plants use these molecules to grow BIGGER and BIGGER! </a:t>
            </a:r>
          </a:p>
          <a:p>
            <a:pPr marL="0" indent="0">
              <a:buNone/>
            </a:pPr>
            <a:endParaRPr lang="en-US" sz="3200" spc="-100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8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2" y="533400"/>
            <a:ext cx="798094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2" y="1600200"/>
            <a:ext cx="7980948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spc="-100" dirty="0" smtClean="0">
                <a:ea typeface="+mj-ea"/>
                <a:cs typeface="+mj-cs"/>
              </a:rPr>
              <a:t>Tomorrow we’ll explore the question, </a:t>
            </a:r>
            <a:r>
              <a:rPr lang="en-US" sz="3200" i="1" spc="-100" dirty="0" smtClean="0">
                <a:ea typeface="+mj-ea"/>
                <a:cs typeface="+mj-cs"/>
              </a:rPr>
              <a:t>How do animals grow bigger?</a:t>
            </a:r>
            <a:r>
              <a:rPr lang="en-US" sz="3200" spc="-100" dirty="0" smtClean="0">
                <a:ea typeface="+mj-ea"/>
                <a:cs typeface="+mj-cs"/>
              </a:rPr>
              <a:t> </a:t>
            </a:r>
            <a:endParaRPr lang="en-US" sz="3200" spc="-1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8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2" y="533400"/>
            <a:ext cx="7980947" cy="990600"/>
          </a:xfrm>
        </p:spPr>
        <p:txBody>
          <a:bodyPr/>
          <a:lstStyle/>
          <a:p>
            <a:r>
              <a:rPr lang="en-US" dirty="0" smtClean="0"/>
              <a:t>Yesterday’s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2" y="1600200"/>
            <a:ext cx="7980948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/>
              <a:t>W</a:t>
            </a:r>
            <a:r>
              <a:rPr lang="en-US" sz="3200" dirty="0" smtClean="0">
                <a:ea typeface="Times New Roman"/>
              </a:rPr>
              <a:t>hat </a:t>
            </a:r>
            <a:r>
              <a:rPr lang="en-US" sz="3200" dirty="0" smtClean="0">
                <a:ea typeface="Times New Roman"/>
              </a:rPr>
              <a:t>is food for plants? </a:t>
            </a:r>
            <a:endParaRPr lang="en-US" sz="3200" dirty="0"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4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499275"/>
            <a:ext cx="7737524" cy="646569"/>
          </a:xfrm>
        </p:spPr>
        <p:txBody>
          <a:bodyPr>
            <a:normAutofit fontScale="90000"/>
          </a:bodyPr>
          <a:lstStyle/>
          <a:p>
            <a:pPr lvl="0" indent="-342900">
              <a:spcBef>
                <a:spcPts val="0"/>
              </a:spcBef>
            </a:pPr>
            <a:r>
              <a:rPr lang="en-US" sz="4400" dirty="0" smtClean="0"/>
              <a:t>What Is Food for Plants</a:t>
            </a:r>
            <a:r>
              <a:rPr lang="en-US" sz="44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1259058"/>
            <a:ext cx="7856805" cy="559894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ea typeface="Times New Roman"/>
              </a:rPr>
              <a:t>Share </a:t>
            </a:r>
            <a:r>
              <a:rPr lang="en-US" sz="2800" dirty="0" smtClean="0">
                <a:ea typeface="Times New Roman"/>
              </a:rPr>
              <a:t>your sentences for answering this question with </a:t>
            </a:r>
            <a:r>
              <a:rPr lang="en-US" sz="2800" dirty="0" smtClean="0">
                <a:ea typeface="Times New Roman"/>
              </a:rPr>
              <a:t>a partner </a:t>
            </a:r>
            <a:r>
              <a:rPr lang="en-US" sz="2800" dirty="0" smtClean="0">
                <a:ea typeface="Times New Roman"/>
              </a:rPr>
              <a:t>and </a:t>
            </a:r>
            <a:r>
              <a:rPr lang="en-US" sz="2800" dirty="0" smtClean="0">
                <a:ea typeface="Times New Roman"/>
              </a:rPr>
              <a:t>help </a:t>
            </a:r>
            <a:r>
              <a:rPr lang="en-US" sz="2800" dirty="0">
                <a:ea typeface="Times New Roman"/>
              </a:rPr>
              <a:t>each other improve </a:t>
            </a:r>
            <a:r>
              <a:rPr lang="en-US" sz="2800" dirty="0" smtClean="0">
                <a:ea typeface="Times New Roman"/>
              </a:rPr>
              <a:t>them.</a:t>
            </a:r>
            <a:endParaRPr lang="en-US" sz="2800" dirty="0">
              <a:ea typeface="Times New Roman"/>
            </a:endParaRPr>
          </a:p>
          <a:p>
            <a:pPr marL="228600" marR="0" indent="-228600" defTabSz="0">
              <a:spcBef>
                <a:spcPts val="1600"/>
              </a:spcBef>
              <a:spcAft>
                <a:spcPts val="14600"/>
              </a:spcAft>
              <a:buNone/>
              <a:tabLst>
                <a:tab pos="320040" algn="l"/>
              </a:tabLst>
            </a:pPr>
            <a:r>
              <a:rPr lang="en-US" sz="2800" dirty="0" smtClean="0">
                <a:ea typeface="Times New Roman"/>
              </a:rPr>
              <a:t>1.	Make </a:t>
            </a:r>
            <a:r>
              <a:rPr lang="en-US" sz="2800" dirty="0">
                <a:ea typeface="Times New Roman"/>
              </a:rPr>
              <a:t>sure </a:t>
            </a:r>
            <a:r>
              <a:rPr lang="en-US" sz="2800" dirty="0" smtClean="0">
                <a:ea typeface="Times New Roman"/>
              </a:rPr>
              <a:t>all </a:t>
            </a:r>
            <a:r>
              <a:rPr lang="en-US" sz="2800" dirty="0">
                <a:ea typeface="Times New Roman"/>
              </a:rPr>
              <a:t>of these </a:t>
            </a:r>
            <a:r>
              <a:rPr lang="en-US" sz="2800" dirty="0" smtClean="0">
                <a:ea typeface="Times New Roman"/>
              </a:rPr>
              <a:t>words were used: </a:t>
            </a:r>
          </a:p>
          <a:p>
            <a:pPr marL="457200" lvl="0" indent="-411480">
              <a:spcBef>
                <a:spcPts val="600"/>
              </a:spcBef>
              <a:buNone/>
            </a:pPr>
            <a:r>
              <a:rPr lang="en-US" sz="2800" dirty="0" smtClean="0">
                <a:ea typeface="Times New Roman"/>
              </a:rPr>
              <a:t>2. Then </a:t>
            </a:r>
            <a:r>
              <a:rPr lang="en-US" sz="2800" dirty="0">
                <a:ea typeface="Times New Roman"/>
              </a:rPr>
              <a:t>ask your partner one clarification </a:t>
            </a:r>
            <a:r>
              <a:rPr lang="en-US" sz="2800" dirty="0" smtClean="0">
                <a:ea typeface="Times New Roman"/>
              </a:rPr>
              <a:t>question:</a:t>
            </a:r>
            <a:endParaRPr lang="en-US" sz="2800" dirty="0">
              <a:ea typeface="Times New Roman"/>
            </a:endParaRPr>
          </a:p>
          <a:p>
            <a:pPr marL="731520" marR="0" indent="-274320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ea typeface="Times New Roman"/>
              </a:rPr>
              <a:t>What do you mean </a:t>
            </a:r>
            <a:r>
              <a:rPr lang="en-US" sz="2800" i="1" dirty="0" smtClean="0">
                <a:ea typeface="Times New Roman"/>
              </a:rPr>
              <a:t>when you say </a:t>
            </a:r>
            <a:r>
              <a:rPr lang="en-US" sz="2800" dirty="0" smtClean="0"/>
              <a:t>…</a:t>
            </a:r>
            <a:r>
              <a:rPr lang="en-US" sz="2800" i="1" dirty="0" smtClean="0">
                <a:ea typeface="Times New Roman"/>
              </a:rPr>
              <a:t>?</a:t>
            </a:r>
            <a:endParaRPr lang="en-US" sz="2800" dirty="0">
              <a:ea typeface="Times New Roman"/>
            </a:endParaRPr>
          </a:p>
          <a:p>
            <a:pPr marL="731520" marR="0" indent="-274320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ea typeface="Times New Roman"/>
              </a:rPr>
              <a:t>Can you say more about </a:t>
            </a:r>
            <a:r>
              <a:rPr lang="en-US" sz="2800" i="1" dirty="0" smtClean="0"/>
              <a:t>…?</a:t>
            </a:r>
            <a:endParaRPr lang="en-US" sz="2800" i="1" dirty="0">
              <a:ea typeface="Times New Roman"/>
            </a:endParaRPr>
          </a:p>
          <a:p>
            <a:pPr marL="731520" marR="0" indent="-274320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ea typeface="Times New Roman"/>
              </a:rPr>
              <a:t>Are you saying that </a:t>
            </a:r>
            <a:r>
              <a:rPr lang="en-US" sz="2800" i="1" dirty="0" smtClean="0"/>
              <a:t>…?</a:t>
            </a:r>
            <a:endParaRPr lang="en-US" sz="2800" i="1" dirty="0"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59" y="2743200"/>
            <a:ext cx="1955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Food</a:t>
            </a:r>
          </a:p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Water</a:t>
            </a:r>
          </a:p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Producers</a:t>
            </a:r>
            <a:endParaRPr lang="en-US" sz="2800" dirty="0">
              <a:latin typeface="Calibri" pitchFamily="34" charset="0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26" y="2743200"/>
            <a:ext cx="3742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Carbon dioxide</a:t>
            </a:r>
          </a:p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Matter</a:t>
            </a:r>
          </a:p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Sunlight</a:t>
            </a:r>
          </a:p>
          <a:p>
            <a:pPr marR="0" indent="-228600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/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xmlns="" val="7151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8" y="533400"/>
            <a:ext cx="801155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Is It Food for Plants?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632" y="1841872"/>
            <a:ext cx="1508078" cy="127742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647" y="3831471"/>
            <a:ext cx="1252063" cy="1441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248" y="1524000"/>
            <a:ext cx="5131559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Water</a:t>
            </a:r>
          </a:p>
          <a:p>
            <a:pPr marL="365760" indent="-365760"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Carbon dioxide</a:t>
            </a:r>
          </a:p>
          <a:p>
            <a:pPr marL="365760" indent="-365760"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Sunlight</a:t>
            </a:r>
          </a:p>
          <a:p>
            <a:pPr marL="365760" indent="-365760"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Soil</a:t>
            </a:r>
          </a:p>
          <a:p>
            <a:pPr marL="365760" indent="-365760"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Minerals in the soil (“plant food”)</a:t>
            </a:r>
          </a:p>
          <a:p>
            <a:pPr marL="365760" indent="-365760"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Food/sugar made in the leaves of plants</a:t>
            </a:r>
          </a:p>
        </p:txBody>
      </p:sp>
    </p:spTree>
    <p:extLst>
      <p:ext uri="{BB962C8B-B14F-4D97-AF65-F5344CB8AC3E}">
        <p14:creationId xmlns:p14="http://schemas.microsoft.com/office/powerpoint/2010/main" xmlns="" val="38137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629" y="1541192"/>
            <a:ext cx="4373323" cy="3279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53"/>
            <a:ext cx="8229600" cy="934174"/>
          </a:xfrm>
        </p:spPr>
        <p:txBody>
          <a:bodyPr>
            <a:normAutofit/>
          </a:bodyPr>
          <a:lstStyle/>
          <a:p>
            <a:r>
              <a:rPr lang="en-US" dirty="0" smtClean="0"/>
              <a:t>Plants Are Producers That Make Food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0056" y="3808840"/>
            <a:ext cx="155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Carbon Dioxide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2716" y="3116342"/>
            <a:ext cx="11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Water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374" y="5580312"/>
            <a:ext cx="2971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</a:rPr>
              <a:t>Matter that </a:t>
            </a:r>
            <a:r>
              <a:rPr lang="en-US" sz="2200" b="1" dirty="0" smtClean="0">
                <a:latin typeface="Calibri" pitchFamily="34" charset="0"/>
              </a:rPr>
              <a:t>doesn’t provide </a:t>
            </a:r>
            <a:r>
              <a:rPr lang="en-US" sz="2200" b="1" dirty="0" smtClean="0">
                <a:latin typeface="Calibri" pitchFamily="34" charset="0"/>
              </a:rPr>
              <a:t>energy for living things</a:t>
            </a:r>
            <a:endParaRPr lang="en-US" sz="2200" b="1" dirty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40056" y="3578008"/>
            <a:ext cx="0" cy="2002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56007" y="4639837"/>
            <a:ext cx="0" cy="940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7832" y="1043797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62716" y="1593337"/>
            <a:ext cx="1021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Light </a:t>
            </a:r>
            <a:r>
              <a:rPr lang="en-US" sz="2000" b="1" dirty="0">
                <a:latin typeface="Calibri" pitchFamily="34" charset="0"/>
              </a:rPr>
              <a:t>E</a:t>
            </a:r>
            <a:r>
              <a:rPr lang="en-US" sz="2000" b="1" dirty="0" smtClean="0">
                <a:latin typeface="Calibri" pitchFamily="34" charset="0"/>
              </a:rPr>
              <a:t>nergy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62673" y="2161017"/>
            <a:ext cx="2640847" cy="1137336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4517" y="3024010"/>
            <a:ext cx="219075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Plant makes </a:t>
            </a:r>
            <a:r>
              <a:rPr lang="en-US" sz="2400" b="1" dirty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ood molecules (sugar)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2098" y="5580312"/>
            <a:ext cx="2669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Matter that contains stored energy for living things to use</a:t>
            </a:r>
            <a:endParaRPr lang="en-US" sz="2200" b="1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99892" y="5058283"/>
            <a:ext cx="0" cy="619874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2184001" y="3298353"/>
            <a:ext cx="3119519" cy="127256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>
            <a:stCxn id="10" idx="3"/>
          </p:cNvCxnSpPr>
          <p:nvPr/>
        </p:nvCxnSpPr>
        <p:spPr>
          <a:xfrm flipV="1">
            <a:off x="3094182" y="3425609"/>
            <a:ext cx="2026458" cy="79873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>
            <a:off x="3437891" y="6134310"/>
            <a:ext cx="20669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4435" y="4794121"/>
            <a:ext cx="1721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Photo courtesy of Pexels.com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0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/>
      <p:bldP spid="18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6" y="533400"/>
            <a:ext cx="802907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6" y="1600200"/>
            <a:ext cx="8029074" cy="4876800"/>
          </a:xfrm>
        </p:spPr>
        <p:txBody>
          <a:bodyPr>
            <a:normAutofit/>
          </a:bodyPr>
          <a:lstStyle/>
          <a:p>
            <a:pPr marL="0" marR="0" indent="0">
              <a:spcAft>
                <a:spcPts val="0"/>
              </a:spcAft>
              <a:buNone/>
            </a:pPr>
            <a:r>
              <a:rPr lang="en-US" sz="3200" dirty="0" smtClean="0"/>
              <a:t>How </a:t>
            </a:r>
            <a:r>
              <a:rPr lang="en-US" sz="3200" dirty="0"/>
              <a:t>do </a:t>
            </a:r>
            <a:r>
              <a:rPr lang="en-US" sz="3200" dirty="0" smtClean="0"/>
              <a:t>plants grow bigger?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264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6" y="533400"/>
            <a:ext cx="8029074" cy="990600"/>
          </a:xfrm>
        </p:spPr>
        <p:txBody>
          <a:bodyPr/>
          <a:lstStyle/>
          <a:p>
            <a:r>
              <a:rPr lang="en-US" dirty="0" smtClean="0"/>
              <a:t>Time-Lapse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6" y="1600200"/>
            <a:ext cx="8162424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Times New Roman"/>
              </a:rPr>
              <a:t>First, let’s watch tomato seedlings grow.</a:t>
            </a:r>
            <a:endParaRPr lang="en-US" sz="3200" i="1" u="sng" dirty="0" smtClean="0">
              <a:solidFill>
                <a:srgbClr val="0000FF"/>
              </a:solidFill>
              <a:ea typeface="Times New Roman"/>
              <a:hlinkClick r:id="rId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Times New Roman"/>
              </a:rPr>
              <a:t> 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9853" y="6126163"/>
            <a:ext cx="659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CC"/>
                </a:solidFill>
                <a:latin typeface="Calibri" pitchFamily="34" charset="0"/>
              </a:rPr>
              <a:t>Link to </a:t>
            </a:r>
            <a:r>
              <a:rPr lang="en-US" dirty="0" smtClean="0">
                <a:solidFill>
                  <a:srgbClr val="0066CC"/>
                </a:solidFill>
                <a:latin typeface="Calibri" pitchFamily="34" charset="0"/>
              </a:rPr>
              <a:t>video clip: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hlinkClick r:id="rId3"/>
              </a:rPr>
              <a:t>http://www.youtube.com/watch?v=LICDb8nM5rs</a:t>
            </a:r>
            <a:endParaRPr lang="en-US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724" y="1922573"/>
            <a:ext cx="2480310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151" y="1603717"/>
            <a:ext cx="6090515" cy="4567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2361" y="5627737"/>
            <a:ext cx="1576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Photograph by </a:t>
            </a:r>
            <a:r>
              <a:rPr lang="en-US" sz="1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Fotofermer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828" y="604911"/>
            <a:ext cx="85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From an Acorn to a Full-Grown Tree!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5184" y="6173247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Photograph by Jean-Pol </a:t>
            </a:r>
            <a:r>
              <a:rPr lang="en-US" sz="1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Grandmont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Building Organisms: Three Kinds of Matter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422" y="4634518"/>
            <a:ext cx="1286367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537" y="3205048"/>
            <a:ext cx="1225550" cy="3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99932" y="1807034"/>
            <a:ext cx="828674" cy="757238"/>
            <a:chOff x="2033341" y="1595437"/>
            <a:chExt cx="828674" cy="75723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41" y="1595437"/>
              <a:ext cx="414337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78" y="1981200"/>
              <a:ext cx="414337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41" y="1970086"/>
              <a:ext cx="43973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14487" y="2743383"/>
            <a:ext cx="311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Water Molecule (H</a:t>
            </a:r>
            <a:r>
              <a:rPr lang="en-US" sz="2400" b="1" baseline="-25000" dirty="0" smtClean="0">
                <a:latin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</a:rPr>
              <a:t>O)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915" y="3796296"/>
            <a:ext cx="329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F</a:t>
            </a:r>
            <a:r>
              <a:rPr lang="en-US" sz="2400" b="1" dirty="0" smtClean="0">
                <a:latin typeface="Calibri" pitchFamily="34" charset="0"/>
              </a:rPr>
              <a:t>ood Molecule (Sugar)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80" y="5183205"/>
            <a:ext cx="440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Carbon-Dioxide Molecule (CO</a:t>
            </a:r>
            <a:r>
              <a:rPr lang="en-US" sz="2400" b="1" baseline="-25000" dirty="0" smtClean="0">
                <a:latin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9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9852</TotalTime>
  <Words>280</Words>
  <Application>Microsoft Office PowerPoint</Application>
  <PresentationFormat>On-screen Show (4:3)</PresentationFormat>
  <Paragraphs>58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2_BSCS: Science Texture</vt:lpstr>
      <vt:lpstr>3_BSCS: Science Texture</vt:lpstr>
      <vt:lpstr>4_BSCS: Science Texture</vt:lpstr>
      <vt:lpstr>Default Theme</vt:lpstr>
      <vt:lpstr>1_Default Theme</vt:lpstr>
      <vt:lpstr>5_BSCS: Science Texture</vt:lpstr>
      <vt:lpstr>1_BSCS: Students</vt:lpstr>
      <vt:lpstr>1_BSCS Template (2)</vt:lpstr>
      <vt:lpstr>Theme1</vt:lpstr>
      <vt:lpstr>respect_theme</vt:lpstr>
      <vt:lpstr>Food Webs Lesson 3a</vt:lpstr>
      <vt:lpstr>Yesterday’s Focus Question</vt:lpstr>
      <vt:lpstr>What Is Food for Plants?</vt:lpstr>
      <vt:lpstr>Is It Food for Plants?</vt:lpstr>
      <vt:lpstr>Plants Are Producers That Make Food</vt:lpstr>
      <vt:lpstr>Today’s Focus Question</vt:lpstr>
      <vt:lpstr>Time-Lapse Video</vt:lpstr>
      <vt:lpstr>Slide 8</vt:lpstr>
      <vt:lpstr>Building Organisms: Three Kinds of Matter</vt:lpstr>
      <vt:lpstr>How Does a Tree Grow Bigger? </vt:lpstr>
      <vt:lpstr>A Diagram of How Plants Grow Bigger</vt:lpstr>
      <vt:lpstr>Let’s Summarize!</vt:lpstr>
      <vt:lpstr>Next Time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JLonas</cp:lastModifiedBy>
  <cp:revision>328</cp:revision>
  <cp:lastPrinted>2017-10-11T21:39:39Z</cp:lastPrinted>
  <dcterms:created xsi:type="dcterms:W3CDTF">2012-10-15T22:17:33Z</dcterms:created>
  <dcterms:modified xsi:type="dcterms:W3CDTF">2018-09-06T16:56:39Z</dcterms:modified>
</cp:coreProperties>
</file>