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theme/themeOverride2.xml" ContentType="application/vnd.openxmlformats-officedocument.themeOverrid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712" r:id="rId2"/>
    <p:sldMasterId id="2147483720" r:id="rId3"/>
    <p:sldMasterId id="2147483728" r:id="rId4"/>
    <p:sldMasterId id="2147483736" r:id="rId5"/>
    <p:sldMasterId id="2147483744" r:id="rId6"/>
    <p:sldMasterId id="2147483776" r:id="rId7"/>
    <p:sldMasterId id="2147483784" r:id="rId8"/>
    <p:sldMasterId id="2147483800" r:id="rId9"/>
    <p:sldMasterId id="2147483808" r:id="rId10"/>
    <p:sldMasterId id="2147483816" r:id="rId11"/>
    <p:sldMasterId id="2147483828" r:id="rId12"/>
  </p:sldMasterIdLst>
  <p:notesMasterIdLst>
    <p:notesMasterId r:id="rId36"/>
  </p:notesMasterIdLst>
  <p:handoutMasterIdLst>
    <p:handoutMasterId r:id="rId37"/>
  </p:handoutMasterIdLst>
  <p:sldIdLst>
    <p:sldId id="340" r:id="rId13"/>
    <p:sldId id="341" r:id="rId14"/>
    <p:sldId id="291" r:id="rId15"/>
    <p:sldId id="329" r:id="rId16"/>
    <p:sldId id="357" r:id="rId17"/>
    <p:sldId id="358" r:id="rId18"/>
    <p:sldId id="359" r:id="rId19"/>
    <p:sldId id="360" r:id="rId20"/>
    <p:sldId id="361" r:id="rId21"/>
    <p:sldId id="362" r:id="rId22"/>
    <p:sldId id="330" r:id="rId23"/>
    <p:sldId id="342" r:id="rId24"/>
    <p:sldId id="331" r:id="rId25"/>
    <p:sldId id="338" r:id="rId26"/>
    <p:sldId id="343" r:id="rId27"/>
    <p:sldId id="334" r:id="rId28"/>
    <p:sldId id="335" r:id="rId29"/>
    <p:sldId id="336" r:id="rId30"/>
    <p:sldId id="353" r:id="rId31"/>
    <p:sldId id="344" r:id="rId32"/>
    <p:sldId id="355" r:id="rId33"/>
    <p:sldId id="356" r:id="rId34"/>
    <p:sldId id="315" r:id="rId3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2">
          <p15:clr>
            <a:srgbClr val="A4A3A4"/>
          </p15:clr>
        </p15:guide>
        <p15:guide id="2" pos="46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2" clrIdx="0"/>
  <p:cmAuthor id="1" name="Kathy Roth" initials="KR" lastIdx="5" clrIdx="1"/>
  <p:cmAuthor id="2" name="JLonas" initials="JL" lastIdx="2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0066CC"/>
    <a:srgbClr val="598600"/>
    <a:srgbClr val="B8D975"/>
    <a:srgbClr val="A7D053"/>
    <a:srgbClr val="C4E08C"/>
    <a:srgbClr val="29AC00"/>
    <a:srgbClr val="6699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8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420" y="102"/>
      </p:cViewPr>
      <p:guideLst>
        <p:guide orient="horz" pos="4212"/>
        <p:guide pos="46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B1A14190-8404-4CEC-96BC-E001B0C9419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0D01FFA8-95D8-4DBE-B77E-F90639410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03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6561C339-64FF-4647-A31A-6A3F977883E5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485F3C47-26E5-4879-A102-751A33FDB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6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7943" indent="-29920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96835" indent="-23936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75569" indent="-23936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54304" indent="-23936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33038" indent="-2393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11772" indent="-2393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90506" indent="-2393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69240" indent="-2393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06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Lynx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9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Frog guarding </a:t>
            </a:r>
            <a:r>
              <a:rPr lang="en-US" dirty="0" err="1"/>
              <a:t>froglets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Brown bear and cub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37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Spider and babies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54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Seahorse</a:t>
            </a:r>
            <a:r>
              <a:rPr lang="en-US" baseline="0" dirty="0"/>
              <a:t> and baby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95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Polar bear and cubs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8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w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w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w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9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ude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69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97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80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77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96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1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04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95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16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37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76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98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69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86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23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16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49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180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579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603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12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026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  <p:pic>
        <p:nvPicPr>
          <p:cNvPr id="11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454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9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792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  <p:pic>
        <p:nvPicPr>
          <p:cNvPr id="9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77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ude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405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610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93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40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04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960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175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188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237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5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197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97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54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8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154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11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054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31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86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828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547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71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77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367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6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uild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892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275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1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10/30/2018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10/30/2018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10/30/2018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2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10/30/2018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4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10/30/2018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37.png"/><Relationship Id="rId5" Type="http://schemas.openxmlformats.org/officeDocument/2006/relationships/image" Target="../media/image32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38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SYBpayqL-0" TargetMode="External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848600" cy="936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Food Webs Lesson 3b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6576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dirty="0">
              <a:solidFill>
                <a:srgbClr val="1F497D"/>
              </a:solidFill>
              <a:latin typeface="Lucida Sans Unicode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685800" y="3721100"/>
            <a:ext cx="7652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  <a:buNone/>
            </a:pPr>
            <a:r>
              <a:rPr lang="en-US" sz="4000" dirty="0">
                <a:solidFill>
                  <a:srgbClr val="1F497D"/>
                </a:solidFill>
                <a:latin typeface="Calibri" pitchFamily="34" charset="0"/>
              </a:rPr>
              <a:t>How Do Animals Grow Bigger</a:t>
            </a:r>
            <a:r>
              <a:rPr lang="en-US" sz="4000" dirty="0">
                <a:solidFill>
                  <a:srgbClr val="1F497D"/>
                </a:solidFill>
                <a:latin typeface="Lucida Sans Unicode" pitchFamily="34" charset="0"/>
              </a:rPr>
              <a:t>? </a:t>
            </a:r>
          </a:p>
        </p:txBody>
      </p:sp>
      <p:pic>
        <p:nvPicPr>
          <p:cNvPr id="5" name="Picture 4" descr="Noyce Logo copy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219200" y="4800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282950" y="49276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876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900979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84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099877"/>
            <a:ext cx="7948784" cy="5377849"/>
          </a:xfrm>
        </p:spPr>
      </p:pic>
      <p:sp>
        <p:nvSpPr>
          <p:cNvPr id="5" name="TextBox 4"/>
          <p:cNvSpPr txBox="1"/>
          <p:nvPr/>
        </p:nvSpPr>
        <p:spPr>
          <a:xfrm>
            <a:off x="6927574" y="6482821"/>
            <a:ext cx="1850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Arial" panose="020B060402020202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53362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/>
              <a:t>Building Organisms: Three Kinds of Matter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65" y="4359626"/>
            <a:ext cx="1286367" cy="36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7" y="2743384"/>
            <a:ext cx="1225550" cy="38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43075" y="1817354"/>
            <a:ext cx="828674" cy="757238"/>
            <a:chOff x="2033341" y="1595437"/>
            <a:chExt cx="828674" cy="757238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341" y="1595437"/>
              <a:ext cx="414337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678" y="1981200"/>
              <a:ext cx="414337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341" y="1970086"/>
              <a:ext cx="439737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25821" y="2789365"/>
            <a:ext cx="2932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Water Molecule (H</a:t>
            </a:r>
            <a:r>
              <a:rPr lang="en-US" sz="2000" b="1" baseline="-25000" dirty="0"/>
              <a:t>2</a:t>
            </a:r>
            <a:r>
              <a:rPr lang="en-US" sz="2000" b="1" dirty="0"/>
              <a:t>O)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7046" y="3334633"/>
            <a:ext cx="3153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Food Molecule (Sugar)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5821" y="4952375"/>
            <a:ext cx="3984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Carbon-Dioxide Molecule (CO</a:t>
            </a:r>
            <a:r>
              <a:rPr lang="en-US" sz="2000" b="1" baseline="-25000" dirty="0"/>
              <a:t>2</a:t>
            </a:r>
            <a:r>
              <a:rPr lang="en-US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999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Animals Grow Bigger?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17" y="1864846"/>
            <a:ext cx="3936233" cy="350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558" y="4081888"/>
            <a:ext cx="1304531" cy="1292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082" y="3442096"/>
            <a:ext cx="2936718" cy="209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60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Animals Grow Bigger?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48456"/>
            <a:ext cx="2478794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26" y="3950208"/>
            <a:ext cx="1447720" cy="1463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39" y="3794760"/>
            <a:ext cx="2571833" cy="2011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24000"/>
            <a:ext cx="7964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words, arrows, and drawings can we add to this diagram to show how these living things grow bigger?</a:t>
            </a:r>
          </a:p>
        </p:txBody>
      </p:sp>
    </p:spTree>
    <p:extLst>
      <p:ext uri="{BB962C8B-B14F-4D97-AF65-F5344CB8AC3E}">
        <p14:creationId xmlns:p14="http://schemas.microsoft.com/office/powerpoint/2010/main" val="43649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812"/>
            <a:ext cx="8229600" cy="990600"/>
          </a:xfrm>
        </p:spPr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2728"/>
            <a:ext cx="8447649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Where did the matter in the mountain lion’s food come from </a:t>
            </a:r>
            <a:r>
              <a:rPr lang="en-US" sz="3200" b="1" dirty="0"/>
              <a:t>at the very beginning</a:t>
            </a:r>
            <a:r>
              <a:rPr lang="en-US" sz="3200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065" y="3454826"/>
            <a:ext cx="2572735" cy="2011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726" y="4597925"/>
            <a:ext cx="829128" cy="755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48" y="2753555"/>
            <a:ext cx="1286367" cy="36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96" y="5104492"/>
            <a:ext cx="1447720" cy="1463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7622" y="2565798"/>
            <a:ext cx="2481287" cy="2286198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87" y="3195873"/>
            <a:ext cx="1225550" cy="38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596" y="5936416"/>
            <a:ext cx="1225550" cy="38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51" y="4119203"/>
            <a:ext cx="1225550" cy="38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6843" y="5466680"/>
            <a:ext cx="30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Molecule in the Soil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843" y="3195873"/>
            <a:ext cx="1807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Carbon-Dioxide Molecule </a:t>
            </a:r>
            <a:br>
              <a:rPr lang="en-US" dirty="0"/>
            </a:br>
            <a:r>
              <a:rPr lang="en-US" dirty="0"/>
              <a:t>in the Air</a:t>
            </a:r>
          </a:p>
        </p:txBody>
      </p:sp>
    </p:spTree>
    <p:extLst>
      <p:ext uri="{BB962C8B-B14F-4D97-AF65-F5344CB8AC3E}">
        <p14:creationId xmlns:p14="http://schemas.microsoft.com/office/powerpoint/2010/main" val="156587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22208" cy="1149096"/>
          </a:xfrm>
        </p:spPr>
        <p:txBody>
          <a:bodyPr>
            <a:noAutofit/>
          </a:bodyPr>
          <a:lstStyle/>
          <a:p>
            <a:r>
              <a:rPr lang="en-US" dirty="0"/>
              <a:t>Scientific Names for Relationships </a:t>
            </a:r>
            <a:br>
              <a:rPr lang="en-US" dirty="0"/>
            </a:br>
            <a:r>
              <a:rPr lang="en-US" dirty="0"/>
              <a:t>among Organisms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10434"/>
            <a:ext cx="2478794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26" y="3533394"/>
            <a:ext cx="1447720" cy="1463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67" y="2980563"/>
            <a:ext cx="2571833" cy="2011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942" y="5439149"/>
            <a:ext cx="157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Producer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726" y="5439149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Consumer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935994" y="4264914"/>
            <a:ext cx="707538" cy="22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7866" y="4286293"/>
            <a:ext cx="737680" cy="2804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4720" y="2479601"/>
            <a:ext cx="221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FOOD CHAIN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0294" y="5439149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Consumer</a:t>
            </a:r>
          </a:p>
        </p:txBody>
      </p:sp>
    </p:spTree>
    <p:extLst>
      <p:ext uri="{BB962C8B-B14F-4D97-AF65-F5344CB8AC3E}">
        <p14:creationId xmlns:p14="http://schemas.microsoft.com/office/powerpoint/2010/main" val="33762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"/>
            <a:ext cx="8229600" cy="1143000"/>
          </a:xfrm>
        </p:spPr>
        <p:txBody>
          <a:bodyPr/>
          <a:lstStyle/>
          <a:p>
            <a:r>
              <a:rPr lang="en-US" dirty="0"/>
              <a:t>Tracing Matter in a Food Chain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1184" y="1192353"/>
            <a:ext cx="8490260" cy="5166243"/>
            <a:chOff x="271184" y="1192353"/>
            <a:chExt cx="8490260" cy="51662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184" y="1192353"/>
              <a:ext cx="8490260" cy="516624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620279" y="5662074"/>
              <a:ext cx="134360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CONSUMER</a:t>
              </a:r>
            </a:p>
            <a:p>
              <a:r>
                <a:rPr lang="en-US" sz="1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(Herbivore)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24735" y="5632636"/>
              <a:ext cx="134360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CONSUMER</a:t>
              </a:r>
            </a:p>
            <a:p>
              <a:r>
                <a:rPr lang="en-US" sz="1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(Carnivore)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01016" y="5662075"/>
              <a:ext cx="134360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PRODUCER</a:t>
              </a:r>
            </a:p>
            <a:p>
              <a:endParaRPr lang="en-US" sz="1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1184" y="3121048"/>
              <a:ext cx="1247329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9933"/>
                  </a:solidFill>
                  <a:latin typeface="Calibri" panose="020F0502020204030204" pitchFamily="34" charset="0"/>
                </a:rPr>
                <a:t>Carbon Dioxide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1596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New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marR="0" indent="-36576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a typeface="Times New Roman"/>
              </a:rPr>
              <a:t>VORE means “to devour” or “to eat” in Latin.</a:t>
            </a:r>
          </a:p>
          <a:p>
            <a:pPr marL="365760" marR="0" indent="-365760">
              <a:spcBef>
                <a:spcPts val="1800"/>
              </a:spcBef>
              <a:spcAft>
                <a:spcPts val="1200"/>
              </a:spcAft>
            </a:pPr>
            <a:r>
              <a:rPr lang="en-US" sz="3000" dirty="0">
                <a:ea typeface="Times New Roman"/>
              </a:rPr>
              <a:t>Three kinds of animals “devour” (VORE) other organisms:</a:t>
            </a:r>
          </a:p>
          <a:p>
            <a:pPr marL="731520" marR="0" indent="-36576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FF0000"/>
                </a:solidFill>
                <a:ea typeface="Times New Roman"/>
              </a:rPr>
              <a:t>HERB</a:t>
            </a:r>
            <a:r>
              <a:rPr lang="en-US" sz="3000" dirty="0">
                <a:ea typeface="Times New Roman"/>
              </a:rPr>
              <a:t>IVORES “devour” herbs, which are plants or vegetation.</a:t>
            </a:r>
          </a:p>
          <a:p>
            <a:pPr marL="731520" marR="0" indent="-36576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FF0000"/>
                </a:solidFill>
                <a:ea typeface="Times New Roman"/>
              </a:rPr>
              <a:t>CARN</a:t>
            </a:r>
            <a:r>
              <a:rPr lang="en-US" sz="3000" dirty="0">
                <a:ea typeface="Times New Roman"/>
              </a:rPr>
              <a:t>IVORES “devour” meat. (</a:t>
            </a:r>
            <a:r>
              <a:rPr lang="en-US" sz="3000" i="1" dirty="0">
                <a:ea typeface="Times New Roman"/>
              </a:rPr>
              <a:t>Carne</a:t>
            </a:r>
            <a:r>
              <a:rPr lang="en-US" sz="3000" dirty="0">
                <a:ea typeface="Times New Roman"/>
              </a:rPr>
              <a:t> means “meat” in Spanish.)</a:t>
            </a:r>
          </a:p>
          <a:p>
            <a:pPr marL="731520" marR="0" indent="-36576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FF0000"/>
                </a:solidFill>
                <a:ea typeface="Times New Roman"/>
              </a:rPr>
              <a:t>OMNI</a:t>
            </a:r>
            <a:r>
              <a:rPr lang="en-US" sz="3000" dirty="0">
                <a:ea typeface="Times New Roman"/>
              </a:rPr>
              <a:t>VORES “devour” both plants and animals. (</a:t>
            </a:r>
            <a:r>
              <a:rPr lang="en-US" sz="3000" i="1" dirty="0">
                <a:ea typeface="Times New Roman"/>
              </a:rPr>
              <a:t>Omni</a:t>
            </a:r>
            <a:r>
              <a:rPr lang="en-US" sz="3000" dirty="0">
                <a:ea typeface="Times New Roman"/>
              </a:rPr>
              <a:t> means “all” in Latin.)</a:t>
            </a:r>
            <a:endParaRPr lang="en-US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6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048"/>
            <a:ext cx="8360229" cy="972180"/>
          </a:xfrm>
        </p:spPr>
        <p:txBody>
          <a:bodyPr>
            <a:noAutofit/>
          </a:bodyPr>
          <a:lstStyle/>
          <a:p>
            <a:r>
              <a:rPr lang="en-US" dirty="0"/>
              <a:t>Make a Food-Chain Diagram: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228"/>
            <a:ext cx="8507186" cy="5118632"/>
          </a:xfrm>
        </p:spPr>
        <p:txBody>
          <a:bodyPr>
            <a:normAutofit fontScale="25000" lnSpcReduction="20000"/>
          </a:bodyPr>
          <a:lstStyle/>
          <a:p>
            <a:pPr marL="365760" marR="0" indent="-36576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12000" dirty="0">
                <a:ea typeface="Times New Roman"/>
              </a:rPr>
              <a:t>Write this title at the top of your diagram: </a:t>
            </a:r>
            <a:br>
              <a:rPr lang="en-US" sz="12000" dirty="0">
                <a:ea typeface="Times New Roman"/>
              </a:rPr>
            </a:br>
            <a:r>
              <a:rPr lang="en-US" sz="12000" b="1" dirty="0">
                <a:ea typeface="Times New Roman"/>
              </a:rPr>
              <a:t>How Matter Moves in a Food Chain</a:t>
            </a:r>
          </a:p>
          <a:p>
            <a:pPr marL="365760" marR="0" indent="-36576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12000" dirty="0">
                <a:ea typeface="Times New Roman"/>
              </a:rPr>
              <a:t> Pick 3 or 4 organisms from this list: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dirty="0">
                <a:ea typeface="Times New Roman"/>
                <a:cs typeface="Arial" panose="020B0604020202020204" pitchFamily="34" charset="0"/>
              </a:rPr>
              <a:t>	Bush with berries		Small bird		Squirrel			Raccoon				Deer				Oak tree with acorns		Hawk				Grass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dirty="0">
                <a:ea typeface="Times New Roman"/>
                <a:cs typeface="Arial" panose="020B0604020202020204" pitchFamily="34" charset="0"/>
              </a:rPr>
              <a:t>	Grasshopper		Wolf			</a:t>
            </a:r>
          </a:p>
          <a:p>
            <a:pPr marL="365760" lvl="1" indent="-36576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12000" dirty="0">
                <a:ea typeface="Times New Roman"/>
              </a:rPr>
              <a:t>Draw  a diagram with arrows and label your arrows “provides food matter for.”</a:t>
            </a:r>
          </a:p>
          <a:p>
            <a:pPr marL="365760" lvl="1" indent="-36576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n-US" sz="12000" dirty="0">
                <a:ea typeface="Times New Roman"/>
              </a:rPr>
              <a:t>Label the organisms in your food chain as either </a:t>
            </a:r>
            <a:r>
              <a:rPr lang="en-US" sz="12000" b="1" dirty="0">
                <a:ea typeface="Times New Roman"/>
              </a:rPr>
              <a:t>producers</a:t>
            </a:r>
            <a:r>
              <a:rPr lang="en-US" sz="12000" dirty="0">
                <a:ea typeface="Times New Roman"/>
              </a:rPr>
              <a:t> or </a:t>
            </a:r>
            <a:r>
              <a:rPr lang="en-US" sz="12000" b="1" dirty="0">
                <a:ea typeface="Times New Roman"/>
              </a:rPr>
              <a:t>consumers</a:t>
            </a:r>
            <a:r>
              <a:rPr lang="en-US" sz="12000" dirty="0">
                <a:ea typeface="Times New Roman"/>
              </a:rPr>
              <a:t>. 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en-US" sz="11200" dirty="0">
                <a:ea typeface="Times New Roman"/>
              </a:rPr>
              <a:t> </a:t>
            </a:r>
            <a:endParaRPr lang="en-US" sz="4200" dirty="0">
              <a:ea typeface="Times New Roman"/>
            </a:endParaRPr>
          </a:p>
          <a:p>
            <a:pPr marL="0" marR="0" indent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4" y="351692"/>
            <a:ext cx="8039686" cy="990600"/>
          </a:xfrm>
        </p:spPr>
        <p:txBody>
          <a:bodyPr/>
          <a:lstStyle/>
          <a:p>
            <a:r>
              <a:rPr lang="en-US" dirty="0"/>
              <a:t>Make a Food-Chain Diagram: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14" y="1342292"/>
            <a:ext cx="8039686" cy="4974102"/>
          </a:xfrm>
        </p:spPr>
        <p:txBody>
          <a:bodyPr/>
          <a:lstStyle/>
          <a:p>
            <a:pPr marL="0" marR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ea typeface="Times New Roman"/>
              </a:rPr>
              <a:t>Write two sentences underneath your diagram: </a:t>
            </a:r>
          </a:p>
          <a:p>
            <a:pPr marL="274637" lvl="1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ea typeface="Times New Roman"/>
              </a:rPr>
              <a:t>   </a:t>
            </a:r>
            <a:r>
              <a:rPr lang="en-US" sz="2800" i="1" dirty="0">
                <a:ea typeface="Times New Roman"/>
              </a:rPr>
              <a:t>Producers grow by </a:t>
            </a:r>
            <a:r>
              <a:rPr lang="en-US" sz="2800" dirty="0">
                <a:ea typeface="Times New Roman"/>
              </a:rPr>
              <a:t>__________.</a:t>
            </a:r>
          </a:p>
          <a:p>
            <a:pPr marL="274637" lvl="1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ea typeface="Times New Roman"/>
              </a:rPr>
              <a:t>   </a:t>
            </a:r>
            <a:r>
              <a:rPr lang="en-US" sz="2800" i="1" dirty="0">
                <a:ea typeface="Times New Roman"/>
              </a:rPr>
              <a:t>Consumers grow by __________.</a:t>
            </a:r>
          </a:p>
          <a:p>
            <a:pPr marL="0" lvl="1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800" b="1" dirty="0">
                <a:ea typeface="Times New Roman"/>
              </a:rPr>
              <a:t>Word Bank</a:t>
            </a:r>
          </a:p>
          <a:p>
            <a:pPr marL="274637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rgbClr val="FF0000"/>
                </a:solidFill>
                <a:ea typeface="Times New Roman"/>
              </a:rPr>
              <a:t>Energy			Matter</a:t>
            </a:r>
          </a:p>
          <a:p>
            <a:pPr marL="274637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rgbClr val="FF0000"/>
                </a:solidFill>
                <a:ea typeface="Times New Roman"/>
              </a:rPr>
              <a:t>Molecules			Carbon dioxide</a:t>
            </a:r>
          </a:p>
          <a:p>
            <a:pPr marL="274637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rgbClr val="FF0000"/>
                </a:solidFill>
                <a:ea typeface="Times New Roman"/>
              </a:rPr>
              <a:t>Water			Sun</a:t>
            </a:r>
          </a:p>
          <a:p>
            <a:pPr marL="274637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rgbClr val="FF0000"/>
                </a:solidFill>
                <a:ea typeface="Times New Roman"/>
              </a:rPr>
              <a:t>Food		</a:t>
            </a:r>
          </a:p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ea typeface="Times New Roman"/>
              </a:rPr>
              <a:t>Use as many words from the word bank as you can.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61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533400"/>
            <a:ext cx="8053754" cy="990600"/>
          </a:xfrm>
        </p:spPr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600200"/>
            <a:ext cx="8053754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did we find out in our last lesson about how plants grow bigger?</a:t>
            </a:r>
          </a:p>
        </p:txBody>
      </p:sp>
    </p:spTree>
    <p:extLst>
      <p:ext uri="{BB962C8B-B14F-4D97-AF65-F5344CB8AC3E}">
        <p14:creationId xmlns:p14="http://schemas.microsoft.com/office/powerpoint/2010/main" val="3632795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88" y="309489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Let’s Summarize!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88" y="1300089"/>
            <a:ext cx="8229600" cy="4876800"/>
          </a:xfrm>
        </p:spPr>
        <p:txBody>
          <a:bodyPr/>
          <a:lstStyle/>
          <a:p>
            <a:pPr marL="36576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3200" dirty="0"/>
              <a:t>How do animals grow bigger?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New scientific words we learned today: 	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>
                <a:solidFill>
                  <a:srgbClr val="C00000"/>
                </a:solidFill>
              </a:rPr>
              <a:t>Food chain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>
                <a:solidFill>
                  <a:srgbClr val="C00000"/>
                </a:solidFill>
              </a:rPr>
              <a:t>Producers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>
                <a:solidFill>
                  <a:srgbClr val="C00000"/>
                </a:solidFill>
              </a:rPr>
              <a:t>Consumers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>
                <a:solidFill>
                  <a:srgbClr val="C00000"/>
                </a:solidFill>
              </a:rPr>
              <a:t>Herbivores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>
                <a:solidFill>
                  <a:srgbClr val="C00000"/>
                </a:solidFill>
              </a:rPr>
              <a:t>Carnivores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>
                <a:solidFill>
                  <a:srgbClr val="C00000"/>
                </a:solidFill>
              </a:rPr>
              <a:t>Omnivores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1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828"/>
            <a:ext cx="8229600" cy="970206"/>
          </a:xfrm>
        </p:spPr>
        <p:txBody>
          <a:bodyPr>
            <a:normAutofit/>
          </a:bodyPr>
          <a:lstStyle/>
          <a:p>
            <a:r>
              <a:rPr lang="en-US" dirty="0"/>
              <a:t>Assessing Your Food-Chain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034"/>
            <a:ext cx="8558784" cy="5205512"/>
          </a:xfrm>
        </p:spPr>
        <p:txBody>
          <a:bodyPr>
            <a:noAutofit/>
          </a:bodyPr>
          <a:lstStyle/>
          <a:p>
            <a:pPr marL="548640" lvl="0" indent="-54864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000" dirty="0">
                <a:ea typeface="Times New Roman"/>
              </a:rPr>
              <a:t>Does your food chain start with a plant?</a:t>
            </a:r>
          </a:p>
          <a:p>
            <a:pPr marL="548640" lvl="0" indent="-54864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000" dirty="0">
                <a:ea typeface="Times New Roman"/>
              </a:rPr>
              <a:t>Did you label the plant a </a:t>
            </a:r>
            <a:r>
              <a:rPr lang="en-US" sz="3000" b="1" dirty="0">
                <a:ea typeface="Times New Roman"/>
              </a:rPr>
              <a:t>producer</a:t>
            </a:r>
            <a:r>
              <a:rPr lang="en-US" sz="3000" dirty="0">
                <a:ea typeface="Times New Roman"/>
              </a:rPr>
              <a:t>? </a:t>
            </a:r>
          </a:p>
          <a:p>
            <a:pPr marL="548640" lvl="0" indent="-54864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000" dirty="0">
                <a:ea typeface="Times New Roman"/>
              </a:rPr>
              <a:t>Did you draw an arrow from the plant to an animal? Did you label this animal a </a:t>
            </a:r>
            <a:r>
              <a:rPr lang="en-US" sz="3000" b="1" dirty="0">
                <a:ea typeface="Times New Roman"/>
              </a:rPr>
              <a:t>consumer </a:t>
            </a:r>
            <a:r>
              <a:rPr lang="en-US" sz="3000" dirty="0">
                <a:ea typeface="Times New Roman"/>
              </a:rPr>
              <a:t>and either an </a:t>
            </a:r>
            <a:r>
              <a:rPr lang="en-US" sz="3000" b="1" dirty="0">
                <a:ea typeface="Times New Roman"/>
              </a:rPr>
              <a:t>herbivore</a:t>
            </a:r>
            <a:r>
              <a:rPr lang="en-US" sz="3000" dirty="0">
                <a:ea typeface="Times New Roman"/>
              </a:rPr>
              <a:t> or an </a:t>
            </a:r>
            <a:r>
              <a:rPr lang="en-US" sz="3000" b="1" dirty="0">
                <a:ea typeface="Times New Roman"/>
              </a:rPr>
              <a:t>omnivore</a:t>
            </a:r>
            <a:r>
              <a:rPr lang="en-US" sz="3000" dirty="0">
                <a:ea typeface="Times New Roman"/>
              </a:rPr>
              <a:t>?</a:t>
            </a:r>
          </a:p>
          <a:p>
            <a:pPr marL="548640" lvl="0" indent="-54864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000" dirty="0">
                <a:ea typeface="Times New Roman"/>
              </a:rPr>
              <a:t>Did you draw an arrow from this animal to another animal that eats it? Did you label this new animal a </a:t>
            </a:r>
            <a:r>
              <a:rPr lang="en-US" sz="3000" b="1" dirty="0">
                <a:ea typeface="Times New Roman"/>
              </a:rPr>
              <a:t>consumer</a:t>
            </a:r>
            <a:r>
              <a:rPr lang="en-US" sz="3000" dirty="0">
                <a:ea typeface="Times New Roman"/>
              </a:rPr>
              <a:t> and a </a:t>
            </a:r>
            <a:r>
              <a:rPr lang="en-US" sz="3000" b="1" dirty="0">
                <a:ea typeface="Times New Roman"/>
              </a:rPr>
              <a:t>carnivore</a:t>
            </a:r>
            <a:r>
              <a:rPr lang="en-US" sz="3000" dirty="0">
                <a:ea typeface="Times New Roman"/>
              </a:rPr>
              <a:t>? </a:t>
            </a:r>
          </a:p>
          <a:p>
            <a:pPr marL="548640" lvl="0" indent="-54864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000" dirty="0">
                <a:ea typeface="Times New Roman"/>
              </a:rPr>
              <a:t>Are your arrows labeled “provides matter for”?</a:t>
            </a:r>
          </a:p>
          <a:p>
            <a:pPr marL="548640" lvl="0" indent="-54864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000" b="1" dirty="0">
                <a:ea typeface="Times New Roman"/>
              </a:rPr>
              <a:t>Bonus: </a:t>
            </a:r>
            <a:r>
              <a:rPr lang="en-US" sz="3000" dirty="0">
                <a:ea typeface="Times New Roman"/>
              </a:rPr>
              <a:t>Does your food chain include more than     three organisms?</a:t>
            </a:r>
          </a:p>
        </p:txBody>
      </p:sp>
    </p:spTree>
    <p:extLst>
      <p:ext uri="{BB962C8B-B14F-4D97-AF65-F5344CB8AC3E}">
        <p14:creationId xmlns:p14="http://schemas.microsoft.com/office/powerpoint/2010/main" val="233872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16" y="323557"/>
            <a:ext cx="7997483" cy="990600"/>
          </a:xfrm>
        </p:spPr>
        <p:txBody>
          <a:bodyPr/>
          <a:lstStyle/>
          <a:p>
            <a:r>
              <a:rPr lang="en-US" dirty="0"/>
              <a:t>Assessing Your Food-Chain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16" y="1314156"/>
            <a:ext cx="8173330" cy="5171049"/>
          </a:xfrm>
        </p:spPr>
        <p:txBody>
          <a:bodyPr/>
          <a:lstStyle/>
          <a:p>
            <a:pPr marL="548640" lvl="0" indent="-54864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100" dirty="0">
                <a:ea typeface="Times New Roman"/>
              </a:rPr>
              <a:t>Does your sentence about </a:t>
            </a:r>
            <a:r>
              <a:rPr lang="en-US" sz="3100" b="1" dirty="0">
                <a:ea typeface="Times New Roman"/>
              </a:rPr>
              <a:t>producers</a:t>
            </a:r>
            <a:r>
              <a:rPr lang="en-US" sz="3100" dirty="0">
                <a:ea typeface="Times New Roman"/>
              </a:rPr>
              <a:t> (plants) say they use sunlight, carbon dioxide, and water to make their own food?</a:t>
            </a:r>
          </a:p>
          <a:p>
            <a:pPr marL="548640" lvl="0" indent="-54864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100" dirty="0">
                <a:ea typeface="Times New Roman"/>
              </a:rPr>
              <a:t>Does your sentence about </a:t>
            </a:r>
            <a:r>
              <a:rPr lang="en-US" sz="3100" b="1" dirty="0">
                <a:ea typeface="Times New Roman"/>
              </a:rPr>
              <a:t>consumers</a:t>
            </a:r>
            <a:r>
              <a:rPr lang="en-US" sz="3100" dirty="0">
                <a:ea typeface="Times New Roman"/>
              </a:rPr>
              <a:t> say they get food molecules by eating plants or other animals that eat plants? </a:t>
            </a:r>
          </a:p>
          <a:p>
            <a:pPr marL="548640" lvl="0" indent="-54864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100" dirty="0">
                <a:ea typeface="Times New Roman"/>
              </a:rPr>
              <a:t>Do </a:t>
            </a:r>
            <a:r>
              <a:rPr lang="en-US" sz="3100" b="1" dirty="0">
                <a:ea typeface="Times New Roman"/>
              </a:rPr>
              <a:t>both </a:t>
            </a:r>
            <a:r>
              <a:rPr lang="en-US" sz="3100" dirty="0">
                <a:ea typeface="Times New Roman"/>
              </a:rPr>
              <a:t>of your sentences say that plants and animals use food molecules to grow bigger?</a:t>
            </a:r>
          </a:p>
          <a:p>
            <a:pPr marL="548640" lvl="0" indent="-54864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100" b="1" dirty="0">
                <a:ea typeface="Times New Roman"/>
              </a:rPr>
              <a:t>Bonus: </a:t>
            </a:r>
            <a:r>
              <a:rPr lang="en-US" sz="3100" dirty="0">
                <a:ea typeface="Times New Roman"/>
              </a:rPr>
              <a:t>Do your sentences mention that only   producers (plants) can make their own food? 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258986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56" y="533400"/>
            <a:ext cx="8080744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6" y="1524000"/>
            <a:ext cx="8080744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ea typeface="Times New Roman"/>
              </a:rPr>
              <a:t>Tomorrow we’ll discuss your food-chain diagrams and explore this question: </a:t>
            </a:r>
            <a:r>
              <a:rPr lang="en-US" sz="3200" i="1" dirty="0">
                <a:ea typeface="Times New Roman"/>
              </a:rPr>
              <a:t>What happens to matter as it moves from organism to organism in a food chain? </a:t>
            </a:r>
          </a:p>
        </p:txBody>
      </p:sp>
    </p:spTree>
    <p:extLst>
      <p:ext uri="{BB962C8B-B14F-4D97-AF65-F5344CB8AC3E}">
        <p14:creationId xmlns:p14="http://schemas.microsoft.com/office/powerpoint/2010/main" val="80388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4" y="533400"/>
            <a:ext cx="8039686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14" y="1600200"/>
            <a:ext cx="8039686" cy="4876800"/>
          </a:xfrm>
        </p:spPr>
        <p:txBody>
          <a:bodyPr>
            <a:normAutofit/>
          </a:bodyPr>
          <a:lstStyle/>
          <a:p>
            <a:pPr marL="0" marR="0" indent="0">
              <a:spcAft>
                <a:spcPts val="0"/>
              </a:spcAft>
              <a:buNone/>
            </a:pPr>
            <a:r>
              <a:rPr lang="en-US" sz="3200" dirty="0"/>
              <a:t>How do animals grow bigger? </a:t>
            </a:r>
          </a:p>
        </p:txBody>
      </p:sp>
    </p:spTree>
    <p:extLst>
      <p:ext uri="{BB962C8B-B14F-4D97-AF65-F5344CB8AC3E}">
        <p14:creationId xmlns:p14="http://schemas.microsoft.com/office/powerpoint/2010/main" val="132647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Time-Lapse Video and Pictures of Animals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a typeface="Times New Roman"/>
              </a:rPr>
              <a:t>As you watch this video and look at the following pictures, think about this question: </a:t>
            </a:r>
          </a:p>
          <a:p>
            <a:pPr marL="0" marR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200" i="1" dirty="0">
                <a:ea typeface="Times New Roman"/>
              </a:rPr>
              <a:t>Do animals grow bigger in the same way plants do, or in a different way?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latin typeface="Times New Roman"/>
                <a:ea typeface="Times New Roman"/>
              </a:rPr>
              <a:t> </a:t>
            </a:r>
            <a:endParaRPr lang="en-US" sz="36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50831" y="6126163"/>
            <a:ext cx="656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CC"/>
                </a:solidFill>
                <a:latin typeface="Calibri" pitchFamily="34" charset="0"/>
              </a:rPr>
              <a:t>Link to video clip: </a:t>
            </a:r>
            <a:r>
              <a:rPr lang="en-US" dirty="0">
                <a:solidFill>
                  <a:srgbClr val="0066CC"/>
                </a:solidFill>
                <a:latin typeface="Calibri" pitchFamily="34" charset="0"/>
                <a:hlinkClick r:id="rId2"/>
              </a:rPr>
              <a:t>http://www.youtube.com/watch?v=ISYBpayqL-0</a:t>
            </a:r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941" y="918127"/>
            <a:ext cx="6724466" cy="528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49663" y="6199075"/>
            <a:ext cx="18277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Arial" panose="020B0604020202020204" pitchFamily="34" charset="0"/>
              </a:rPr>
              <a:t>Photo courtesy of Lynxexsitu.es</a:t>
            </a:r>
          </a:p>
        </p:txBody>
      </p:sp>
    </p:spTree>
    <p:extLst>
      <p:ext uri="{BB962C8B-B14F-4D97-AF65-F5344CB8AC3E}">
        <p14:creationId xmlns:p14="http://schemas.microsoft.com/office/powerpoint/2010/main" val="332253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6200000">
            <a:off x="1999373" y="270495"/>
            <a:ext cx="5208616" cy="661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8744" y="6182673"/>
            <a:ext cx="1899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Arial" panose="020B0604020202020204" pitchFamily="34" charset="0"/>
              </a:rPr>
              <a:t>Photograph by Gregory Johnston</a:t>
            </a:r>
          </a:p>
        </p:txBody>
      </p:sp>
    </p:spTree>
    <p:extLst>
      <p:ext uri="{BB962C8B-B14F-4D97-AF65-F5344CB8AC3E}">
        <p14:creationId xmlns:p14="http://schemas.microsoft.com/office/powerpoint/2010/main" val="385143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76" y="1251284"/>
            <a:ext cx="7326647" cy="4876800"/>
          </a:xfrm>
        </p:spPr>
      </p:pic>
      <p:sp>
        <p:nvSpPr>
          <p:cNvPr id="4" name="TextBox 3"/>
          <p:cNvSpPr txBox="1"/>
          <p:nvPr/>
        </p:nvSpPr>
        <p:spPr>
          <a:xfrm>
            <a:off x="6526150" y="6128084"/>
            <a:ext cx="1977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Arial" panose="020B060402020202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2976813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36041" y="1123123"/>
            <a:ext cx="7218861" cy="481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31835" y="5966866"/>
            <a:ext cx="1923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Arial" panose="020B0604020202020204" pitchFamily="34" charset="0"/>
              </a:rPr>
              <a:t>Photo courtesy of Wikimedia.org</a:t>
            </a:r>
          </a:p>
        </p:txBody>
      </p:sp>
    </p:spTree>
    <p:extLst>
      <p:ext uri="{BB962C8B-B14F-4D97-AF65-F5344CB8AC3E}">
        <p14:creationId xmlns:p14="http://schemas.microsoft.com/office/powerpoint/2010/main" val="3743077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02629" y="894521"/>
            <a:ext cx="5891475" cy="518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11297" y="6078328"/>
            <a:ext cx="2493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Arial" panose="020B0604020202020204" pitchFamily="34" charset="0"/>
              </a:rPr>
              <a:t>Photograph by Richard Ross</a:t>
            </a:r>
          </a:p>
        </p:txBody>
      </p:sp>
    </p:spTree>
    <p:extLst>
      <p:ext uri="{BB962C8B-B14F-4D97-AF65-F5344CB8AC3E}">
        <p14:creationId xmlns:p14="http://schemas.microsoft.com/office/powerpoint/2010/main" val="4235816733"/>
      </p:ext>
    </p:extLst>
  </p:cSld>
  <p:clrMapOvr>
    <a:masterClrMapping/>
  </p:clrMapOvr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BSCS Template (2)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BSCS Template (2)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heme1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respect_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SCS: Building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SCS: Students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SCS: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Default Them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Default Them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BSCS: Students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BSCS Template (2)</Template>
  <TotalTime>11316</TotalTime>
  <Words>601</Words>
  <Application>Microsoft Office PowerPoint</Application>
  <PresentationFormat>On-screen Show (4:3)</PresentationFormat>
  <Paragraphs>102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Arial</vt:lpstr>
      <vt:lpstr>Calibri</vt:lpstr>
      <vt:lpstr>Lucida Sans Unicode</vt:lpstr>
      <vt:lpstr>Times New Roman</vt:lpstr>
      <vt:lpstr>Wingdings</vt:lpstr>
      <vt:lpstr>BSCS Template (2)</vt:lpstr>
      <vt:lpstr>BSCS: Building</vt:lpstr>
      <vt:lpstr>BSCS: Students</vt:lpstr>
      <vt:lpstr>BSCS: Texture</vt:lpstr>
      <vt:lpstr>BSCS: Science Texture</vt:lpstr>
      <vt:lpstr>1_BSCS: Science Texture</vt:lpstr>
      <vt:lpstr>Default Theme</vt:lpstr>
      <vt:lpstr>1_Default Theme</vt:lpstr>
      <vt:lpstr>1_BSCS: Students</vt:lpstr>
      <vt:lpstr>1_BSCS Template (2)</vt:lpstr>
      <vt:lpstr>Theme1</vt:lpstr>
      <vt:lpstr>respect_theme</vt:lpstr>
      <vt:lpstr>Food Webs Lesson 3b</vt:lpstr>
      <vt:lpstr>Last Time</vt:lpstr>
      <vt:lpstr>Today’s Focus Question</vt:lpstr>
      <vt:lpstr>Time-Lapse Video and Pictures of Animals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Organisms: Three Kinds of Matter</vt:lpstr>
      <vt:lpstr>How Do Animals Grow Bigger?</vt:lpstr>
      <vt:lpstr>How Do Animals Grow Bigger?</vt:lpstr>
      <vt:lpstr>Discussion Question</vt:lpstr>
      <vt:lpstr>Scientific Names for Relationships  among Organisms</vt:lpstr>
      <vt:lpstr>Tracing Matter in a Food Chain</vt:lpstr>
      <vt:lpstr>Understanding New Words</vt:lpstr>
      <vt:lpstr>Make a Food-Chain Diagram: Part 1</vt:lpstr>
      <vt:lpstr>Make a Food-Chain Diagram: Part 2</vt:lpstr>
      <vt:lpstr>Let’s Summarize! </vt:lpstr>
      <vt:lpstr>Assessing Your Food-Chain Diagram</vt:lpstr>
      <vt:lpstr>Assessing Your Food-Chain Sentences</vt:lpstr>
      <vt:lpstr>Next Time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Potter</dc:creator>
  <cp:lastModifiedBy>Mai Ngoc Tran</cp:lastModifiedBy>
  <cp:revision>374</cp:revision>
  <cp:lastPrinted>2017-10-11T21:41:35Z</cp:lastPrinted>
  <dcterms:created xsi:type="dcterms:W3CDTF">2012-10-15T22:17:33Z</dcterms:created>
  <dcterms:modified xsi:type="dcterms:W3CDTF">2018-10-30T20:08:53Z</dcterms:modified>
</cp:coreProperties>
</file>