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52" r:id="rId7"/>
    <p:sldMasterId id="2147483760" r:id="rId8"/>
    <p:sldMasterId id="2147483768" r:id="rId9"/>
    <p:sldMasterId id="2147483776" r:id="rId10"/>
    <p:sldMasterId id="2147483784" r:id="rId11"/>
    <p:sldMasterId id="2147483792" r:id="rId12"/>
    <p:sldMasterId id="2147483800" r:id="rId13"/>
    <p:sldMasterId id="2147483808" r:id="rId14"/>
    <p:sldMasterId id="2147483816" r:id="rId15"/>
    <p:sldMasterId id="2147483829" r:id="rId16"/>
  </p:sldMasterIdLst>
  <p:notesMasterIdLst>
    <p:notesMasterId r:id="rId49"/>
  </p:notesMasterIdLst>
  <p:handoutMasterIdLst>
    <p:handoutMasterId r:id="rId50"/>
  </p:handoutMasterIdLst>
  <p:sldIdLst>
    <p:sldId id="386" r:id="rId17"/>
    <p:sldId id="344" r:id="rId18"/>
    <p:sldId id="345" r:id="rId19"/>
    <p:sldId id="346" r:id="rId20"/>
    <p:sldId id="387" r:id="rId21"/>
    <p:sldId id="388" r:id="rId22"/>
    <p:sldId id="392" r:id="rId23"/>
    <p:sldId id="393" r:id="rId24"/>
    <p:sldId id="348" r:id="rId25"/>
    <p:sldId id="394" r:id="rId26"/>
    <p:sldId id="395" r:id="rId27"/>
    <p:sldId id="397" r:id="rId28"/>
    <p:sldId id="398" r:id="rId29"/>
    <p:sldId id="399" r:id="rId30"/>
    <p:sldId id="400" r:id="rId31"/>
    <p:sldId id="402" r:id="rId32"/>
    <p:sldId id="401" r:id="rId33"/>
    <p:sldId id="389" r:id="rId34"/>
    <p:sldId id="404" r:id="rId35"/>
    <p:sldId id="376" r:id="rId36"/>
    <p:sldId id="377" r:id="rId37"/>
    <p:sldId id="378" r:id="rId38"/>
    <p:sldId id="403" r:id="rId39"/>
    <p:sldId id="405" r:id="rId40"/>
    <p:sldId id="390" r:id="rId41"/>
    <p:sldId id="406" r:id="rId42"/>
    <p:sldId id="407" r:id="rId43"/>
    <p:sldId id="408" r:id="rId44"/>
    <p:sldId id="409" r:id="rId45"/>
    <p:sldId id="410" r:id="rId46"/>
    <p:sldId id="352" r:id="rId47"/>
    <p:sldId id="353" r:id="rId4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Kathy Roth" initials="KR" lastIdx="1" clrIdx="1"/>
  <p:cmAuthor id="2" name="JLonas" initials="JL" lastIdx="3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8600"/>
    <a:srgbClr val="B8D975"/>
    <a:srgbClr val="A7D053"/>
    <a:srgbClr val="C4E08C"/>
    <a:srgbClr val="29AC00"/>
    <a:srgbClr val="669900"/>
    <a:srgbClr val="3399FF"/>
    <a:srgbClr val="0066CC"/>
    <a:srgbClr val="008181"/>
    <a:srgbClr val="9C86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344" y="-96"/>
      </p:cViewPr>
      <p:guideLst>
        <p:guide orient="horz" pos="4212"/>
        <p:guide pos="4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5039B17B-39D8-41CE-9094-59549002070B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F63E44-7930-4CE4-BD99-A516D3B6E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2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6561C339-64FF-4647-A31A-6A3F977883E5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7943" indent="-2992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6835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5569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4304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27114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62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https://pixabay.com/en/animal-bird-robin-feathers-worm-374217/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14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0344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0041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15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97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13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33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4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50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0385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2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21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00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0981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04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509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877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9626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912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237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690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49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034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652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211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126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73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367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129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867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321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0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3342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443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328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052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876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298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55699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586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223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41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619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518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857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603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1102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945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2379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677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2619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54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497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09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726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747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351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240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961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939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004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39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8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0175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318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623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7959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35197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997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954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0805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061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14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7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4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9/6/2018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9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50498"/>
            <a:ext cx="7848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Food Webs Lesson </a:t>
            </a:r>
            <a:r>
              <a:rPr lang="en-US" dirty="0" smtClean="0"/>
              <a:t>4a</a:t>
            </a: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87980"/>
            <a:ext cx="7543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dirty="0">
              <a:solidFill>
                <a:srgbClr val="1F497D"/>
              </a:solidFill>
              <a:latin typeface="Lucida Sans Unicode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85800" y="3376330"/>
            <a:ext cx="754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What </a:t>
            </a: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Happens </a:t>
            </a: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to </a:t>
            </a: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Matter </a:t>
            </a: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as </a:t>
            </a: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It Moves </a:t>
            </a: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from </a:t>
            </a: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Organism </a:t>
            </a: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to </a:t>
            </a: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Organism </a:t>
            </a: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in a </a:t>
            </a: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Food Chain</a:t>
            </a: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5410567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82950" y="5493117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410567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850" y="5493117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 Tree Does with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59757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Use linking cubes to show the tree making food and growing.</a:t>
            </a:r>
          </a:p>
          <a:p>
            <a:pPr marL="457200" indent="-228600"/>
            <a:r>
              <a:rPr lang="en-US" sz="3000" dirty="0" smtClean="0"/>
              <a:t>Use up all of your carbon-dioxide and water molecules to make food molecules in the tree. </a:t>
            </a:r>
          </a:p>
          <a:p>
            <a:pPr marL="457200" indent="-228600"/>
            <a:r>
              <a:rPr lang="en-US" sz="3000" dirty="0" smtClean="0"/>
              <a:t>Put leftover oxygen “atoms” in the </a:t>
            </a:r>
            <a:br>
              <a:rPr lang="en-US" sz="3000" dirty="0" smtClean="0"/>
            </a:br>
            <a:r>
              <a:rPr lang="en-US" sz="3000" dirty="0" smtClean="0"/>
              <a:t>oxygen bowl (or in the air around</a:t>
            </a:r>
            <a:br>
              <a:rPr lang="en-US" sz="3000" dirty="0" smtClean="0"/>
            </a:br>
            <a:r>
              <a:rPr lang="en-US" sz="3000" dirty="0" smtClean="0"/>
              <a:t>the tree).</a:t>
            </a:r>
          </a:p>
          <a:p>
            <a:pPr marL="457200" indent="-228600"/>
            <a:r>
              <a:rPr lang="en-US" sz="3000" dirty="0" smtClean="0"/>
              <a:t>Show how the tree grows bigger </a:t>
            </a:r>
            <a:br>
              <a:rPr lang="en-US" sz="3000" dirty="0" smtClean="0"/>
            </a:br>
            <a:r>
              <a:rPr lang="en-US" sz="3000" dirty="0" smtClean="0"/>
              <a:t>with all these food molecules.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13" y="4073759"/>
            <a:ext cx="2481287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1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77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372"/>
            <a:ext cx="8229600" cy="506109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What else can the tree do with the food molecules besides using them to grow? What else do food molecules contain besides matter?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The tree needs energy to live, so it breaks down the food molecules to release the stored </a:t>
            </a:r>
            <a:r>
              <a:rPr lang="en-US" sz="3000" b="1" dirty="0" smtClean="0"/>
              <a:t>energy</a:t>
            </a:r>
            <a:r>
              <a:rPr lang="en-US" sz="30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Break apart </a:t>
            </a:r>
            <a:r>
              <a:rPr lang="en-US" sz="3000" b="1" dirty="0" smtClean="0"/>
              <a:t>four</a:t>
            </a:r>
            <a:r>
              <a:rPr lang="en-US" sz="3000" dirty="0" smtClean="0"/>
              <a:t> food molecules (linking cubes). The clicking sound you hear represents energy being released.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The tree uses this energy to live. </a:t>
            </a:r>
            <a:r>
              <a:rPr lang="en-US" sz="3000" b="1" dirty="0" smtClean="0"/>
              <a:t>But what happens to the leftover pieces of matter?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1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533400"/>
            <a:ext cx="8080744" cy="990600"/>
          </a:xfrm>
        </p:spPr>
        <p:txBody>
          <a:bodyPr/>
          <a:lstStyle/>
          <a:p>
            <a:r>
              <a:rPr lang="en-US" dirty="0" smtClean="0"/>
              <a:t>What Happens to the Leftovers?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6" y="1600200"/>
            <a:ext cx="8080744" cy="4876800"/>
          </a:xfrm>
        </p:spPr>
        <p:txBody>
          <a:bodyPr>
            <a:normAutofit lnSpcReduction="10000"/>
          </a:bodyPr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In nature, the leftover pieces of matter immediately start matching up to make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molecules.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So use your leftover pieces to make as many CO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and H</a:t>
            </a:r>
            <a:r>
              <a:rPr lang="en-US" sz="3200" baseline="-25000" dirty="0" smtClean="0"/>
              <a:t>2</a:t>
            </a:r>
            <a:r>
              <a:rPr lang="en-US" sz="3200" dirty="0"/>
              <a:t>O</a:t>
            </a:r>
            <a:r>
              <a:rPr lang="en-US" sz="3200" dirty="0" smtClean="0"/>
              <a:t> molecules as you can. If you need more oxygen molecules, take them from the oxygen bowl (or from the air around the tree).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Put your new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H</a:t>
            </a:r>
            <a:r>
              <a:rPr lang="en-US" sz="3200" baseline="-25000" dirty="0" smtClean="0"/>
              <a:t>2</a:t>
            </a:r>
            <a:r>
              <a:rPr lang="en-US" sz="3200" dirty="0"/>
              <a:t>O</a:t>
            </a:r>
            <a:r>
              <a:rPr lang="en-US" sz="3200" dirty="0" smtClean="0"/>
              <a:t> molecules in their labeled bowls.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960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2" y="533400"/>
            <a:ext cx="8091377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524000"/>
            <a:ext cx="8091378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What else can the tree do with the food molecules it made?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Some of the matter can fall to the ground as </a:t>
            </a:r>
            <a:r>
              <a:rPr lang="en-US" sz="3200" b="1" dirty="0" smtClean="0"/>
              <a:t>wastes</a:t>
            </a:r>
            <a:r>
              <a:rPr lang="en-US" sz="3200" dirty="0" smtClean="0"/>
              <a:t>—like when leaves, branches, berries, or nuts fall to the ground.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So drop </a:t>
            </a:r>
            <a:r>
              <a:rPr lang="en-US" sz="3200" b="1" dirty="0" smtClean="0"/>
              <a:t>one</a:t>
            </a:r>
            <a:r>
              <a:rPr lang="en-US" sz="3200" dirty="0" smtClean="0"/>
              <a:t> food molecule into the bowl labeled Wastes.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433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0" y="533400"/>
            <a:ext cx="810201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How the Tree Uses Food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0" y="1600200"/>
            <a:ext cx="8102009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To grow bigger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To get energy (and give off CO</a:t>
            </a:r>
            <a:r>
              <a:rPr lang="en-US" sz="3200" baseline="-25000" dirty="0"/>
              <a:t>2</a:t>
            </a:r>
            <a:r>
              <a:rPr lang="en-US" sz="3200" dirty="0" smtClean="0"/>
              <a:t> and H</a:t>
            </a:r>
            <a:r>
              <a:rPr lang="en-US" sz="3200" baseline="-25000" dirty="0"/>
              <a:t>2</a:t>
            </a:r>
            <a:r>
              <a:rPr lang="en-US" sz="3200" dirty="0" smtClean="0"/>
              <a:t>O)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As wastes that fall to the ground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And one more thing …</a:t>
            </a:r>
          </a:p>
        </p:txBody>
      </p:sp>
    </p:spTree>
    <p:extLst>
      <p:ext uri="{BB962C8B-B14F-4D97-AF65-F5344CB8AC3E}">
        <p14:creationId xmlns:p14="http://schemas.microsoft.com/office/powerpoint/2010/main" xmlns="" val="1901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Else Happens to the Food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600200"/>
            <a:ext cx="8091377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It gets passed on to another organism!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So move </a:t>
            </a:r>
            <a:r>
              <a:rPr lang="en-US" sz="3200" b="1" dirty="0" smtClean="0"/>
              <a:t>nine</a:t>
            </a:r>
            <a:r>
              <a:rPr lang="en-US" sz="3200" dirty="0" smtClean="0"/>
              <a:t> food molecules from the tree to the squirrel.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What does this matter help the squirrel do?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200" b="1" dirty="0" smtClean="0"/>
              <a:t>Grow bigger!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562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8" y="533400"/>
            <a:ext cx="8070112" cy="990600"/>
          </a:xfrm>
        </p:spPr>
        <p:txBody>
          <a:bodyPr/>
          <a:lstStyle/>
          <a:p>
            <a:r>
              <a:rPr lang="en-US" dirty="0" smtClean="0"/>
              <a:t>Let’s Add to Our Tree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8" y="1600200"/>
            <a:ext cx="8070112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are </a:t>
            </a:r>
            <a:r>
              <a:rPr lang="en-US" sz="3200" b="1" dirty="0" smtClean="0"/>
              <a:t>five</a:t>
            </a:r>
            <a:r>
              <a:rPr lang="en-US" sz="3200" dirty="0" smtClean="0"/>
              <a:t> things that can happen to the matter in the tree?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We already have </a:t>
            </a:r>
            <a:r>
              <a:rPr lang="en-US" sz="3200" b="1" dirty="0" smtClean="0"/>
              <a:t>two</a:t>
            </a:r>
            <a:r>
              <a:rPr lang="en-US" sz="3200" dirty="0" smtClean="0"/>
              <a:t> things on our chart. Let’s add </a:t>
            </a:r>
            <a:r>
              <a:rPr lang="en-US" sz="3200" b="1" dirty="0" smtClean="0"/>
              <a:t>three</a:t>
            </a:r>
            <a:r>
              <a:rPr lang="en-US" sz="3200" dirty="0" smtClean="0"/>
              <a:t>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3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415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to Matter in the Tree?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04" y="4244332"/>
            <a:ext cx="2481287" cy="2286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3104" y="1351232"/>
            <a:ext cx="25275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Write and draw in boxes 3, 4, and 5 to show </a:t>
            </a:r>
            <a:r>
              <a:rPr lang="en-US" sz="2600" b="1" dirty="0" smtClean="0">
                <a:latin typeface="Calibri" pitchFamily="34" charset="0"/>
              </a:rPr>
              <a:t>three</a:t>
            </a:r>
            <a:r>
              <a:rPr lang="en-US" sz="2600" dirty="0" smtClean="0">
                <a:latin typeface="Calibri" pitchFamily="34" charset="0"/>
              </a:rPr>
              <a:t> more things that can happen to matter in the tree. </a:t>
            </a:r>
            <a:endParaRPr lang="en-US" sz="26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521354"/>
          <a:ext cx="5418666" cy="4879446"/>
        </p:xfrm>
        <a:graphic>
          <a:graphicData uri="http://schemas.openxmlformats.org/drawingml/2006/table">
            <a:tbl>
              <a:tblPr/>
              <a:tblGrid>
                <a:gridCol w="2709333"/>
                <a:gridCol w="2709333"/>
              </a:tblGrid>
              <a:tr h="1626482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6482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626482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21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507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What Happens to Matter in the Squirrel?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54" y="4906926"/>
            <a:ext cx="1450974" cy="1463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3964" y="1352107"/>
            <a:ext cx="269003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alibri" pitchFamily="34" charset="0"/>
              </a:rPr>
              <a:t>Draw a new chart in your notebooks. Then in box 1, draw and write about </a:t>
            </a:r>
            <a:r>
              <a:rPr lang="en-US" sz="2500" b="1" dirty="0" smtClean="0">
                <a:latin typeface="Calibri" pitchFamily="34" charset="0"/>
              </a:rPr>
              <a:t>one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b="1" dirty="0" smtClean="0">
                <a:latin typeface="Calibri" pitchFamily="34" charset="0"/>
              </a:rPr>
              <a:t>thing</a:t>
            </a:r>
            <a:r>
              <a:rPr lang="en-US" sz="2500" dirty="0" smtClean="0">
                <a:latin typeface="Calibri" pitchFamily="34" charset="0"/>
              </a:rPr>
              <a:t> that can happen </a:t>
            </a:r>
            <a:br>
              <a:rPr lang="en-US" sz="2500" dirty="0" smtClean="0">
                <a:latin typeface="Calibri" pitchFamily="34" charset="0"/>
              </a:rPr>
            </a:br>
            <a:r>
              <a:rPr lang="en-US" sz="2500" dirty="0" smtClean="0">
                <a:latin typeface="Calibri" pitchFamily="34" charset="0"/>
              </a:rPr>
              <a:t>to the food matter the squirrel takes from the tree.</a:t>
            </a:r>
            <a:endParaRPr lang="en-US" sz="2500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7320" y="1524000"/>
          <a:ext cx="5582094" cy="4855536"/>
        </p:xfrm>
        <a:graphic>
          <a:graphicData uri="http://schemas.openxmlformats.org/drawingml/2006/table">
            <a:tbl>
              <a:tblPr/>
              <a:tblGrid>
                <a:gridCol w="2796364"/>
                <a:gridCol w="2785730"/>
              </a:tblGrid>
              <a:tr h="2427768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7768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12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2" y="533400"/>
            <a:ext cx="809137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Squirrel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524000"/>
            <a:ext cx="8091377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Let’s start a new class chart for the squirrel.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What is </a:t>
            </a:r>
            <a:r>
              <a:rPr lang="en-US" sz="3200" b="1" dirty="0" smtClean="0"/>
              <a:t>one thing </a:t>
            </a:r>
            <a:r>
              <a:rPr lang="en-US" sz="3200" dirty="0" smtClean="0"/>
              <a:t>that can happen to the food matter the squirrel gets from the tree?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443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533400"/>
            <a:ext cx="8080744" cy="990600"/>
          </a:xfrm>
        </p:spPr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6" y="1600200"/>
            <a:ext cx="8080744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Times New Roman"/>
              </a:rPr>
              <a:t>Our focus question </a:t>
            </a:r>
            <a:r>
              <a:rPr lang="en-US" sz="3200" dirty="0" smtClean="0">
                <a:ea typeface="Times New Roman"/>
              </a:rPr>
              <a:t>last time was </a:t>
            </a:r>
            <a:r>
              <a:rPr lang="en-US" sz="3200" i="1" dirty="0" smtClean="0">
                <a:ea typeface="Times New Roman"/>
              </a:rPr>
              <a:t>How do animals grow bigger?</a:t>
            </a:r>
          </a:p>
          <a:p>
            <a:pPr marL="0" marR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Times New Roman"/>
              </a:rPr>
              <a:t>During our lesson, we talked how organisms use food matter (molecules) to grow and how that matter is passed from one organism to another. </a:t>
            </a:r>
          </a:p>
          <a:p>
            <a:pPr marL="0" marR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 dirty="0" smtClean="0">
                <a:ea typeface="Times New Roman"/>
              </a:rPr>
              <a:t>Let’s </a:t>
            </a:r>
            <a:r>
              <a:rPr lang="en-US" sz="3200" dirty="0" smtClean="0">
                <a:ea typeface="Times New Roman"/>
              </a:rPr>
              <a:t>look at some examples of the </a:t>
            </a:r>
            <a:r>
              <a:rPr lang="en-US" sz="3200" dirty="0" smtClean="0">
                <a:ea typeface="Times New Roman"/>
              </a:rPr>
              <a:t>food-chain diagrams </a:t>
            </a:r>
            <a:r>
              <a:rPr lang="en-US" sz="3200" dirty="0" smtClean="0">
                <a:ea typeface="Times New Roman"/>
              </a:rPr>
              <a:t>we drew.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endParaRPr lang="en-US" sz="32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1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260"/>
            <a:ext cx="8229600" cy="1010093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353"/>
            <a:ext cx="8357191" cy="475807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What else can the squirrel do with the food matter?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Just like the tree, the squirrel uses food matter for … </a:t>
            </a:r>
            <a:r>
              <a:rPr lang="en-US" sz="3000" b="1" dirty="0" smtClean="0"/>
              <a:t>energy</a:t>
            </a:r>
            <a:r>
              <a:rPr lang="en-US" sz="3000" dirty="0" smtClean="0"/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So take apart </a:t>
            </a:r>
            <a:r>
              <a:rPr lang="en-US" sz="3000" b="1" dirty="0" smtClean="0"/>
              <a:t>two</a:t>
            </a:r>
            <a:r>
              <a:rPr lang="en-US" sz="3000" dirty="0" smtClean="0"/>
              <a:t> of the squirrel’s food molecules to release energy.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What do you think you should do with the leftover pieces of matter?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Yes! Make CO</a:t>
            </a:r>
            <a:r>
              <a:rPr lang="en-US" sz="3000" baseline="-25000" dirty="0"/>
              <a:t>2</a:t>
            </a:r>
            <a:r>
              <a:rPr lang="en-US" sz="3000" dirty="0" smtClean="0"/>
              <a:t> and H</a:t>
            </a:r>
            <a:r>
              <a:rPr lang="en-US" sz="3000" baseline="-25000" dirty="0"/>
              <a:t>2</a:t>
            </a:r>
            <a:r>
              <a:rPr lang="en-US" sz="3000" dirty="0" smtClean="0"/>
              <a:t>O molecules and put them in the appropriate bowls.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4637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92" y="533400"/>
            <a:ext cx="8133907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93" y="1524000"/>
            <a:ext cx="8133907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What else can the squirrel do with the food molecules?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It leaves </a:t>
            </a:r>
            <a:r>
              <a:rPr lang="en-US" sz="3200" b="1" dirty="0" smtClean="0"/>
              <a:t>wastes</a:t>
            </a:r>
            <a:r>
              <a:rPr lang="en-US" sz="3200" dirty="0" smtClean="0"/>
              <a:t> on the ground!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So take </a:t>
            </a:r>
            <a:r>
              <a:rPr lang="en-US" sz="3200" b="1" dirty="0" smtClean="0"/>
              <a:t>one</a:t>
            </a:r>
            <a:r>
              <a:rPr lang="en-US" sz="3200" dirty="0" smtClean="0"/>
              <a:t> food molecule and put it in the bowl labeled Wastes.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8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2" y="533400"/>
            <a:ext cx="809137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Else Happens to the Food Matter?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524000"/>
            <a:ext cx="8240233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One day a mountain lion eats part of the squirrel.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So move </a:t>
            </a:r>
            <a:r>
              <a:rPr lang="en-US" sz="3200" b="1" dirty="0" smtClean="0"/>
              <a:t>five</a:t>
            </a:r>
            <a:r>
              <a:rPr lang="en-US" sz="3200" dirty="0" smtClean="0"/>
              <a:t> food molecules from the squirrel to the mountain lion.</a:t>
            </a:r>
          </a:p>
        </p:txBody>
      </p:sp>
    </p:spTree>
    <p:extLst>
      <p:ext uri="{BB962C8B-B14F-4D97-AF65-F5344CB8AC3E}">
        <p14:creationId xmlns:p14="http://schemas.microsoft.com/office/powerpoint/2010/main" xmlns="" val="22649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2" y="533400"/>
            <a:ext cx="8091377" cy="990600"/>
          </a:xfrm>
        </p:spPr>
        <p:txBody>
          <a:bodyPr/>
          <a:lstStyle/>
          <a:p>
            <a:r>
              <a:rPr lang="en-US" dirty="0" smtClean="0"/>
              <a:t>Let’s Add to Our Squirrel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600200"/>
            <a:ext cx="8091378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are </a:t>
            </a:r>
            <a:r>
              <a:rPr lang="en-US" sz="3200" b="1" dirty="0" smtClean="0"/>
              <a:t>four</a:t>
            </a:r>
            <a:r>
              <a:rPr lang="en-US" sz="3200" dirty="0" smtClean="0"/>
              <a:t> things that can happen to the food matter in the squirrel?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We already have </a:t>
            </a:r>
            <a:r>
              <a:rPr lang="en-US" sz="3200" b="1" dirty="0" smtClean="0"/>
              <a:t>one</a:t>
            </a:r>
            <a:r>
              <a:rPr lang="en-US" sz="3200" dirty="0" smtClean="0"/>
              <a:t> thing on our chart. Let’s add </a:t>
            </a:r>
            <a:r>
              <a:rPr lang="en-US" sz="3200" b="1" dirty="0" smtClean="0"/>
              <a:t>three</a:t>
            </a:r>
            <a:r>
              <a:rPr lang="en-US" sz="3200" dirty="0" smtClean="0"/>
              <a:t> more.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010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405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What Happens to Matter in the Squirrel?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54" y="4916367"/>
            <a:ext cx="1450974" cy="1463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5861" y="1552351"/>
            <a:ext cx="23303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alibri" pitchFamily="34" charset="0"/>
              </a:rPr>
              <a:t>Draw and write about </a:t>
            </a:r>
            <a:r>
              <a:rPr lang="en-US" sz="2500" b="1" dirty="0" smtClean="0">
                <a:latin typeface="Calibri" pitchFamily="34" charset="0"/>
              </a:rPr>
              <a:t>three</a:t>
            </a:r>
            <a:r>
              <a:rPr lang="en-US" sz="2500" dirty="0" smtClean="0">
                <a:latin typeface="Calibri" pitchFamily="34" charset="0"/>
              </a:rPr>
              <a:t> more things that can happen to the food matter the squirrel takes from the tree.</a:t>
            </a:r>
            <a:endParaRPr lang="en-US" sz="25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27320" y="1552350"/>
          <a:ext cx="5582094" cy="4827184"/>
        </p:xfrm>
        <a:graphic>
          <a:graphicData uri="http://schemas.openxmlformats.org/drawingml/2006/table">
            <a:tbl>
              <a:tblPr/>
              <a:tblGrid>
                <a:gridCol w="2791047"/>
                <a:gridCol w="2791047"/>
              </a:tblGrid>
              <a:tr h="2413592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13592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72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507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to Matter in the Mountain Lion?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100" y="4619327"/>
            <a:ext cx="2430917" cy="1900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8100" y="1377884"/>
            <a:ext cx="243091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dirty="0" smtClean="0">
                <a:latin typeface="Calibri" pitchFamily="34" charset="0"/>
              </a:rPr>
              <a:t>Draw a new chart in your notebooks. Then in box 1, </a:t>
            </a:r>
            <a:br>
              <a:rPr lang="en-US" sz="2150" dirty="0" smtClean="0">
                <a:latin typeface="Calibri" pitchFamily="34" charset="0"/>
              </a:rPr>
            </a:br>
            <a:r>
              <a:rPr lang="en-US" sz="2150" dirty="0" smtClean="0">
                <a:latin typeface="Calibri" pitchFamily="34" charset="0"/>
              </a:rPr>
              <a:t>draw and write about </a:t>
            </a:r>
            <a:r>
              <a:rPr lang="en-US" sz="2150" b="1" dirty="0" smtClean="0">
                <a:latin typeface="Calibri" pitchFamily="34" charset="0"/>
              </a:rPr>
              <a:t>one thing </a:t>
            </a:r>
            <a:r>
              <a:rPr lang="en-US" sz="2150" dirty="0" smtClean="0">
                <a:latin typeface="Calibri" pitchFamily="34" charset="0"/>
              </a:rPr>
              <a:t>that can happen to the food matter</a:t>
            </a:r>
            <a:r>
              <a:rPr lang="en-US" sz="2150" dirty="0">
                <a:latin typeface="Calibri" pitchFamily="34" charset="0"/>
              </a:rPr>
              <a:t> </a:t>
            </a:r>
            <a:r>
              <a:rPr lang="en-US" sz="2150" dirty="0" smtClean="0">
                <a:latin typeface="Calibri" pitchFamily="34" charset="0"/>
              </a:rPr>
              <a:t>the mountain lion gets from eating the squirrel.</a:t>
            </a:r>
            <a:endParaRPr lang="en-US" sz="2150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7320" y="1514335"/>
          <a:ext cx="5582094" cy="4865200"/>
        </p:xfrm>
        <a:graphic>
          <a:graphicData uri="http://schemas.openxmlformats.org/drawingml/2006/table">
            <a:tbl>
              <a:tblPr/>
              <a:tblGrid>
                <a:gridCol w="2791047"/>
                <a:gridCol w="2791047"/>
              </a:tblGrid>
              <a:tr h="257113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070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89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2" y="533400"/>
            <a:ext cx="809137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Mountain Lion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600200"/>
            <a:ext cx="8091377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Let’s start a class chart for the mountain lion.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What is </a:t>
            </a:r>
            <a:r>
              <a:rPr lang="en-US" sz="3200" b="1" dirty="0" smtClean="0"/>
              <a:t>one</a:t>
            </a:r>
            <a:r>
              <a:rPr lang="en-US" sz="3200" dirty="0" smtClean="0"/>
              <a:t> thing the mountain lion can do with the food molecules it gets from eating the squirrel?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40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2" y="372140"/>
            <a:ext cx="80913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515140"/>
            <a:ext cx="8091378" cy="500261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What else can the mountain lion do with the food matter?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Just like the tree and the squirrel, the mountain lion uses the food matter for … </a:t>
            </a:r>
            <a:r>
              <a:rPr lang="en-US" sz="2800" b="1" dirty="0" smtClean="0"/>
              <a:t>energy</a:t>
            </a:r>
            <a:r>
              <a:rPr lang="en-US" sz="2800" dirty="0" smtClean="0"/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So take apart </a:t>
            </a:r>
            <a:r>
              <a:rPr lang="en-US" sz="2800" b="1" dirty="0" smtClean="0"/>
              <a:t>two</a:t>
            </a:r>
            <a:r>
              <a:rPr lang="en-US" sz="2800" dirty="0" smtClean="0"/>
              <a:t> of the mountain lion’s food molecules to release energy.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What do you think you should do with the leftover pieces of matter?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Yes! Make CO</a:t>
            </a:r>
            <a:r>
              <a:rPr lang="en-US" sz="2800" baseline="-25000" dirty="0"/>
              <a:t>2</a:t>
            </a:r>
            <a:r>
              <a:rPr lang="en-US" sz="2800" dirty="0" smtClean="0"/>
              <a:t> and H</a:t>
            </a:r>
            <a:r>
              <a:rPr lang="en-US" sz="2800" baseline="-25000" dirty="0"/>
              <a:t>2</a:t>
            </a:r>
            <a:r>
              <a:rPr lang="en-US" sz="2800" dirty="0" smtClean="0"/>
              <a:t>O molecules and put them in the appropriate bowls.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470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533400"/>
            <a:ext cx="8080744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Other Uses for the Food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6" y="1524000"/>
            <a:ext cx="8080744" cy="4876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What else can the mountain lion do with the food molecules?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It leaves </a:t>
            </a:r>
            <a:r>
              <a:rPr lang="en-US" sz="3200" b="1" dirty="0" smtClean="0"/>
              <a:t>wastes</a:t>
            </a:r>
            <a:r>
              <a:rPr lang="en-US" sz="3200" dirty="0" smtClean="0"/>
              <a:t> on the ground.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So take </a:t>
            </a:r>
            <a:r>
              <a:rPr lang="en-US" sz="3200" b="1" dirty="0" smtClean="0"/>
              <a:t>one</a:t>
            </a:r>
            <a:r>
              <a:rPr lang="en-US" sz="3200" dirty="0" smtClean="0"/>
              <a:t> food molecule and put it in the bowl labeled Wastes.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Could the mountain lion pass on food molecules to other organisms?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271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814"/>
            <a:ext cx="7517219" cy="118682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Talk about the Focus Question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76" y="2578564"/>
            <a:ext cx="2314898" cy="233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745540"/>
            <a:ext cx="3078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093907"/>
            <a:ext cx="3078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356592"/>
            <a:ext cx="3078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318437"/>
            <a:ext cx="8346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What happens to matter as it moves from organism to organism in a food chain?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5226784"/>
            <a:ext cx="8484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Look at the class summary charts and your drawings.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Talk about the focus question in your group.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Copy and fill in this diagram in your science notebooks.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884" y="3080614"/>
            <a:ext cx="174288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Food molecules in an organism can</a:t>
            </a: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81782" y="2722951"/>
            <a:ext cx="1570136" cy="1880497"/>
            <a:chOff x="3281782" y="2722951"/>
            <a:chExt cx="1570136" cy="188049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281782" y="2722951"/>
              <a:ext cx="1570136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281782" y="3984577"/>
              <a:ext cx="1570136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81782" y="3331020"/>
              <a:ext cx="1570136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281782" y="4603448"/>
              <a:ext cx="1570136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49" y="2470571"/>
            <a:ext cx="3078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32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533400"/>
            <a:ext cx="8053754" cy="990600"/>
          </a:xfrm>
        </p:spPr>
        <p:txBody>
          <a:bodyPr/>
          <a:lstStyle/>
          <a:p>
            <a:r>
              <a:rPr lang="en-US" dirty="0" smtClean="0"/>
              <a:t>Today’s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600200"/>
            <a:ext cx="8053754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Times New Roman"/>
              </a:rPr>
              <a:t>What happens to matter as it moves from organism to organism in a food chain</a:t>
            </a:r>
            <a:r>
              <a:rPr lang="en-US" sz="3200" dirty="0" smtClean="0">
                <a:ea typeface="Times New Roman"/>
              </a:rPr>
              <a:t>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1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62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0" y="533400"/>
            <a:ext cx="8102010" cy="990600"/>
          </a:xfrm>
        </p:spPr>
        <p:txBody>
          <a:bodyPr/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0" y="1600200"/>
            <a:ext cx="8102009" cy="48768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 smtClean="0"/>
              <a:t>Today’s focus question was </a:t>
            </a:r>
            <a:r>
              <a:rPr lang="en-US" sz="3200" i="1" dirty="0" smtClean="0"/>
              <a:t>What happens to matter as it moves from organism to organism in a food chain?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We saw that matter moves around a lot!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See if you can use what you’ve learned to answer the next question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974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76" y="1382233"/>
            <a:ext cx="8229600" cy="9906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ct val="85000"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spc="0" dirty="0">
                <a:solidFill>
                  <a:srgbClr val="292934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en-US" sz="2800" spc="0" dirty="0">
                <a:solidFill>
                  <a:srgbClr val="292934"/>
                </a:solidFill>
                <a:latin typeface="Arial"/>
                <a:ea typeface="Times New Roman"/>
                <a:cs typeface="Times New Roman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95454"/>
            <a:ext cx="8091577" cy="1148016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dirty="0" smtClean="0">
                <a:solidFill>
                  <a:srgbClr val="292934"/>
                </a:solidFill>
                <a:ea typeface="Times New Roman"/>
                <a:cs typeface="Times New Roman"/>
              </a:rPr>
              <a:t>What different things might happen to the food matter in this worm when a bird eats it?</a:t>
            </a:r>
            <a:r>
              <a:rPr lang="en-US" sz="3600" b="1" dirty="0" smtClean="0">
                <a:latin typeface="+mj-lt"/>
                <a:ea typeface="Times New Roman"/>
                <a:cs typeface="Times New Roman"/>
              </a:rPr>
              <a:t>	      </a:t>
            </a:r>
            <a:r>
              <a:rPr lang="en-US" sz="4700" b="1" dirty="0" smtClean="0">
                <a:latin typeface="+mj-lt"/>
                <a:ea typeface="Times New Roman"/>
                <a:cs typeface="Times New Roman"/>
              </a:rPr>
              <a:t>				</a:t>
            </a:r>
            <a:r>
              <a:rPr lang="en-US" sz="3800" dirty="0" smtClean="0">
                <a:latin typeface="+mj-lt"/>
                <a:ea typeface="Times New Roman"/>
                <a:cs typeface="Times New Roman"/>
              </a:rPr>
              <a:t>	</a:t>
            </a:r>
            <a:r>
              <a:rPr lang="en-US" sz="3800" dirty="0">
                <a:latin typeface="+mj-lt"/>
                <a:ea typeface="Times New Roman"/>
                <a:cs typeface="Times New Roman"/>
              </a:rPr>
              <a:t>	</a:t>
            </a:r>
            <a:endParaRPr lang="en-US" sz="3800" dirty="0" smtClean="0">
              <a:latin typeface="+mj-lt"/>
              <a:ea typeface="Times New Roman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latin typeface="+mj-lt"/>
                <a:ea typeface="Times New Roman"/>
                <a:cs typeface="Times New Roman"/>
              </a:rPr>
              <a:t> </a:t>
            </a:r>
            <a:endParaRPr lang="en-US" sz="4200" dirty="0">
              <a:latin typeface="+mj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6255" y="2372834"/>
            <a:ext cx="2082947" cy="4151136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 defTabSz="914400" fontAlgn="base">
              <a:lnSpc>
                <a:spcPct val="115000"/>
              </a:lnSpc>
              <a:buClr>
                <a:srgbClr val="93A299"/>
              </a:buClr>
              <a:buSzPct val="85000"/>
            </a:pPr>
            <a:r>
              <a:rPr lang="en-US" sz="2500" b="1" dirty="0" smtClean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Word Bank</a:t>
            </a:r>
            <a:endParaRPr lang="en-US" sz="2500" b="1" dirty="0">
              <a:solidFill>
                <a:srgbClr val="292934"/>
              </a:solidFill>
              <a:latin typeface="Calibri" pitchFamily="34" charset="0"/>
              <a:ea typeface="Calibri"/>
              <a:cs typeface="Times New Roman"/>
            </a:endParaRPr>
          </a:p>
          <a:p>
            <a:pPr marL="182880" lvl="1" indent="-182880" defTabSz="914400" fontAlgn="base">
              <a:spcAft>
                <a:spcPts val="20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Times New Roman"/>
              </a:rPr>
              <a:t>Matter</a:t>
            </a:r>
            <a:r>
              <a:rPr lang="en-US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Times New Roman"/>
              </a:rPr>
              <a:t>	</a:t>
            </a:r>
            <a:endParaRPr lang="en-US" sz="2500" dirty="0" smtClean="0">
              <a:solidFill>
                <a:prstClr val="black"/>
              </a:solidFill>
              <a:latin typeface="Calibri" pitchFamily="34" charset="0"/>
              <a:ea typeface="Times New Roman"/>
              <a:cs typeface="Times New Roman"/>
            </a:endParaRPr>
          </a:p>
          <a:p>
            <a:pPr marL="182880" lvl="1" indent="-182880" defTabSz="914400" fontAlgn="base">
              <a:spcAft>
                <a:spcPts val="20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Food </a:t>
            </a:r>
            <a:r>
              <a:rPr lang="en-US" sz="2500" dirty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molecules</a:t>
            </a:r>
          </a:p>
          <a:p>
            <a:pPr marL="182880" lvl="1" indent="-182880" defTabSz="914400" fontAlgn="base">
              <a:spcAft>
                <a:spcPts val="20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Carbon </a:t>
            </a:r>
            <a:r>
              <a:rPr lang="en-US" sz="2500" dirty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dioxide </a:t>
            </a:r>
          </a:p>
          <a:p>
            <a:pPr marL="182880" lvl="1" indent="-182880" defTabSz="914400" fontAlgn="base">
              <a:spcAft>
                <a:spcPts val="20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500" dirty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W</a:t>
            </a:r>
            <a:r>
              <a:rPr lang="en-US" sz="2500" dirty="0" smtClean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ater</a:t>
            </a:r>
            <a:endParaRPr lang="en-US" sz="2500" dirty="0">
              <a:solidFill>
                <a:srgbClr val="292934"/>
              </a:solidFill>
              <a:latin typeface="Calibri" pitchFamily="34" charset="0"/>
              <a:ea typeface="Times New Roman"/>
              <a:cs typeface="Times New Roman"/>
            </a:endParaRPr>
          </a:p>
          <a:p>
            <a:pPr marL="182880" lvl="1" indent="-182880" defTabSz="914400" fontAlgn="base">
              <a:spcAft>
                <a:spcPts val="20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500" dirty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F</a:t>
            </a:r>
            <a:r>
              <a:rPr lang="en-US" sz="2500" dirty="0" smtClean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ood </a:t>
            </a:r>
            <a:r>
              <a:rPr lang="en-US" sz="2500" dirty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chains </a:t>
            </a:r>
            <a:endParaRPr lang="en-US" sz="2500" dirty="0" smtClean="0">
              <a:solidFill>
                <a:srgbClr val="292934"/>
              </a:solidFill>
              <a:latin typeface="Calibri" pitchFamily="34" charset="0"/>
              <a:ea typeface="Times New Roman"/>
              <a:cs typeface="Times New Roman"/>
            </a:endParaRPr>
          </a:p>
          <a:p>
            <a:pPr marL="182880" lvl="1" indent="-182880" defTabSz="914400" fontAlgn="base">
              <a:spcAft>
                <a:spcPts val="20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Wastes    </a:t>
            </a:r>
            <a:r>
              <a:rPr lang="en-US" sz="2500" dirty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	</a:t>
            </a:r>
          </a:p>
          <a:p>
            <a:pPr marL="182880" lvl="1" indent="-182880" defTabSz="914400" fontAlgn="base">
              <a:spcAft>
                <a:spcPts val="20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500" dirty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E</a:t>
            </a:r>
            <a:r>
              <a:rPr lang="en-US" sz="2500" dirty="0" smtClean="0">
                <a:solidFill>
                  <a:srgbClr val="292934"/>
                </a:solidFill>
                <a:latin typeface="Calibri" pitchFamily="34" charset="0"/>
                <a:ea typeface="Times New Roman"/>
                <a:cs typeface="Times New Roman"/>
              </a:rPr>
              <a:t>nergy</a:t>
            </a:r>
            <a:endParaRPr lang="en-US" sz="25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13" t="18077" r="27957"/>
          <a:stretch/>
        </p:blipFill>
        <p:spPr>
          <a:xfrm>
            <a:off x="2934928" y="2372834"/>
            <a:ext cx="5392994" cy="4112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387568"/>
            <a:ext cx="716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</a:rPr>
              <a:t>A Bird Eats a Worm</a:t>
            </a:r>
            <a:endParaRPr lang="en-US" sz="4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7554" y="6485400"/>
            <a:ext cx="182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Photo courtesy of Pixabay.com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0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2" y="533400"/>
            <a:ext cx="809137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2" y="1600200"/>
            <a:ext cx="8091377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Looks like we have some “matter” puzzles to solve!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Tomorrow we’ll explore the question, </a:t>
            </a:r>
            <a:r>
              <a:rPr lang="en-US" sz="3200" i="1" dirty="0" smtClean="0"/>
              <a:t>As matter moves from organism to organism in a food chain, does any of the matter disappear?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20538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579748"/>
            <a:ext cx="8527311" cy="106829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4400" dirty="0" smtClean="0">
                <a:ea typeface="Times New Roman"/>
              </a:rPr>
              <a:t>What Do We Already Know about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7" y="1648047"/>
            <a:ext cx="8218967" cy="4518837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is matter?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are some examples of matter that living things use?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Are plants and animals matter?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do we call the smallest pieces of matter?</a:t>
            </a:r>
            <a:endParaRPr lang="en-US" sz="3200" dirty="0"/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do living </a:t>
            </a:r>
            <a:r>
              <a:rPr lang="en-US" sz="3200" dirty="0"/>
              <a:t>things </a:t>
            </a:r>
            <a:r>
              <a:rPr lang="en-US" sz="3200" dirty="0" smtClean="0"/>
              <a:t>like a tree, a squirrel, and a mountain lion do </a:t>
            </a:r>
            <a:r>
              <a:rPr lang="en-US" sz="3200" dirty="0"/>
              <a:t>with matter? </a:t>
            </a:r>
          </a:p>
        </p:txBody>
      </p:sp>
    </p:spTree>
    <p:extLst>
      <p:ext uri="{BB962C8B-B14F-4D97-AF65-F5344CB8AC3E}">
        <p14:creationId xmlns:p14="http://schemas.microsoft.com/office/powerpoint/2010/main" xmlns="" val="22819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115957"/>
            <a:ext cx="2478794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9366" y="4938917"/>
            <a:ext cx="1447720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006" y="4390277"/>
            <a:ext cx="2571833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516" y="3311141"/>
            <a:ext cx="829128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160" y="3076949"/>
            <a:ext cx="1286367" cy="365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75859" y="4067111"/>
            <a:ext cx="1931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Water Molecule </a:t>
            </a:r>
            <a:r>
              <a:rPr lang="en-US" sz="2000" dirty="0">
                <a:latin typeface="Calibri" pitchFamily="34" charset="0"/>
              </a:rPr>
              <a:t>(H</a:t>
            </a:r>
            <a:r>
              <a:rPr lang="en-US" sz="2000" b="1" baseline="-25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O)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8006" y="3469626"/>
            <a:ext cx="182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Carbon-Dioxide Molecule (CO</a:t>
            </a:r>
            <a:r>
              <a:rPr lang="en-US" sz="2000" b="1" baseline="-25000" dirty="0" smtClean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5994" y="1316777"/>
            <a:ext cx="584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Use your linking cubes to show what happens to the water and carbon-dioxide molecules.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14119"/>
            <a:ext cx="2203520" cy="2203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25302"/>
            <a:ext cx="832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</a:rPr>
              <a:t>What Happens to the Molecules?</a:t>
            </a:r>
            <a:endParaRPr lang="en-US" sz="4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1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to Matter in the Tree?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13" y="4073759"/>
            <a:ext cx="2481287" cy="2286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5513" y="1524000"/>
            <a:ext cx="2527539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dirty="0" smtClean="0">
                <a:latin typeface="Calibri" pitchFamily="34" charset="0"/>
              </a:rPr>
              <a:t>Draw this chart in your notebooks. Then write and draw in boxes 1 and 2 to show </a:t>
            </a:r>
            <a:r>
              <a:rPr lang="en-US" sz="2150" b="1" dirty="0" smtClean="0">
                <a:latin typeface="Calibri" pitchFamily="34" charset="0"/>
              </a:rPr>
              <a:t>two</a:t>
            </a:r>
            <a:r>
              <a:rPr lang="en-US" sz="2150" dirty="0" smtClean="0">
                <a:latin typeface="Calibri" pitchFamily="34" charset="0"/>
              </a:rPr>
              <a:t> </a:t>
            </a:r>
            <a:r>
              <a:rPr lang="en-US" sz="2150" b="1" dirty="0" smtClean="0">
                <a:latin typeface="Calibri" pitchFamily="34" charset="0"/>
              </a:rPr>
              <a:t>things</a:t>
            </a:r>
            <a:r>
              <a:rPr lang="en-US" sz="2150" dirty="0" smtClean="0">
                <a:latin typeface="Calibri" pitchFamily="34" charset="0"/>
              </a:rPr>
              <a:t> that happen to matter in the tree. </a:t>
            </a:r>
            <a:endParaRPr lang="en-US" sz="215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658678"/>
          <a:ext cx="5418666" cy="4529472"/>
        </p:xfrm>
        <a:graphic>
          <a:graphicData uri="http://schemas.openxmlformats.org/drawingml/2006/table">
            <a:tbl>
              <a:tblPr/>
              <a:tblGrid>
                <a:gridCol w="2709333"/>
                <a:gridCol w="2709333"/>
              </a:tblGrid>
              <a:tr h="1509824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09824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9824">
                <a:tc>
                  <a:txBody>
                    <a:bodyPr/>
                    <a:lstStyle/>
                    <a:p>
                      <a:pPr marL="457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50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533400"/>
            <a:ext cx="8039686" cy="990600"/>
          </a:xfrm>
        </p:spPr>
        <p:txBody>
          <a:bodyPr/>
          <a:lstStyle/>
          <a:p>
            <a:r>
              <a:rPr lang="en-US" dirty="0" smtClean="0"/>
              <a:t>Today’s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1524000"/>
            <a:ext cx="8039686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Times New Roman"/>
              </a:rPr>
              <a:t>What happens to matter as it moves from organism to organism in a food chain</a:t>
            </a:r>
            <a:r>
              <a:rPr lang="en-US" sz="3200" dirty="0" smtClean="0">
                <a:ea typeface="Times New Roman"/>
              </a:rPr>
              <a:t>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1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9" y="3392407"/>
            <a:ext cx="8321761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5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8" y="533400"/>
            <a:ext cx="8070112" cy="990600"/>
          </a:xfrm>
        </p:spPr>
        <p:txBody>
          <a:bodyPr/>
          <a:lstStyle/>
          <a:p>
            <a:r>
              <a:rPr lang="en-US" dirty="0" smtClean="0"/>
              <a:t>Tree Chart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8" y="1524000"/>
            <a:ext cx="807011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ea typeface="Times New Roman"/>
              </a:rPr>
              <a:t>Let’s start a class chart to summarize key ideas about the tree.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>
                <a:ea typeface="Times New Roman"/>
              </a:rPr>
              <a:t>What </a:t>
            </a:r>
            <a:r>
              <a:rPr lang="en-US" sz="3200" dirty="0" smtClean="0">
                <a:ea typeface="Times New Roman"/>
              </a:rPr>
              <a:t>are </a:t>
            </a:r>
            <a:r>
              <a:rPr lang="en-US" sz="3200" b="1" dirty="0" smtClean="0">
                <a:ea typeface="Times New Roman"/>
              </a:rPr>
              <a:t>two things </a:t>
            </a:r>
            <a:r>
              <a:rPr lang="en-US" sz="3200" dirty="0" smtClean="0">
                <a:ea typeface="Times New Roman"/>
              </a:rPr>
              <a:t>the </a:t>
            </a:r>
            <a:r>
              <a:rPr lang="en-US" sz="3200" dirty="0" smtClean="0">
                <a:ea typeface="Times New Roman"/>
              </a:rPr>
              <a:t>tree does with matter</a:t>
            </a:r>
            <a:r>
              <a:rPr lang="en-US" sz="3200" dirty="0">
                <a:ea typeface="Times New Roman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9060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688" y="606056"/>
            <a:ext cx="775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</a:rPr>
              <a:t>A Complicated 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6688" y="1509823"/>
            <a:ext cx="807011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What happens to matter as it moves from organism to organism in a food chain?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348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11874</TotalTime>
  <Words>1358</Words>
  <Application>Microsoft Office PowerPoint</Application>
  <PresentationFormat>On-screen Show (4:3)</PresentationFormat>
  <Paragraphs>151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2_BSCS: Science Texture</vt:lpstr>
      <vt:lpstr>3_BSCS: Science Texture</vt:lpstr>
      <vt:lpstr>4_BSCS: Science Texture</vt:lpstr>
      <vt:lpstr>Default Theme</vt:lpstr>
      <vt:lpstr>1_Default Theme</vt:lpstr>
      <vt:lpstr>5_BSCS: Science Texture</vt:lpstr>
      <vt:lpstr>1_BSCS: Students</vt:lpstr>
      <vt:lpstr>1_BSCS Template (2)</vt:lpstr>
      <vt:lpstr>respect_theme</vt:lpstr>
      <vt:lpstr>Theme1</vt:lpstr>
      <vt:lpstr>Food Webs Lesson 4a</vt:lpstr>
      <vt:lpstr>Last Time</vt:lpstr>
      <vt:lpstr>Today’s Focus Question</vt:lpstr>
      <vt:lpstr>What Do We Already Know about Matter?</vt:lpstr>
      <vt:lpstr>Slide 5</vt:lpstr>
      <vt:lpstr>What Happens to Matter in the Tree?  </vt:lpstr>
      <vt:lpstr>Today’s Focus Question</vt:lpstr>
      <vt:lpstr>Tree Chart </vt:lpstr>
      <vt:lpstr>Slide 9</vt:lpstr>
      <vt:lpstr>What a Tree Does with Matter</vt:lpstr>
      <vt:lpstr>Other Uses for the Food Molecules</vt:lpstr>
      <vt:lpstr>What Happens to the Leftovers?</vt:lpstr>
      <vt:lpstr>Other Uses for the Food Molecules</vt:lpstr>
      <vt:lpstr>How the Tree Uses Food Molecules</vt:lpstr>
      <vt:lpstr>What Else Happens to the Food Matter?</vt:lpstr>
      <vt:lpstr>Let’s Add to Our Tree Chart</vt:lpstr>
      <vt:lpstr>What Happens to Matter in the Tree?  </vt:lpstr>
      <vt:lpstr>What Happens to Matter in the Squirrel?</vt:lpstr>
      <vt:lpstr>Squirrel Chart</vt:lpstr>
      <vt:lpstr>Other Uses for the Food Molecules</vt:lpstr>
      <vt:lpstr>Other Uses for the Food Molecules</vt:lpstr>
      <vt:lpstr>What Else Happens to the Food Matter? </vt:lpstr>
      <vt:lpstr>Let’s Add to Our Squirrel Chart</vt:lpstr>
      <vt:lpstr>What Happens to Matter in the Squirrel?</vt:lpstr>
      <vt:lpstr>What Happens to Matter in the Mountain Lion?</vt:lpstr>
      <vt:lpstr>Mountain Lion Chart</vt:lpstr>
      <vt:lpstr>Other Uses for the Food Molecules </vt:lpstr>
      <vt:lpstr>Other Uses for the Food Molecules</vt:lpstr>
      <vt:lpstr>Talk about the Focus Question</vt:lpstr>
      <vt:lpstr>Let’s Summarize!</vt:lpstr>
      <vt:lpstr>  </vt:lpstr>
      <vt:lpstr>Next Time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JLonas</cp:lastModifiedBy>
  <cp:revision>396</cp:revision>
  <cp:lastPrinted>2017-10-11T21:42:27Z</cp:lastPrinted>
  <dcterms:created xsi:type="dcterms:W3CDTF">2012-10-15T22:17:33Z</dcterms:created>
  <dcterms:modified xsi:type="dcterms:W3CDTF">2018-09-06T21:45:25Z</dcterms:modified>
</cp:coreProperties>
</file>