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12" r:id="rId2"/>
    <p:sldMasterId id="2147483720" r:id="rId3"/>
    <p:sldMasterId id="2147483728" r:id="rId4"/>
    <p:sldMasterId id="2147483736" r:id="rId5"/>
    <p:sldMasterId id="2147483744" r:id="rId6"/>
    <p:sldMasterId id="2147483752" r:id="rId7"/>
    <p:sldMasterId id="2147483760" r:id="rId8"/>
    <p:sldMasterId id="2147483768" r:id="rId9"/>
    <p:sldMasterId id="2147483776" r:id="rId10"/>
    <p:sldMasterId id="2147483784" r:id="rId11"/>
    <p:sldMasterId id="2147483792" r:id="rId12"/>
    <p:sldMasterId id="2147483800" r:id="rId13"/>
    <p:sldMasterId id="2147483808" r:id="rId14"/>
    <p:sldMasterId id="2147483816" r:id="rId15"/>
    <p:sldMasterId id="2147483829" r:id="rId16"/>
  </p:sldMasterIdLst>
  <p:notesMasterIdLst>
    <p:notesMasterId r:id="rId47"/>
  </p:notesMasterIdLst>
  <p:sldIdLst>
    <p:sldId id="386" r:id="rId17"/>
    <p:sldId id="344" r:id="rId18"/>
    <p:sldId id="345" r:id="rId19"/>
    <p:sldId id="419" r:id="rId20"/>
    <p:sldId id="420" r:id="rId21"/>
    <p:sldId id="367" r:id="rId22"/>
    <p:sldId id="409" r:id="rId23"/>
    <p:sldId id="411" r:id="rId24"/>
    <p:sldId id="412" r:id="rId25"/>
    <p:sldId id="410" r:id="rId26"/>
    <p:sldId id="369" r:id="rId27"/>
    <p:sldId id="387" r:id="rId28"/>
    <p:sldId id="407" r:id="rId29"/>
    <p:sldId id="388" r:id="rId30"/>
    <p:sldId id="389" r:id="rId31"/>
    <p:sldId id="390" r:id="rId32"/>
    <p:sldId id="392" r:id="rId33"/>
    <p:sldId id="414" r:id="rId34"/>
    <p:sldId id="397" r:id="rId35"/>
    <p:sldId id="398" r:id="rId36"/>
    <p:sldId id="399" r:id="rId37"/>
    <p:sldId id="404" r:id="rId38"/>
    <p:sldId id="405" r:id="rId39"/>
    <p:sldId id="415" r:id="rId40"/>
    <p:sldId id="382" r:id="rId41"/>
    <p:sldId id="416" r:id="rId42"/>
    <p:sldId id="408" r:id="rId43"/>
    <p:sldId id="417" r:id="rId44"/>
    <p:sldId id="422" r:id="rId45"/>
    <p:sldId id="421" r:id="rId4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12">
          <p15:clr>
            <a:srgbClr val="A4A3A4"/>
          </p15:clr>
        </p15:guide>
        <p15:guide id="2" pos="4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Kathy Roth" initials="KR" lastIdx="1" clrIdx="1"/>
  <p:cmAuthor id="2" name="JLonas" initials="JL" lastIdx="3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98600"/>
    <a:srgbClr val="B8D975"/>
    <a:srgbClr val="A7D053"/>
    <a:srgbClr val="C4E08C"/>
    <a:srgbClr val="29AC00"/>
    <a:srgbClr val="669900"/>
    <a:srgbClr val="3399FF"/>
    <a:srgbClr val="0066CC"/>
    <a:srgbClr val="008181"/>
    <a:srgbClr val="9C86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90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12" y="-96"/>
      </p:cViewPr>
      <p:guideLst>
        <p:guide orient="horz" pos="4212"/>
        <p:guide pos="4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C339-64FF-4647-A31A-6A3F977883E5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3C47-26E5-4879-A102-751A33FDB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17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47300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32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83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514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644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7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536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63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40344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0041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615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497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0130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833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14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750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0385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32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21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400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20981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604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44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41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7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0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403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00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20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406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44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41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7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08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403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0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209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445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41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059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08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403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209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44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419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5480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577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79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42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6304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969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816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373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509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4877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9626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0912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237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690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49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2349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8034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652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4211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1126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73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367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129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9867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321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801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484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3342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6443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7328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5052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876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4298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55699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86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6223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41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3115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619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35180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98579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6603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2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11026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11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9945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2379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677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02619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554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il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76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24975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009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6726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0747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3514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2405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961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0939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9004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839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08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60175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3188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4623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7959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35197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09971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1954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0805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0611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771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2/15/2019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2/15/2019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2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2/15/2019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14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2/15/2019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2/15/2019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77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2/15/2019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2/15/2019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4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2/15/2019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9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2/15/2019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9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Food Webs Lesson </a:t>
            </a:r>
            <a:r>
              <a:rPr lang="en-US" dirty="0" smtClean="0"/>
              <a:t>4B</a:t>
            </a:r>
            <a:endParaRPr lang="en-US" altLang="en-US" cap="none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77367"/>
            <a:ext cx="75438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dirty="0">
              <a:solidFill>
                <a:srgbClr val="1F497D"/>
              </a:solidFill>
              <a:latin typeface="Lucida Sans Unicode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685800" y="3376330"/>
            <a:ext cx="7848600" cy="224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None/>
            </a:pPr>
            <a:endParaRPr lang="en-US" sz="1000" dirty="0" smtClean="0">
              <a:solidFill>
                <a:srgbClr val="1F497D"/>
              </a:solidFill>
              <a:latin typeface="Lucida Sans Unicode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None/>
            </a:pPr>
            <a:r>
              <a:rPr lang="en-US" sz="4000" dirty="0" smtClean="0">
                <a:solidFill>
                  <a:srgbClr val="1F497D"/>
                </a:solidFill>
                <a:latin typeface="Calibri" pitchFamily="34" charset="0"/>
              </a:rPr>
              <a:t>As Matter Moves from Organism to Organism in a Food Chain, Does Any </a:t>
            </a:r>
            <a:br>
              <a:rPr lang="en-US" sz="4000" dirty="0" smtClean="0">
                <a:solidFill>
                  <a:srgbClr val="1F497D"/>
                </a:solidFill>
                <a:latin typeface="Calibri" pitchFamily="34" charset="0"/>
              </a:rPr>
            </a:br>
            <a:r>
              <a:rPr lang="en-US" sz="4000" dirty="0" smtClean="0">
                <a:solidFill>
                  <a:srgbClr val="1F497D"/>
                </a:solidFill>
                <a:latin typeface="Calibri" pitchFamily="34" charset="0"/>
              </a:rPr>
              <a:t>of the Matter Disappear? What Is Your Evidence?</a:t>
            </a:r>
            <a:endParaRPr lang="en-US" sz="4000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158815" y="5744028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041811" y="5832928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97" y="5744028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15" y="5832928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96" y="3066614"/>
            <a:ext cx="4708947" cy="3532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200635"/>
            <a:ext cx="7803588" cy="990600"/>
          </a:xfrm>
        </p:spPr>
        <p:txBody>
          <a:bodyPr/>
          <a:lstStyle/>
          <a:p>
            <a:r>
              <a:rPr lang="en-US" dirty="0" smtClean="0"/>
              <a:t>Matter at the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5" y="984737"/>
            <a:ext cx="8181345" cy="2180493"/>
          </a:xfrm>
        </p:spPr>
        <p:txBody>
          <a:bodyPr/>
          <a:lstStyle/>
          <a:p>
            <a:pPr marL="274320" indent="-274320">
              <a:spcBef>
                <a:spcPts val="300"/>
              </a:spcBef>
            </a:pPr>
            <a:r>
              <a:rPr lang="en-US" dirty="0" smtClean="0"/>
              <a:t>How can we figure out the </a:t>
            </a:r>
            <a:r>
              <a:rPr lang="en-US" b="1" dirty="0" smtClean="0"/>
              <a:t>total amount of matter </a:t>
            </a:r>
            <a:r>
              <a:rPr lang="en-US" dirty="0" smtClean="0"/>
              <a:t>we have at the start?</a:t>
            </a:r>
          </a:p>
          <a:p>
            <a:pPr marL="274320" indent="-274320">
              <a:spcBef>
                <a:spcPts val="300"/>
              </a:spcBef>
            </a:pPr>
            <a:r>
              <a:rPr lang="en-US" dirty="0" smtClean="0"/>
              <a:t>Be sure to write the number as a fraction on your chart. </a:t>
            </a:r>
          </a:p>
          <a:p>
            <a:pPr marL="274320" indent="-274320">
              <a:spcBef>
                <a:spcPts val="300"/>
              </a:spcBef>
            </a:pPr>
            <a:r>
              <a:rPr lang="en-US" dirty="0" smtClean="0"/>
              <a:t>What is the denominator always going to be and why? </a:t>
            </a:r>
          </a:p>
          <a:p>
            <a:pPr marL="274320" indent="-274320">
              <a:spcBef>
                <a:spcPts val="300"/>
              </a:spcBef>
            </a:pPr>
            <a:r>
              <a:rPr lang="en-US" dirty="0" smtClean="0"/>
              <a:t>How many cubes (pieces of matter) are we starting with?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93630" y="6345230"/>
            <a:ext cx="1362974" cy="172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49282" y="4711960"/>
            <a:ext cx="485192" cy="16421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362181" flipH="1">
            <a:off x="5091861" y="5376999"/>
            <a:ext cx="282304" cy="11300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18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Happen to the Matter?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What did we do with </a:t>
            </a:r>
            <a:r>
              <a:rPr lang="en-US" sz="3200" dirty="0" smtClean="0">
                <a:solidFill>
                  <a:prstClr val="black"/>
                </a:solidFill>
              </a:rPr>
              <a:t>the CO</a:t>
            </a:r>
            <a:r>
              <a:rPr lang="en-US" sz="3200" baseline="-25000" dirty="0" smtClean="0">
                <a:solidFill>
                  <a:prstClr val="black"/>
                </a:solidFill>
              </a:rPr>
              <a:t>2</a:t>
            </a:r>
            <a:r>
              <a:rPr lang="en-US" sz="3200" dirty="0" smtClean="0">
                <a:solidFill>
                  <a:prstClr val="black"/>
                </a:solidFill>
              </a:rPr>
              <a:t> and H</a:t>
            </a:r>
            <a:r>
              <a:rPr lang="en-US" sz="3200" baseline="-25000" dirty="0" smtClean="0">
                <a:solidFill>
                  <a:prstClr val="black"/>
                </a:solidFill>
              </a:rPr>
              <a:t>2</a:t>
            </a:r>
            <a:r>
              <a:rPr lang="en-US" sz="3200" dirty="0" smtClean="0">
                <a:solidFill>
                  <a:prstClr val="black"/>
                </a:solidFill>
              </a:rPr>
              <a:t>O molecules </a:t>
            </a:r>
            <a:r>
              <a:rPr lang="en-US" sz="3200" dirty="0">
                <a:solidFill>
                  <a:prstClr val="black"/>
                </a:solidFill>
              </a:rPr>
              <a:t>in our last lesson</a:t>
            </a:r>
            <a:r>
              <a:rPr lang="en-US" sz="3200" dirty="0" smtClean="0">
                <a:solidFill>
                  <a:prstClr val="black"/>
                </a:solidFill>
              </a:rPr>
              <a:t>?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sz="3200" dirty="0" smtClean="0"/>
              <a:t>Let’s see what will happen to our 72 cubes of matter …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6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the Tree Making Food and Growing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Use up all your carbon-dioxide and water molecules showing how the tree makes food matter.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Put leftover oxygen pieces (atoms) in the bowl labeled Oxygen (or in the air around the tree).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Show how the tree grows bigger as it uses the food molecules.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51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44" y="2673271"/>
            <a:ext cx="5136887" cy="3853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255181"/>
            <a:ext cx="8124092" cy="990600"/>
          </a:xfrm>
        </p:spPr>
        <p:txBody>
          <a:bodyPr>
            <a:normAutofit/>
          </a:bodyPr>
          <a:lstStyle/>
          <a:p>
            <a:r>
              <a:rPr lang="en-US" sz="3800" dirty="0"/>
              <a:t>Let’s </a:t>
            </a:r>
            <a:r>
              <a:rPr lang="en-US" sz="3800" dirty="0" smtClean="0"/>
              <a:t>Do </a:t>
            </a:r>
            <a:r>
              <a:rPr lang="en-US" sz="3800" dirty="0"/>
              <a:t>the </a:t>
            </a:r>
            <a:r>
              <a:rPr lang="en-US" sz="3800" dirty="0" smtClean="0"/>
              <a:t>Math!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055077"/>
            <a:ext cx="8391511" cy="1618194"/>
          </a:xfrm>
        </p:spPr>
        <p:txBody>
          <a:bodyPr/>
          <a:lstStyle/>
          <a:p>
            <a:pPr marL="274320" indent="-274320"/>
            <a:r>
              <a:rPr lang="en-US" dirty="0" smtClean="0"/>
              <a:t>How much matter do we have now? And where is it? </a:t>
            </a:r>
          </a:p>
          <a:p>
            <a:pPr marL="274320" indent="-274320">
              <a:spcBef>
                <a:spcPts val="300"/>
              </a:spcBef>
            </a:pPr>
            <a:r>
              <a:rPr lang="en-US" dirty="0" smtClean="0"/>
              <a:t>Count the pieces of matter (atoms) and record the data as a fraction in </a:t>
            </a:r>
            <a:r>
              <a:rPr lang="en-US" b="1" dirty="0" smtClean="0"/>
              <a:t>column 4</a:t>
            </a:r>
            <a:r>
              <a:rPr lang="en-US" dirty="0" smtClean="0"/>
              <a:t> of your chart. Then add up the total amount of matter and record that at the bottom.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362181" flipH="1">
            <a:off x="5694699" y="2861251"/>
            <a:ext cx="282304" cy="11300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62708" y="6316978"/>
            <a:ext cx="1362974" cy="2101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1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12" y="29542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Other Uses for the Food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012" y="1286022"/>
            <a:ext cx="8229600" cy="5157308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What else can the tree do with the food molecules besides using them to grow? What else do food molecules contain besides matter?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The tree needs energy to live, so it breaks down the food molecules to release the stored </a:t>
            </a:r>
            <a:r>
              <a:rPr lang="en-US" sz="3000" b="1" dirty="0" smtClean="0"/>
              <a:t>energy</a:t>
            </a:r>
            <a:r>
              <a:rPr lang="en-US" sz="30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Break apart </a:t>
            </a:r>
            <a:r>
              <a:rPr lang="en-US" sz="3000" b="1" dirty="0" smtClean="0"/>
              <a:t>four</a:t>
            </a:r>
            <a:r>
              <a:rPr lang="en-US" sz="3000" dirty="0" smtClean="0"/>
              <a:t> food molecules (linking cubes). The clicking sound you hear represents energy being released.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The tree uses this energy to live. But what happens to the leftover pieces of matter?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05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6" y="533400"/>
            <a:ext cx="8080744" cy="990600"/>
          </a:xfrm>
        </p:spPr>
        <p:txBody>
          <a:bodyPr/>
          <a:lstStyle/>
          <a:p>
            <a:r>
              <a:rPr lang="en-US" dirty="0" smtClean="0"/>
              <a:t>What Happens to the Leftovers?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6" y="1524000"/>
            <a:ext cx="8080744" cy="4876800"/>
          </a:xfrm>
        </p:spPr>
        <p:txBody>
          <a:bodyPr>
            <a:normAutofit lnSpcReduction="10000"/>
          </a:bodyPr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In nature, the leftover pieces of matter immediately start matching up to make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molecules.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So use your leftover pieces to make as many CO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and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molecules as you can. If you need more oxygen molecules, take them from the oxygen bowl (or from the air around the tree).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Put your new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molecules in their labeled bowls.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5108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48" y="533400"/>
            <a:ext cx="8011551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Uses for the Food Molecules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8" y="1524000"/>
            <a:ext cx="8011552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What else can the tree do with the food molecules it made?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Some of the matter can fall to the ground as </a:t>
            </a:r>
            <a:r>
              <a:rPr lang="en-US" sz="3200" b="1" dirty="0" smtClean="0"/>
              <a:t>wastes</a:t>
            </a:r>
            <a:r>
              <a:rPr lang="en-US" sz="3200" dirty="0" smtClean="0"/>
              <a:t>—like when leaves, branches, berries, or nuts fall to the ground.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So drop </a:t>
            </a:r>
            <a:r>
              <a:rPr lang="en-US" sz="3200" b="1" dirty="0" smtClean="0"/>
              <a:t>one</a:t>
            </a:r>
            <a:r>
              <a:rPr lang="en-US" sz="3200" dirty="0" smtClean="0"/>
              <a:t> food molecule into the bowl labeled Wastes.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787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533400"/>
            <a:ext cx="8053754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Else Happens to the Food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600200"/>
            <a:ext cx="8053754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It gets passed on to another organism!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So move </a:t>
            </a:r>
            <a:r>
              <a:rPr lang="en-US" sz="3200" b="1" dirty="0" smtClean="0"/>
              <a:t>nine</a:t>
            </a:r>
            <a:r>
              <a:rPr lang="en-US" sz="3200" dirty="0" smtClean="0"/>
              <a:t> food molecules from the tree to the squirrel.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What does this matter help the squirrel do?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200" b="1" dirty="0" smtClean="0"/>
              <a:t>Grow bigger!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9524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114" y="2627940"/>
            <a:ext cx="5057239" cy="3794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72" y="162951"/>
            <a:ext cx="8152227" cy="990600"/>
          </a:xfrm>
        </p:spPr>
        <p:txBody>
          <a:bodyPr>
            <a:normAutofit/>
          </a:bodyPr>
          <a:lstStyle/>
          <a:p>
            <a:r>
              <a:rPr lang="en-US" sz="3600" dirty="0"/>
              <a:t>Let’s </a:t>
            </a:r>
            <a:r>
              <a:rPr lang="en-US" sz="3600" dirty="0" smtClean="0"/>
              <a:t>Do </a:t>
            </a:r>
            <a:r>
              <a:rPr lang="en-US" sz="3600" dirty="0"/>
              <a:t>the </a:t>
            </a:r>
            <a:r>
              <a:rPr lang="en-US" sz="3600" dirty="0" smtClean="0"/>
              <a:t>Math Again!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943379"/>
            <a:ext cx="8152227" cy="5478686"/>
          </a:xfrm>
        </p:spPr>
        <p:txBody>
          <a:bodyPr/>
          <a:lstStyle/>
          <a:p>
            <a:pPr marL="274320" indent="-274320"/>
            <a:r>
              <a:rPr lang="en-US" dirty="0" smtClean="0"/>
              <a:t>How much matter do we have now? And where is it? </a:t>
            </a:r>
          </a:p>
          <a:p>
            <a:pPr marL="274320" indent="-274320">
              <a:spcBef>
                <a:spcPts val="300"/>
              </a:spcBef>
            </a:pPr>
            <a:r>
              <a:rPr lang="en-US" dirty="0" smtClean="0"/>
              <a:t>Count the pieces of matter (atoms) and record the data as a fraction in </a:t>
            </a:r>
            <a:r>
              <a:rPr lang="en-US" b="1" dirty="0" smtClean="0"/>
              <a:t>column 5</a:t>
            </a:r>
            <a:r>
              <a:rPr lang="en-US" dirty="0" smtClean="0"/>
              <a:t> of your chart. Then add up the total amount of matter and record that number at the bottom.</a:t>
            </a:r>
          </a:p>
        </p:txBody>
      </p:sp>
      <p:sp>
        <p:nvSpPr>
          <p:cNvPr id="6" name="Down Arrow 5"/>
          <p:cNvSpPr/>
          <p:nvPr/>
        </p:nvSpPr>
        <p:spPr>
          <a:xfrm rot="1362181" flipH="1">
            <a:off x="6117615" y="2752135"/>
            <a:ext cx="282304" cy="11300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6348" y="6211892"/>
            <a:ext cx="1362974" cy="2101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97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4" y="407963"/>
            <a:ext cx="801858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Uses for the Food Molecules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4" y="1403498"/>
            <a:ext cx="8229600" cy="4793566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What else can the squirrel do with the food matter?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Just like the tree, the squirrel uses food matter </a:t>
            </a:r>
            <a:br>
              <a:rPr lang="en-US" sz="3000" dirty="0" smtClean="0"/>
            </a:br>
            <a:r>
              <a:rPr lang="en-US" sz="3000" dirty="0" smtClean="0"/>
              <a:t>for … </a:t>
            </a:r>
            <a:r>
              <a:rPr lang="en-US" sz="3000" b="1" dirty="0" smtClean="0"/>
              <a:t>energy</a:t>
            </a:r>
            <a:r>
              <a:rPr lang="en-US" sz="3000" dirty="0" smtClean="0"/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So take apart </a:t>
            </a:r>
            <a:r>
              <a:rPr lang="en-US" sz="3000" b="1" dirty="0" smtClean="0"/>
              <a:t>two</a:t>
            </a:r>
            <a:r>
              <a:rPr lang="en-US" sz="3000" dirty="0" smtClean="0"/>
              <a:t> of the squirrel’s food molecules to release energy.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What do you think you should do with the leftover pieces of matter?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Yes! Make 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and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 molecules and put them in the appropriate bowls.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5797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6" y="290146"/>
            <a:ext cx="8071595" cy="990600"/>
          </a:xfrm>
        </p:spPr>
        <p:txBody>
          <a:bodyPr/>
          <a:lstStyle/>
          <a:p>
            <a:r>
              <a:rPr lang="en-US" dirty="0" smtClean="0"/>
              <a:t>Focus Question from Last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5" y="1107831"/>
            <a:ext cx="8442253" cy="1195754"/>
          </a:xfrm>
        </p:spPr>
        <p:txBody>
          <a:bodyPr/>
          <a:lstStyle/>
          <a:p>
            <a:pPr marL="0" indent="0">
              <a:buNone/>
            </a:pPr>
            <a:r>
              <a:rPr lang="en-US" sz="3000" i="1" dirty="0" smtClean="0"/>
              <a:t>What happens to matter as it moves from organism to organism in a food chain? </a:t>
            </a:r>
            <a:endParaRPr lang="en-US" sz="3000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232" y="2303585"/>
            <a:ext cx="2384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</a:rPr>
              <a:t>What did you say about </a:t>
            </a:r>
            <a:r>
              <a:rPr lang="en-US" sz="3000" dirty="0" smtClean="0">
                <a:latin typeface="Calibri" panose="020F0502020204030204" pitchFamily="34" charset="0"/>
              </a:rPr>
              <a:t>the different  things that might happen to the food matter in a worm when a bird eats it? </a:t>
            </a:r>
            <a:endParaRPr lang="en-US" sz="3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99" t="21368" r="28172"/>
          <a:stretch/>
        </p:blipFill>
        <p:spPr>
          <a:xfrm>
            <a:off x="3796247" y="2303585"/>
            <a:ext cx="4721914" cy="4247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166" y="6550902"/>
            <a:ext cx="182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Photo courtesy of Pixabay.com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61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93" y="533400"/>
            <a:ext cx="8133907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Other Uses for the Food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93" y="1524000"/>
            <a:ext cx="7943993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What else can the squirrel do with the food molecules?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It leaves </a:t>
            </a:r>
            <a:r>
              <a:rPr lang="en-US" sz="3200" b="1" dirty="0" smtClean="0"/>
              <a:t>wastes</a:t>
            </a:r>
            <a:r>
              <a:rPr lang="en-US" sz="3200" dirty="0" smtClean="0"/>
              <a:t> on the ground!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So take </a:t>
            </a:r>
            <a:r>
              <a:rPr lang="en-US" sz="3200" b="1" dirty="0" smtClean="0"/>
              <a:t>one</a:t>
            </a:r>
            <a:r>
              <a:rPr lang="en-US" sz="3200" dirty="0" smtClean="0"/>
              <a:t> food molecule and put it in the bowl labeled Wastes.</a:t>
            </a:r>
          </a:p>
        </p:txBody>
      </p:sp>
    </p:spTree>
    <p:extLst>
      <p:ext uri="{BB962C8B-B14F-4D97-AF65-F5344CB8AC3E}">
        <p14:creationId xmlns="" xmlns:p14="http://schemas.microsoft.com/office/powerpoint/2010/main" val="13193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0" y="533400"/>
            <a:ext cx="810201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Else Happens to the Food Matter?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0" y="1524000"/>
            <a:ext cx="810200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One day a mountain lion eats part of the squirrel.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/>
              <a:t>So move </a:t>
            </a:r>
            <a:r>
              <a:rPr lang="en-US" sz="3200" b="1" dirty="0" smtClean="0"/>
              <a:t>five</a:t>
            </a:r>
            <a:r>
              <a:rPr lang="en-US" sz="3200" dirty="0" smtClean="0"/>
              <a:t> food molecules from the squirrel to the mountain lion.</a:t>
            </a:r>
          </a:p>
        </p:txBody>
      </p:sp>
    </p:spTree>
    <p:extLst>
      <p:ext uri="{BB962C8B-B14F-4D97-AF65-F5344CB8AC3E}">
        <p14:creationId xmlns="" xmlns:p14="http://schemas.microsoft.com/office/powerpoint/2010/main" val="13116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019"/>
            <a:ext cx="842800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Uses for the Food Molecules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948"/>
            <a:ext cx="8229600" cy="5326911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What else can the mountain lion do with the food matter?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Just like the tree and the squirrel, the mountain lion uses the food matter for … </a:t>
            </a:r>
            <a:r>
              <a:rPr lang="en-US" sz="3000" b="1" dirty="0" smtClean="0"/>
              <a:t>energy</a:t>
            </a:r>
            <a:r>
              <a:rPr lang="en-US" sz="3000" dirty="0" smtClean="0"/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So take apart </a:t>
            </a:r>
            <a:r>
              <a:rPr lang="en-US" sz="3000" b="1" dirty="0" smtClean="0"/>
              <a:t>two</a:t>
            </a:r>
            <a:r>
              <a:rPr lang="en-US" sz="3000" dirty="0" smtClean="0"/>
              <a:t> of the mountain lion’s food molecules to release energy.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What do you think you should do with the leftover pieces of matter?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Yes! Make 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and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 molecules and put them in the appropriate bowls.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3667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Uses for the Food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What else can the mountain lion do with the food molecules?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/>
              <a:t>It leaves </a:t>
            </a:r>
            <a:r>
              <a:rPr lang="en-US" sz="3200" b="1" dirty="0" smtClean="0"/>
              <a:t>wastes</a:t>
            </a:r>
            <a:r>
              <a:rPr lang="en-US" sz="3200" dirty="0" smtClean="0"/>
              <a:t> on the ground.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/>
              <a:t>So take </a:t>
            </a:r>
            <a:r>
              <a:rPr lang="en-US" sz="3200" b="1" dirty="0" smtClean="0"/>
              <a:t>one</a:t>
            </a:r>
            <a:r>
              <a:rPr lang="en-US" sz="3200" dirty="0" smtClean="0"/>
              <a:t> food molecule and put it in the bowl labeled Wastes.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/>
              <a:t>Could the mountain lion pass on food molecules to other organisms?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256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09" y="2761861"/>
            <a:ext cx="5019561" cy="376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447"/>
            <a:ext cx="8229600" cy="990600"/>
          </a:xfrm>
        </p:spPr>
        <p:txBody>
          <a:bodyPr>
            <a:normAutofit/>
          </a:bodyPr>
          <a:lstStyle/>
          <a:p>
            <a:r>
              <a:rPr lang="en-US" sz="3800" dirty="0"/>
              <a:t>Let’s </a:t>
            </a:r>
            <a:r>
              <a:rPr lang="en-US" sz="3800" dirty="0" smtClean="0"/>
              <a:t>Do </a:t>
            </a:r>
            <a:r>
              <a:rPr lang="en-US" sz="3800" dirty="0"/>
              <a:t>the </a:t>
            </a:r>
            <a:r>
              <a:rPr lang="en-US" sz="3800" dirty="0" smtClean="0"/>
              <a:t>Math Again!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787"/>
            <a:ext cx="8229600" cy="5603359"/>
          </a:xfrm>
        </p:spPr>
        <p:txBody>
          <a:bodyPr/>
          <a:lstStyle/>
          <a:p>
            <a:pPr marL="274320" indent="-274320"/>
            <a:r>
              <a:rPr lang="en-US" sz="2500" dirty="0" smtClean="0"/>
              <a:t>How much matter do we have now? Where is it? </a:t>
            </a:r>
          </a:p>
          <a:p>
            <a:pPr marL="274320" indent="-274320">
              <a:spcBef>
                <a:spcPts val="300"/>
              </a:spcBef>
            </a:pPr>
            <a:r>
              <a:rPr lang="en-US" sz="2500" dirty="0" smtClean="0"/>
              <a:t>Count the pieces of matter (atoms) and record the data as a fraction in </a:t>
            </a:r>
            <a:r>
              <a:rPr lang="en-US" sz="2500" b="1" dirty="0" smtClean="0"/>
              <a:t>column 6</a:t>
            </a:r>
            <a:r>
              <a:rPr lang="en-US" sz="2500" dirty="0" smtClean="0"/>
              <a:t> of your chart. Then add up the total amount of matter and record that number at the bottom.</a:t>
            </a:r>
          </a:p>
        </p:txBody>
      </p:sp>
      <p:sp>
        <p:nvSpPr>
          <p:cNvPr id="6" name="Down Arrow 5"/>
          <p:cNvSpPr/>
          <p:nvPr/>
        </p:nvSpPr>
        <p:spPr>
          <a:xfrm rot="1362181" flipH="1">
            <a:off x="6714104" y="2900143"/>
            <a:ext cx="282304" cy="11300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7200" y="6288799"/>
            <a:ext cx="1362974" cy="2101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58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26" y="307676"/>
            <a:ext cx="787310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Look for Patterns in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26" y="1158949"/>
            <a:ext cx="8369459" cy="560844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Work in your small groups to identify patterns in your data.</a:t>
            </a:r>
          </a:p>
          <a:p>
            <a:pPr marL="0" indent="0">
              <a:buNone/>
            </a:pPr>
            <a:r>
              <a:rPr lang="en-US" sz="3000" dirty="0" smtClean="0"/>
              <a:t>What do you notice? What happened to the matter?</a:t>
            </a:r>
            <a:r>
              <a:rPr lang="en-US" sz="3000" dirty="0"/>
              <a:t> </a:t>
            </a:r>
            <a:r>
              <a:rPr lang="en-US" sz="3000" dirty="0" smtClean="0"/>
              <a:t>Be ready to share your observations. 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06" y="3234565"/>
            <a:ext cx="4708947" cy="3532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8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 smtClean="0"/>
              <a:t>Today’s focus </a:t>
            </a:r>
            <a:r>
              <a:rPr lang="en-US" sz="3000" b="1" dirty="0" smtClean="0"/>
              <a:t>questions: </a:t>
            </a:r>
            <a:r>
              <a:rPr lang="en-US" sz="3000" i="1" dirty="0" smtClean="0"/>
              <a:t>As matter moves from organism to organism in a food chain, does any of the matter disappear? What is your evidence?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Answer </a:t>
            </a:r>
            <a:r>
              <a:rPr lang="en-US" sz="3000" dirty="0" smtClean="0"/>
              <a:t>these questions </a:t>
            </a:r>
            <a:r>
              <a:rPr lang="en-US" sz="3000" dirty="0" smtClean="0"/>
              <a:t>in your notebooks. Make a claim and provide evidence based on the data from your charts. Use these sentence starters: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000" dirty="0" smtClean="0"/>
              <a:t>My </a:t>
            </a:r>
            <a:r>
              <a:rPr lang="en-US" sz="3000" dirty="0"/>
              <a:t>claim is </a:t>
            </a:r>
            <a:r>
              <a:rPr lang="en-US" sz="3000" dirty="0" smtClean="0"/>
              <a:t>…</a:t>
            </a:r>
            <a:endParaRPr lang="en-US" sz="3000" dirty="0"/>
          </a:p>
          <a:p>
            <a:pPr marL="731520" lvl="1" indent="-365760">
              <a:spcBef>
                <a:spcPts val="0"/>
              </a:spcBef>
            </a:pPr>
            <a:r>
              <a:rPr lang="en-US" sz="3000" dirty="0"/>
              <a:t>My evidence </a:t>
            </a:r>
            <a:r>
              <a:rPr lang="en-US" sz="3000" dirty="0" smtClean="0"/>
              <a:t>is …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6612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08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Explaining the Data: Your Claims and Evidence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327" y="1524688"/>
            <a:ext cx="3825398" cy="4616648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Science Presenters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			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         My claim is …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                    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                        </a:t>
            </a:r>
          </a:p>
          <a:p>
            <a:pPr algn="ctr"/>
            <a:r>
              <a:rPr lang="en-US" dirty="0" smtClean="0"/>
              <a:t>                         My evidence is …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                 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1698" y="1524688"/>
            <a:ext cx="3988066" cy="4616648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Science Listeners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What do you mean?</a:t>
            </a:r>
          </a:p>
          <a:p>
            <a:r>
              <a:rPr lang="en-US" dirty="0" smtClean="0"/>
              <a:t>                         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                      I agree because …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I disagree because …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I want to add on …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I want to piggyback …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695" y="2319823"/>
            <a:ext cx="1087501" cy="975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00" y="3971512"/>
            <a:ext cx="1237595" cy="743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404" y="2209800"/>
            <a:ext cx="554784" cy="896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145" y="3673862"/>
            <a:ext cx="1200577" cy="553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2521" y="4973097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67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08" y="308344"/>
            <a:ext cx="8229600" cy="990600"/>
          </a:xfrm>
        </p:spPr>
        <p:txBody>
          <a:bodyPr/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2308" y="1298944"/>
            <a:ext cx="860093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Calibri" pitchFamily="34" charset="0"/>
              </a:rPr>
              <a:t>Today’s focus </a:t>
            </a:r>
            <a:r>
              <a:rPr lang="en-US" sz="2600" b="1" dirty="0" smtClean="0">
                <a:latin typeface="Calibri" pitchFamily="34" charset="0"/>
              </a:rPr>
              <a:t>questions</a:t>
            </a:r>
            <a:r>
              <a:rPr lang="en-US" sz="2600" dirty="0" smtClean="0">
                <a:latin typeface="Calibri" pitchFamily="34" charset="0"/>
              </a:rPr>
              <a:t>: </a:t>
            </a:r>
            <a:r>
              <a:rPr lang="en-US" sz="2600" i="1" dirty="0" smtClean="0">
                <a:latin typeface="Calibri" pitchFamily="34" charset="0"/>
              </a:rPr>
              <a:t>As </a:t>
            </a:r>
            <a:r>
              <a:rPr lang="en-US" sz="2600" i="1" dirty="0">
                <a:latin typeface="Calibri" pitchFamily="34" charset="0"/>
              </a:rPr>
              <a:t>matter moves from organism to organism in a food </a:t>
            </a:r>
            <a:r>
              <a:rPr lang="en-US" sz="2600" i="1" dirty="0" smtClean="0">
                <a:latin typeface="Calibri" pitchFamily="34" charset="0"/>
              </a:rPr>
              <a:t>chain, </a:t>
            </a:r>
            <a:r>
              <a:rPr lang="en-US" sz="2600" i="1" dirty="0">
                <a:latin typeface="Calibri" pitchFamily="34" charset="0"/>
              </a:rPr>
              <a:t>does any of the matter disappear? What is your evidence?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>
                <a:latin typeface="Calibri" pitchFamily="34" charset="0"/>
              </a:rPr>
              <a:t>What we found out:</a:t>
            </a:r>
            <a:endParaRPr lang="en-US" sz="2600" dirty="0">
              <a:latin typeface="Calibri" pitchFamily="34" charset="0"/>
            </a:endParaRPr>
          </a:p>
          <a:p>
            <a:pPr marL="731520" indent="-36576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Atoms can be rearranged to form different kinds of molecules, and atoms and molecules can move from organism to organism.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But atoms and molecules don’t disappear. We showed this by counting the cubes (atoms). The amount of matter (the number of cubes) in the food chain always stayed the same: 72! 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Calibri" pitchFamily="34" charset="0"/>
              </a:rPr>
              <a:t>A  big idea: </a:t>
            </a:r>
            <a:r>
              <a:rPr lang="en-US" sz="2600" dirty="0">
                <a:latin typeface="Calibri" pitchFamily="34" charset="0"/>
              </a:rPr>
              <a:t>Matter can never disappear or be </a:t>
            </a:r>
            <a:r>
              <a:rPr lang="en-US" sz="2600" dirty="0" smtClean="0">
                <a:latin typeface="Calibri" pitchFamily="34" charset="0"/>
              </a:rPr>
              <a:t>destroyed!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127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533400"/>
            <a:ext cx="8053754" cy="990600"/>
          </a:xfrm>
        </p:spPr>
        <p:txBody>
          <a:bodyPr/>
          <a:lstStyle/>
          <a:p>
            <a:r>
              <a:rPr lang="en-US" dirty="0" smtClean="0"/>
              <a:t>Today’s Focus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524000"/>
            <a:ext cx="8053754" cy="4876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Times New Roman"/>
              </a:rPr>
              <a:t>As matter moves from organism to organism in a food chain, does any of the matter disappear? What is your evidence? </a:t>
            </a:r>
            <a:endParaRPr lang="en-US" sz="3200" dirty="0"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62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533400"/>
            <a:ext cx="8053754" cy="990600"/>
          </a:xfrm>
        </p:spPr>
        <p:txBody>
          <a:bodyPr/>
          <a:lstStyle/>
          <a:p>
            <a:r>
              <a:rPr lang="en-US" dirty="0" smtClean="0"/>
              <a:t>Today’s Focus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524000"/>
            <a:ext cx="8053754" cy="4876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Times New Roman"/>
              </a:rPr>
              <a:t>As matter moves from organism to organism in a food chain, does any of the matter disappear? What is your evidence? </a:t>
            </a:r>
            <a:endParaRPr lang="en-US" sz="3200" dirty="0"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62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Tomorrow we’ll explore these questions: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 smtClean="0"/>
              <a:t>What happens to the waste matter that the tree, the squirrel, and the mountain lion left behind?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 smtClean="0"/>
              <a:t>What happens to dead organisms?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Does Matter Disappear?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9721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Today we’ll repeat our linking-cube simulation to show how food molecules move from organism to organism in a food chain.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000" dirty="0" smtClean="0"/>
              <a:t>But this time, we’ll </a:t>
            </a:r>
            <a:r>
              <a:rPr lang="en-US" sz="3000" b="1" dirty="0" smtClean="0"/>
              <a:t>track the matter mathematically </a:t>
            </a:r>
            <a:r>
              <a:rPr lang="en-US" sz="3000" dirty="0" smtClean="0"/>
              <a:t>to see whether any of it disappears!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82" y="533400"/>
            <a:ext cx="8025618" cy="990600"/>
          </a:xfrm>
        </p:spPr>
        <p:txBody>
          <a:bodyPr/>
          <a:lstStyle/>
          <a:p>
            <a:r>
              <a:rPr lang="en-US" dirty="0" smtClean="0"/>
              <a:t>What the Linking Cubes Represent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182" y="1600200"/>
            <a:ext cx="8025618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Last time we used linking cubes to show what happens as matter moves from one organism to another in a food chain.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/>
              <a:t>What did the linking cubes represent?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70" y="3083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Tracking Matter in a Food Chain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2170" y="4842064"/>
            <a:ext cx="8524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libri" pitchFamily="34" charset="0"/>
              </a:rPr>
              <a:t>What does the handout title and the text underneath tell you?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libri" pitchFamily="34" charset="0"/>
              </a:rPr>
              <a:t>What is shown in column 1 on the left side of the chart?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libri" pitchFamily="34" charset="0"/>
              </a:rPr>
              <a:t>What is shown in column 2?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libri" pitchFamily="34" charset="0"/>
              </a:rPr>
              <a:t>What do you think the next 4 columns will show? </a:t>
            </a:r>
            <a:endParaRPr lang="en-US" sz="25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96" y="1228483"/>
            <a:ext cx="4708947" cy="3532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23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89" y="3241838"/>
            <a:ext cx="4708947" cy="3532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49" y="339970"/>
            <a:ext cx="7695028" cy="990600"/>
          </a:xfrm>
        </p:spPr>
        <p:txBody>
          <a:bodyPr/>
          <a:lstStyle/>
          <a:p>
            <a:r>
              <a:rPr lang="en-US" dirty="0" smtClean="0"/>
              <a:t>Matter at the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8" y="1153550"/>
            <a:ext cx="8201465" cy="5514535"/>
          </a:xfrm>
        </p:spPr>
        <p:txBody>
          <a:bodyPr/>
          <a:lstStyle/>
          <a:p>
            <a:pPr marL="274320" indent="-274320"/>
            <a:r>
              <a:rPr lang="en-US" sz="2800" dirty="0" smtClean="0"/>
              <a:t>Make sure you have your organism posters/mats and linking cubes. (Remember what the cubes represent!)</a:t>
            </a:r>
            <a:endParaRPr lang="en-US" sz="2800" dirty="0"/>
          </a:p>
          <a:p>
            <a:pPr marL="274320" indent="-274320">
              <a:spcBef>
                <a:spcPts val="300"/>
              </a:spcBef>
            </a:pPr>
            <a:r>
              <a:rPr lang="en-US" sz="2800" dirty="0" smtClean="0"/>
              <a:t>You should have 72 linking cubes, or atoms, at the start. Write that number at the top of your handout</a:t>
            </a:r>
            <a:r>
              <a:rPr lang="en-US" sz="2600" dirty="0" smtClean="0"/>
              <a:t>.</a:t>
            </a:r>
          </a:p>
          <a:p>
            <a:endParaRPr lang="en-US" dirty="0" smtClean="0"/>
          </a:p>
        </p:txBody>
      </p:sp>
      <p:sp>
        <p:nvSpPr>
          <p:cNvPr id="5" name="Down Arrow 4"/>
          <p:cNvSpPr/>
          <p:nvPr/>
        </p:nvSpPr>
        <p:spPr>
          <a:xfrm rot="3239713">
            <a:off x="5467356" y="2736952"/>
            <a:ext cx="216498" cy="9994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65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185" y="3042521"/>
            <a:ext cx="4708947" cy="3532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204876"/>
            <a:ext cx="7881226" cy="990600"/>
          </a:xfrm>
        </p:spPr>
        <p:txBody>
          <a:bodyPr/>
          <a:lstStyle/>
          <a:p>
            <a:r>
              <a:rPr lang="en-US" dirty="0" smtClean="0"/>
              <a:t>Matter at the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012874"/>
            <a:ext cx="8229600" cy="2004215"/>
          </a:xfrm>
        </p:spPr>
        <p:txBody>
          <a:bodyPr/>
          <a:lstStyle/>
          <a:p>
            <a:pPr marL="274320" lvl="1" indent="-274320">
              <a:buClr>
                <a:srgbClr val="93A299"/>
              </a:buClr>
            </a:pPr>
            <a:r>
              <a:rPr lang="en-US" sz="2600" dirty="0" smtClean="0">
                <a:solidFill>
                  <a:srgbClr val="292934"/>
                </a:solidFill>
              </a:rPr>
              <a:t>Count the number of carbon-dioxide </a:t>
            </a:r>
            <a:r>
              <a:rPr lang="en-US" sz="2600" dirty="0">
                <a:solidFill>
                  <a:srgbClr val="292934"/>
                </a:solidFill>
              </a:rPr>
              <a:t>(CO</a:t>
            </a:r>
            <a:r>
              <a:rPr lang="en-US" sz="2600" baseline="-25000" dirty="0">
                <a:solidFill>
                  <a:srgbClr val="292934"/>
                </a:solidFill>
              </a:rPr>
              <a:t>2 </a:t>
            </a:r>
            <a:r>
              <a:rPr lang="en-US" sz="2600" dirty="0">
                <a:solidFill>
                  <a:srgbClr val="292934"/>
                </a:solidFill>
              </a:rPr>
              <a:t>) </a:t>
            </a:r>
            <a:r>
              <a:rPr lang="en-US" sz="2600" dirty="0" smtClean="0">
                <a:solidFill>
                  <a:srgbClr val="292934"/>
                </a:solidFill>
              </a:rPr>
              <a:t>molecules we’re starting </a:t>
            </a:r>
            <a:r>
              <a:rPr lang="en-US" sz="2600" dirty="0">
                <a:solidFill>
                  <a:srgbClr val="292934"/>
                </a:solidFill>
              </a:rPr>
              <a:t>with. </a:t>
            </a:r>
          </a:p>
          <a:p>
            <a:pPr marL="274320" lvl="1" indent="-274320">
              <a:spcBef>
                <a:spcPts val="300"/>
              </a:spcBef>
              <a:buClr>
                <a:srgbClr val="93A299"/>
              </a:buClr>
            </a:pPr>
            <a:r>
              <a:rPr lang="en-US" sz="2600" dirty="0" smtClean="0">
                <a:solidFill>
                  <a:srgbClr val="292934"/>
                </a:solidFill>
              </a:rPr>
              <a:t>What </a:t>
            </a:r>
            <a:r>
              <a:rPr lang="en-US" sz="2600" b="1" dirty="0" smtClean="0">
                <a:solidFill>
                  <a:srgbClr val="292934"/>
                </a:solidFill>
              </a:rPr>
              <a:t>fraction</a:t>
            </a:r>
            <a:r>
              <a:rPr lang="en-US" sz="2600" dirty="0" smtClean="0">
                <a:solidFill>
                  <a:srgbClr val="292934"/>
                </a:solidFill>
              </a:rPr>
              <a:t> of the </a:t>
            </a:r>
            <a:r>
              <a:rPr lang="en-US" sz="2600" dirty="0">
                <a:solidFill>
                  <a:srgbClr val="292934"/>
                </a:solidFill>
              </a:rPr>
              <a:t>total number of cubes </a:t>
            </a:r>
            <a:r>
              <a:rPr lang="en-US" sz="2600" dirty="0" smtClean="0">
                <a:solidFill>
                  <a:srgbClr val="292934"/>
                </a:solidFill>
              </a:rPr>
              <a:t>do the CO</a:t>
            </a:r>
            <a:r>
              <a:rPr lang="en-US" sz="2600" baseline="-25000" dirty="0" smtClean="0">
                <a:solidFill>
                  <a:srgbClr val="292934"/>
                </a:solidFill>
              </a:rPr>
              <a:t>2</a:t>
            </a:r>
            <a:r>
              <a:rPr lang="en-US" sz="2600" dirty="0" smtClean="0">
                <a:solidFill>
                  <a:srgbClr val="292934"/>
                </a:solidFill>
              </a:rPr>
              <a:t> molecules represent? Write </a:t>
            </a:r>
            <a:r>
              <a:rPr lang="en-US" sz="2600" dirty="0">
                <a:solidFill>
                  <a:srgbClr val="292934"/>
                </a:solidFill>
              </a:rPr>
              <a:t>that fraction on </a:t>
            </a:r>
            <a:r>
              <a:rPr lang="en-US" sz="2600" dirty="0" smtClean="0">
                <a:solidFill>
                  <a:srgbClr val="292934"/>
                </a:solidFill>
              </a:rPr>
              <a:t>your chart </a:t>
            </a:r>
            <a:br>
              <a:rPr lang="en-US" sz="2600" dirty="0" smtClean="0">
                <a:solidFill>
                  <a:srgbClr val="292934"/>
                </a:solidFill>
              </a:rPr>
            </a:br>
            <a:r>
              <a:rPr lang="en-US" sz="2600" dirty="0" smtClean="0">
                <a:solidFill>
                  <a:srgbClr val="292934"/>
                </a:solidFill>
              </a:rPr>
              <a:t>(row 1, column 3). </a:t>
            </a:r>
            <a:endParaRPr lang="en-US" sz="2600" dirty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en-US" dirty="0" smtClean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en-US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dirty="0" smtClean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dirty="0" smtClean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en-US" dirty="0">
              <a:solidFill>
                <a:srgbClr val="292934"/>
              </a:solidFill>
            </a:endParaRPr>
          </a:p>
          <a:p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362181" flipH="1">
            <a:off x="5165978" y="3048256"/>
            <a:ext cx="195538" cy="11300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93630" y="4029972"/>
            <a:ext cx="1362974" cy="2101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58613" y="4693298"/>
            <a:ext cx="485192" cy="16421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52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396" y="3075944"/>
            <a:ext cx="4708947" cy="3532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43" y="404037"/>
            <a:ext cx="7932055" cy="724199"/>
          </a:xfrm>
        </p:spPr>
        <p:txBody>
          <a:bodyPr/>
          <a:lstStyle/>
          <a:p>
            <a:r>
              <a:rPr lang="en-US" dirty="0" smtClean="0"/>
              <a:t>Matter at the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998806"/>
            <a:ext cx="7932056" cy="2213684"/>
          </a:xfrm>
        </p:spPr>
        <p:txBody>
          <a:bodyPr/>
          <a:lstStyle/>
          <a:p>
            <a:pPr marL="274320" lvl="1" indent="-274320">
              <a:buClr>
                <a:srgbClr val="93A299"/>
              </a:buClr>
            </a:pPr>
            <a:r>
              <a:rPr lang="en-US" sz="2600" dirty="0" smtClean="0">
                <a:solidFill>
                  <a:srgbClr val="292934"/>
                </a:solidFill>
              </a:rPr>
              <a:t>Next, count the number of water </a:t>
            </a:r>
            <a:r>
              <a:rPr lang="en-US" sz="2600" dirty="0">
                <a:solidFill>
                  <a:srgbClr val="292934"/>
                </a:solidFill>
              </a:rPr>
              <a:t>(H</a:t>
            </a:r>
            <a:r>
              <a:rPr lang="en-US" sz="2600" baseline="-25000" dirty="0">
                <a:solidFill>
                  <a:srgbClr val="292934"/>
                </a:solidFill>
              </a:rPr>
              <a:t>2</a:t>
            </a:r>
            <a:r>
              <a:rPr lang="en-US" sz="2600" dirty="0">
                <a:solidFill>
                  <a:srgbClr val="292934"/>
                </a:solidFill>
              </a:rPr>
              <a:t>O</a:t>
            </a:r>
            <a:r>
              <a:rPr lang="en-US" sz="2600" dirty="0" smtClean="0">
                <a:solidFill>
                  <a:srgbClr val="292934"/>
                </a:solidFill>
              </a:rPr>
              <a:t>) molecules we’re starting </a:t>
            </a:r>
            <a:r>
              <a:rPr lang="en-US" sz="2600" dirty="0">
                <a:solidFill>
                  <a:srgbClr val="292934"/>
                </a:solidFill>
              </a:rPr>
              <a:t>with. </a:t>
            </a:r>
          </a:p>
          <a:p>
            <a:pPr marL="274320" lvl="1" indent="-274320">
              <a:spcBef>
                <a:spcPts val="300"/>
              </a:spcBef>
              <a:buClr>
                <a:srgbClr val="93A299"/>
              </a:buClr>
            </a:pPr>
            <a:r>
              <a:rPr lang="en-US" sz="2600" dirty="0">
                <a:solidFill>
                  <a:srgbClr val="292934"/>
                </a:solidFill>
              </a:rPr>
              <a:t>What </a:t>
            </a:r>
            <a:r>
              <a:rPr lang="en-US" sz="2600" b="1" dirty="0">
                <a:solidFill>
                  <a:srgbClr val="292934"/>
                </a:solidFill>
              </a:rPr>
              <a:t>fraction</a:t>
            </a:r>
            <a:r>
              <a:rPr lang="en-US" sz="2600" dirty="0">
                <a:solidFill>
                  <a:srgbClr val="292934"/>
                </a:solidFill>
              </a:rPr>
              <a:t> of the total number of cubes </a:t>
            </a:r>
            <a:r>
              <a:rPr lang="en-US" sz="2600" dirty="0" smtClean="0">
                <a:solidFill>
                  <a:srgbClr val="292934"/>
                </a:solidFill>
              </a:rPr>
              <a:t>do the H</a:t>
            </a:r>
            <a:r>
              <a:rPr lang="en-US" sz="2600" baseline="-25000" dirty="0" smtClean="0">
                <a:solidFill>
                  <a:srgbClr val="292934"/>
                </a:solidFill>
              </a:rPr>
              <a:t>2</a:t>
            </a:r>
            <a:r>
              <a:rPr lang="en-US" sz="2600" dirty="0" smtClean="0">
                <a:solidFill>
                  <a:srgbClr val="292934"/>
                </a:solidFill>
              </a:rPr>
              <a:t>O</a:t>
            </a:r>
            <a:r>
              <a:rPr lang="en-US" sz="2600" dirty="0">
                <a:solidFill>
                  <a:srgbClr val="292934"/>
                </a:solidFill>
              </a:rPr>
              <a:t> </a:t>
            </a:r>
            <a:r>
              <a:rPr lang="en-US" sz="2600" dirty="0" smtClean="0">
                <a:solidFill>
                  <a:srgbClr val="292934"/>
                </a:solidFill>
              </a:rPr>
              <a:t>molecules represent? </a:t>
            </a:r>
            <a:r>
              <a:rPr lang="en-US" sz="2600" dirty="0">
                <a:solidFill>
                  <a:srgbClr val="292934"/>
                </a:solidFill>
              </a:rPr>
              <a:t>Write that fraction on your </a:t>
            </a:r>
            <a:r>
              <a:rPr lang="en-US" sz="2600" dirty="0" smtClean="0">
                <a:solidFill>
                  <a:srgbClr val="292934"/>
                </a:solidFill>
              </a:rPr>
              <a:t>chart (row 2, column 3).</a:t>
            </a:r>
            <a:endParaRPr lang="en-US" sz="2600" dirty="0"/>
          </a:p>
        </p:txBody>
      </p:sp>
      <p:sp>
        <p:nvSpPr>
          <p:cNvPr id="6" name="Right Arrow 5"/>
          <p:cNvSpPr/>
          <p:nvPr/>
        </p:nvSpPr>
        <p:spPr>
          <a:xfrm>
            <a:off x="793630" y="4416724"/>
            <a:ext cx="1362974" cy="172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362181" flipH="1">
            <a:off x="5100663" y="3465237"/>
            <a:ext cx="195538" cy="11300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58613" y="4721291"/>
            <a:ext cx="485192" cy="16421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2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respect_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eme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: Building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SCS: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BSCS Template (2)</Template>
  <TotalTime>12053</TotalTime>
  <Words>1474</Words>
  <Application>Microsoft Office PowerPoint</Application>
  <PresentationFormat>On-screen Show (4:3)</PresentationFormat>
  <Paragraphs>161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BSCS Template (2)</vt:lpstr>
      <vt:lpstr>BSCS: Building</vt:lpstr>
      <vt:lpstr>BSCS: Students</vt:lpstr>
      <vt:lpstr>BSCS: Texture</vt:lpstr>
      <vt:lpstr>BSCS: Science Texture</vt:lpstr>
      <vt:lpstr>1_BSCS: Science Texture</vt:lpstr>
      <vt:lpstr>2_BSCS: Science Texture</vt:lpstr>
      <vt:lpstr>3_BSCS: Science Texture</vt:lpstr>
      <vt:lpstr>4_BSCS: Science Texture</vt:lpstr>
      <vt:lpstr>Default Theme</vt:lpstr>
      <vt:lpstr>1_Default Theme</vt:lpstr>
      <vt:lpstr>5_BSCS: Science Texture</vt:lpstr>
      <vt:lpstr>1_BSCS: Students</vt:lpstr>
      <vt:lpstr>1_BSCS Template (2)</vt:lpstr>
      <vt:lpstr>respect_theme</vt:lpstr>
      <vt:lpstr>Theme1</vt:lpstr>
      <vt:lpstr>Food Webs Lesson 4B</vt:lpstr>
      <vt:lpstr>Focus Question from Last Time </vt:lpstr>
      <vt:lpstr>Today’s Focus Questions</vt:lpstr>
      <vt:lpstr>Does Matter Disappear? </vt:lpstr>
      <vt:lpstr>What the Linking Cubes Represent</vt:lpstr>
      <vt:lpstr>Tracking Matter in a Food Chain</vt:lpstr>
      <vt:lpstr>Matter at the Start</vt:lpstr>
      <vt:lpstr>Matter at the Start</vt:lpstr>
      <vt:lpstr>Matter at the Start</vt:lpstr>
      <vt:lpstr>Matter at the Start</vt:lpstr>
      <vt:lpstr>What Will Happen to the Matter? </vt:lpstr>
      <vt:lpstr>Show the Tree Making Food and Growing</vt:lpstr>
      <vt:lpstr>Let’s Do the Math!</vt:lpstr>
      <vt:lpstr>Other Uses for the Food Molecules</vt:lpstr>
      <vt:lpstr>What Happens to the Leftovers?</vt:lpstr>
      <vt:lpstr>Other Uses for the Food Molecules  </vt:lpstr>
      <vt:lpstr>What Else Happens to the Food Matter?</vt:lpstr>
      <vt:lpstr>Let’s Do the Math Again! </vt:lpstr>
      <vt:lpstr>Other Uses for the Food Molecules </vt:lpstr>
      <vt:lpstr>Other Uses for the Food Molecules</vt:lpstr>
      <vt:lpstr>What Else Happens to the Food Matter? </vt:lpstr>
      <vt:lpstr>Other Uses for the Food Molecules </vt:lpstr>
      <vt:lpstr>Other Uses for the Food Molecules</vt:lpstr>
      <vt:lpstr>Let’s Do the Math Again!</vt:lpstr>
      <vt:lpstr>Look for Patterns in the Data</vt:lpstr>
      <vt:lpstr>Explaining the Data</vt:lpstr>
      <vt:lpstr>Explaining the Data: Your Claims and Evidence</vt:lpstr>
      <vt:lpstr>Let’s Summarize!</vt:lpstr>
      <vt:lpstr>Today’s Focus Questions</vt:lpstr>
      <vt:lpstr>Next Time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Potter</dc:creator>
  <cp:lastModifiedBy>JLonas</cp:lastModifiedBy>
  <cp:revision>452</cp:revision>
  <cp:lastPrinted>2012-10-30T19:59:04Z</cp:lastPrinted>
  <dcterms:created xsi:type="dcterms:W3CDTF">2012-10-15T22:17:33Z</dcterms:created>
  <dcterms:modified xsi:type="dcterms:W3CDTF">2019-02-15T23:06:53Z</dcterms:modified>
</cp:coreProperties>
</file>