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52" r:id="rId7"/>
    <p:sldMasterId id="2147483760" r:id="rId8"/>
    <p:sldMasterId id="2147483768" r:id="rId9"/>
    <p:sldMasterId id="2147483776" r:id="rId10"/>
    <p:sldMasterId id="2147483784" r:id="rId11"/>
    <p:sldMasterId id="2147483792" r:id="rId12"/>
    <p:sldMasterId id="2147483800" r:id="rId13"/>
    <p:sldMasterId id="2147483808" r:id="rId14"/>
    <p:sldMasterId id="2147483828" r:id="rId15"/>
    <p:sldMasterId id="2147483840" r:id="rId16"/>
  </p:sldMasterIdLst>
  <p:notesMasterIdLst>
    <p:notesMasterId r:id="rId26"/>
  </p:notesMasterIdLst>
  <p:sldIdLst>
    <p:sldId id="378" r:id="rId17"/>
    <p:sldId id="345" r:id="rId18"/>
    <p:sldId id="380" r:id="rId19"/>
    <p:sldId id="381" r:id="rId20"/>
    <p:sldId id="367" r:id="rId21"/>
    <p:sldId id="369" r:id="rId22"/>
    <p:sldId id="370" r:id="rId23"/>
    <p:sldId id="374" r:id="rId24"/>
    <p:sldId id="382" r:id="rId2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2" clrIdx="0"/>
  <p:cmAuthor id="1" name="Kathy Roth" initials="KR" lastIdx="0" clrIdx="1"/>
  <p:cmAuthor id="2" name="JLonas" initials="JL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368" y="-96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C339-64FF-4647-A31A-6A3F977883E5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05899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509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877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626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912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237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69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4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0348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65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4211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1126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737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367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29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867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321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0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334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644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3283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5052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87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42988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5569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4586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223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4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619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5180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9857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6603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1102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9945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2379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677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261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54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249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09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6726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0747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351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52405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961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09390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004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39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017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6318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4623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17959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519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997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1954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0805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0611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1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4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9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12/19/2018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9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</a:t>
            </a:r>
            <a:r>
              <a:rPr lang="en-US" dirty="0" smtClean="0"/>
              <a:t>5b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dirty="0">
              <a:solidFill>
                <a:srgbClr val="1F497D"/>
              </a:solidFill>
              <a:latin typeface="Lucida Sans Unicode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441700"/>
            <a:ext cx="7848600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rgbClr val="4F81BD"/>
              </a:buClr>
              <a:buSzPct val="68000"/>
              <a:buNone/>
            </a:pPr>
            <a:r>
              <a:rPr lang="en-US" sz="4000" dirty="0" smtClean="0">
                <a:solidFill>
                  <a:srgbClr val="1F497D"/>
                </a:solidFill>
                <a:latin typeface="Calibri" pitchFamily="34" charset="0"/>
              </a:rPr>
              <a:t>What Happens to the Matter That Makes Up Wastes and Dead Organisms? (Part 2)</a:t>
            </a:r>
            <a:endParaRPr lang="en-US" sz="4000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5093067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517525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5093067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11762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57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6" y="533400"/>
            <a:ext cx="8069283" cy="990600"/>
          </a:xfrm>
        </p:spPr>
        <p:txBody>
          <a:bodyPr/>
          <a:lstStyle/>
          <a:p>
            <a:r>
              <a:rPr lang="en-US" dirty="0" smtClean="0"/>
              <a:t>Today’s 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6" y="1600200"/>
            <a:ext cx="8069284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a typeface="Times New Roman"/>
              </a:rPr>
              <a:t>What </a:t>
            </a:r>
            <a:r>
              <a:rPr lang="en-US" sz="3200" dirty="0" smtClean="0">
                <a:ea typeface="Times New Roman"/>
              </a:rPr>
              <a:t>happens </a:t>
            </a:r>
            <a:r>
              <a:rPr lang="en-US" sz="3200" dirty="0">
                <a:ea typeface="Times New Roman"/>
              </a:rPr>
              <a:t>to the matter </a:t>
            </a:r>
            <a:r>
              <a:rPr lang="en-US" sz="3200" dirty="0" smtClean="0">
                <a:ea typeface="Times New Roman"/>
              </a:rPr>
              <a:t>that </a:t>
            </a:r>
            <a:r>
              <a:rPr lang="en-US" sz="3200" dirty="0">
                <a:ea typeface="Times New Roman"/>
              </a:rPr>
              <a:t>makes up wastes and dead organisms? </a:t>
            </a:r>
            <a:endParaRPr lang="en-US" sz="3200" dirty="0" smtClean="0"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1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i="1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62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138"/>
            <a:ext cx="8484919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Know So Far about the Strawberries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738"/>
            <a:ext cx="8229600" cy="4146468"/>
          </a:xfrm>
        </p:spPr>
        <p:txBody>
          <a:bodyPr/>
          <a:lstStyle/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/>
              <a:t>The strawberries are </a:t>
            </a:r>
            <a:r>
              <a:rPr lang="en-US" sz="3200" b="1" dirty="0" smtClean="0"/>
              <a:t>decomposing</a:t>
            </a:r>
            <a:r>
              <a:rPr lang="en-US" sz="3200" dirty="0" smtClean="0"/>
              <a:t>. They are breaking down into tiny pieces and shrinking.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/>
              <a:t>There is something on the strawberries that we think is mold.</a:t>
            </a:r>
          </a:p>
          <a:p>
            <a:pPr marL="365760" indent="-36576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200" dirty="0" smtClean="0"/>
              <a:t>The mass of the strawberry jar is staying the same even though the strawberries are getting smaller.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 about the Strawberries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3200" dirty="0" smtClean="0"/>
              <a:t>Two more questions:</a:t>
            </a:r>
          </a:p>
          <a:p>
            <a:pPr marL="514350" indent="-5143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/>
              <a:t>What does the mold on the strawberries have to do with decomposition? </a:t>
            </a:r>
          </a:p>
          <a:p>
            <a:pPr marL="514350" indent="-514350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/>
              <a:t>Why isn’t the mass of the jar going down as the strawberries get smaller?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87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What Happens to Wastes and Dead Stuff?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ea typeface="Times New Roman"/>
              </a:rPr>
              <a:t>Next, we’re </a:t>
            </a:r>
            <a:r>
              <a:rPr lang="en-US" sz="3200" dirty="0">
                <a:ea typeface="Times New Roman"/>
              </a:rPr>
              <a:t>going to read </a:t>
            </a:r>
            <a:r>
              <a:rPr lang="en-US" sz="3200" dirty="0" smtClean="0">
                <a:ea typeface="Times New Roman"/>
              </a:rPr>
              <a:t>an essay </a:t>
            </a:r>
            <a:r>
              <a:rPr lang="en-US" sz="3200" dirty="0">
                <a:ea typeface="Times New Roman"/>
              </a:rPr>
              <a:t>about </a:t>
            </a:r>
            <a:r>
              <a:rPr lang="en-US" sz="3200" dirty="0" smtClean="0">
                <a:ea typeface="Times New Roman"/>
              </a:rPr>
              <a:t>decomposition. </a:t>
            </a: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ea typeface="Times New Roman"/>
              </a:rPr>
              <a:t>As you </a:t>
            </a:r>
            <a:r>
              <a:rPr lang="en-US" sz="3200" dirty="0" smtClean="0">
                <a:ea typeface="Times New Roman"/>
              </a:rPr>
              <a:t>read, </a:t>
            </a:r>
            <a:r>
              <a:rPr lang="en-US" sz="3200" dirty="0" smtClean="0">
                <a:ea typeface="Times New Roman"/>
              </a:rPr>
              <a:t>look for any </a:t>
            </a:r>
            <a:r>
              <a:rPr lang="en-US" sz="3200" b="1" dirty="0" smtClean="0">
                <a:ea typeface="Times New Roman"/>
              </a:rPr>
              <a:t>new ideas </a:t>
            </a:r>
            <a:r>
              <a:rPr lang="en-US" sz="3200" dirty="0" smtClean="0">
                <a:ea typeface="Times New Roman"/>
              </a:rPr>
              <a:t>that can help us answer these analysis questions:</a:t>
            </a:r>
          </a:p>
          <a:p>
            <a:pPr marL="731520" lvl="0" indent="-365760">
              <a:spcBef>
                <a:spcPts val="0"/>
              </a:spcBef>
            </a:pPr>
            <a:r>
              <a:rPr lang="en-US" sz="3200" dirty="0" smtClean="0"/>
              <a:t>How do the strawberries decompose? </a:t>
            </a:r>
            <a:endParaRPr lang="en-US" sz="3200" dirty="0"/>
          </a:p>
          <a:p>
            <a:pPr marL="731520" lvl="0" indent="-365760">
              <a:spcBef>
                <a:spcPts val="600"/>
              </a:spcBef>
            </a:pPr>
            <a:r>
              <a:rPr lang="en-US" sz="3200" dirty="0"/>
              <a:t>Why did the mass of the </a:t>
            </a:r>
            <a:r>
              <a:rPr lang="en-US" sz="3200" dirty="0" smtClean="0"/>
              <a:t>strawberry jar </a:t>
            </a:r>
            <a:br>
              <a:rPr lang="en-US" sz="3200" dirty="0" smtClean="0"/>
            </a:br>
            <a:r>
              <a:rPr lang="en-US" sz="3200" dirty="0" smtClean="0"/>
              <a:t>stay </a:t>
            </a:r>
            <a:r>
              <a:rPr lang="en-US" sz="3200" dirty="0"/>
              <a:t>the same?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17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New Ideas Did You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>
                <a:ea typeface="Times New Roman"/>
              </a:rPr>
              <a:t>Round-robin: </a:t>
            </a:r>
            <a:r>
              <a:rPr lang="en-US" sz="3200" dirty="0" smtClean="0">
                <a:ea typeface="Times New Roman"/>
              </a:rPr>
              <a:t>Share </a:t>
            </a:r>
            <a:r>
              <a:rPr lang="en-US" sz="3200" b="1" dirty="0" smtClean="0">
                <a:ea typeface="Times New Roman"/>
              </a:rPr>
              <a:t>one new idea </a:t>
            </a:r>
            <a:r>
              <a:rPr lang="en-US" sz="3200" dirty="0" smtClean="0">
                <a:ea typeface="Times New Roman"/>
              </a:rPr>
              <a:t>you found in the </a:t>
            </a:r>
            <a:r>
              <a:rPr lang="en-US" sz="3200" dirty="0" smtClean="0">
                <a:ea typeface="Times New Roman"/>
              </a:rPr>
              <a:t>essay. </a:t>
            </a:r>
            <a:endParaRPr lang="en-US" sz="3200" dirty="0" smtClean="0"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>
                <a:ea typeface="Times New Roman"/>
              </a:rPr>
              <a:t>Tell </a:t>
            </a:r>
            <a:r>
              <a:rPr lang="en-US" sz="3200" dirty="0">
                <a:ea typeface="Times New Roman"/>
              </a:rPr>
              <a:t>us what your new idea </a:t>
            </a:r>
            <a:r>
              <a:rPr lang="en-US" sz="3200" dirty="0" smtClean="0">
                <a:ea typeface="Times New Roman"/>
              </a:rPr>
              <a:t>is in a </a:t>
            </a:r>
            <a:r>
              <a:rPr lang="en-US" sz="3200" b="1" dirty="0" smtClean="0">
                <a:ea typeface="Times New Roman"/>
              </a:rPr>
              <a:t>complete sentence</a:t>
            </a:r>
            <a:r>
              <a:rPr lang="en-US" sz="3200" dirty="0" smtClean="0">
                <a:ea typeface="Times New Roman"/>
              </a:rPr>
              <a:t>.</a:t>
            </a:r>
            <a:r>
              <a:rPr lang="en-US" sz="3200" b="1" dirty="0" smtClean="0">
                <a:ea typeface="Times New Roman"/>
              </a:rPr>
              <a:t> </a:t>
            </a:r>
            <a:r>
              <a:rPr lang="en-US" sz="3200" dirty="0" smtClean="0">
                <a:ea typeface="Times New Roman"/>
              </a:rPr>
              <a:t>Then tell us how you think it will help us answer one of our analysis questions:</a:t>
            </a:r>
          </a:p>
          <a:p>
            <a:pPr marL="731520" lvl="0" indent="-365760">
              <a:spcBef>
                <a:spcPts val="0"/>
              </a:spcBef>
            </a:pP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How do the strawberries decompose?</a:t>
            </a:r>
            <a:endParaRPr lang="en-US" sz="3200" dirty="0">
              <a:solidFill>
                <a:prstClr val="black"/>
              </a:solidFill>
              <a:ea typeface="Times New Roman"/>
            </a:endParaRPr>
          </a:p>
          <a:p>
            <a:pPr marL="731520" lvl="0" indent="-365760">
              <a:spcBef>
                <a:spcPts val="600"/>
              </a:spcBef>
            </a:pPr>
            <a:r>
              <a:rPr lang="en-US" sz="3200" dirty="0">
                <a:solidFill>
                  <a:prstClr val="black"/>
                </a:solidFill>
                <a:ea typeface="Times New Roman"/>
              </a:rPr>
              <a:t>Why did the mass of the </a:t>
            </a: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strawberry jar </a:t>
            </a:r>
            <a:br>
              <a:rPr lang="en-US" sz="3200" dirty="0" smtClean="0">
                <a:solidFill>
                  <a:prstClr val="black"/>
                </a:solidFill>
                <a:ea typeface="Times New Roman"/>
              </a:rPr>
            </a:br>
            <a:r>
              <a:rPr lang="en-US" sz="3200" dirty="0" smtClean="0">
                <a:solidFill>
                  <a:prstClr val="black"/>
                </a:solidFill>
                <a:ea typeface="Times New Roman"/>
              </a:rPr>
              <a:t>stay </a:t>
            </a:r>
            <a:r>
              <a:rPr lang="en-US" sz="3200" dirty="0">
                <a:solidFill>
                  <a:prstClr val="black"/>
                </a:solidFill>
                <a:ea typeface="Times New Roman"/>
              </a:rPr>
              <a:t>the same?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46" y="533400"/>
            <a:ext cx="803265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Your Food-Chain Diagrams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51" y="1524000"/>
            <a:ext cx="5633926" cy="5145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147" y="1730326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Add </a:t>
            </a:r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to your diagram to show what happens when the bush, the mouse, and the hawk 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die.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8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678"/>
            <a:ext cx="8229600" cy="990600"/>
          </a:xfrm>
        </p:spPr>
        <p:txBody>
          <a:bodyPr/>
          <a:lstStyle/>
          <a:p>
            <a:r>
              <a:rPr lang="en-US" dirty="0" smtClean="0"/>
              <a:t>Matter Is Recycled!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69" y="1125415"/>
            <a:ext cx="6027462" cy="550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90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533400"/>
            <a:ext cx="8039686" cy="990600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1600200"/>
            <a:ext cx="8039686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 smtClean="0"/>
              <a:t>In the next lesson, we’ll explore these questions:</a:t>
            </a:r>
          </a:p>
          <a:p>
            <a:pPr marL="731520" indent="-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What happens to </a:t>
            </a:r>
            <a:r>
              <a:rPr lang="en-US" sz="3200" b="1" dirty="0" smtClean="0"/>
              <a:t>energy</a:t>
            </a:r>
            <a:r>
              <a:rPr lang="en-US" sz="3200" dirty="0" smtClean="0"/>
              <a:t> in food chains? </a:t>
            </a:r>
          </a:p>
          <a:p>
            <a:pPr marL="731520" indent="-36576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Can it be recycled like matter?</a:t>
            </a:r>
          </a:p>
        </p:txBody>
      </p:sp>
    </p:spTree>
    <p:extLst>
      <p:ext uri="{BB962C8B-B14F-4D97-AF65-F5344CB8AC3E}">
        <p14:creationId xmlns="" xmlns:p14="http://schemas.microsoft.com/office/powerpoint/2010/main" val="21575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14949</TotalTime>
  <Words>295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2_BSCS: Science Texture</vt:lpstr>
      <vt:lpstr>3_BSCS: Science Texture</vt:lpstr>
      <vt:lpstr>4_BSCS: Science Texture</vt:lpstr>
      <vt:lpstr>Default Theme</vt:lpstr>
      <vt:lpstr>1_Default Theme</vt:lpstr>
      <vt:lpstr>5_BSCS: Science Texture</vt:lpstr>
      <vt:lpstr>1_BSCS: Students</vt:lpstr>
      <vt:lpstr>1_BSCS Template (2)</vt:lpstr>
      <vt:lpstr>respect_theme</vt:lpstr>
      <vt:lpstr>1_respect_theme</vt:lpstr>
      <vt:lpstr>Food Webs Lesson 5b</vt:lpstr>
      <vt:lpstr>Today’s Focus Question</vt:lpstr>
      <vt:lpstr>What We Know So Far about the Strawberries </vt:lpstr>
      <vt:lpstr>Our Questions about the Strawberries</vt:lpstr>
      <vt:lpstr>What Happens to Wastes and Dead Stuff? </vt:lpstr>
      <vt:lpstr>What New Ideas Did You Find?</vt:lpstr>
      <vt:lpstr>Your Food-Chain Diagrams</vt:lpstr>
      <vt:lpstr>Matter Is Recycled!</vt:lpstr>
      <vt:lpstr>Next Time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JLonas</cp:lastModifiedBy>
  <cp:revision>293</cp:revision>
  <cp:lastPrinted>2012-10-30T19:59:04Z</cp:lastPrinted>
  <dcterms:created xsi:type="dcterms:W3CDTF">2012-10-15T22:17:33Z</dcterms:created>
  <dcterms:modified xsi:type="dcterms:W3CDTF">2018-12-19T17:29:40Z</dcterms:modified>
</cp:coreProperties>
</file>