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  <p:sldMasterId id="2147483712" r:id="rId2"/>
    <p:sldMasterId id="2147483720" r:id="rId3"/>
    <p:sldMasterId id="2147483728" r:id="rId4"/>
    <p:sldMasterId id="2147483736" r:id="rId5"/>
    <p:sldMasterId id="2147483744" r:id="rId6"/>
    <p:sldMasterId id="2147483752" r:id="rId7"/>
    <p:sldMasterId id="2147483760" r:id="rId8"/>
    <p:sldMasterId id="2147483768" r:id="rId9"/>
    <p:sldMasterId id="2147483776" r:id="rId10"/>
    <p:sldMasterId id="2147483784" r:id="rId11"/>
    <p:sldMasterId id="2147483792" r:id="rId12"/>
    <p:sldMasterId id="2147483800" r:id="rId13"/>
    <p:sldMasterId id="2147483808" r:id="rId14"/>
    <p:sldMasterId id="2147483816" r:id="rId15"/>
  </p:sldMasterIdLst>
  <p:notesMasterIdLst>
    <p:notesMasterId r:id="rId26"/>
  </p:notesMasterIdLst>
  <p:sldIdLst>
    <p:sldId id="388" r:id="rId16"/>
    <p:sldId id="379" r:id="rId17"/>
    <p:sldId id="380" r:id="rId18"/>
    <p:sldId id="381" r:id="rId19"/>
    <p:sldId id="345" r:id="rId20"/>
    <p:sldId id="378" r:id="rId21"/>
    <p:sldId id="385" r:id="rId22"/>
    <p:sldId id="389" r:id="rId23"/>
    <p:sldId id="386" r:id="rId24"/>
    <p:sldId id="387" r:id="rId2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12">
          <p15:clr>
            <a:srgbClr val="A4A3A4"/>
          </p15:clr>
        </p15:guide>
        <p15:guide id="2" pos="46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Lonas" initials="JL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98600"/>
    <a:srgbClr val="B8D975"/>
    <a:srgbClr val="A7D053"/>
    <a:srgbClr val="C4E08C"/>
    <a:srgbClr val="29AC00"/>
    <a:srgbClr val="669900"/>
    <a:srgbClr val="3399FF"/>
    <a:srgbClr val="0066CC"/>
    <a:srgbClr val="008181"/>
    <a:srgbClr val="9C867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6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398" y="-96"/>
      </p:cViewPr>
      <p:guideLst>
        <p:guide orient="horz" pos="4212"/>
        <p:guide pos="46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1C339-64FF-4647-A31A-6A3F977883E5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F3C47-26E5-4879-A102-751A33FDB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76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47282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TimeCop\PTTimeCop.ex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2.wmf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12.wmf"/><Relationship Id="rId4" Type="http://schemas.openxmlformats.org/officeDocument/2006/relationships/hyperlink" Target="file:///C:\Program%20Files\TimeCop\PTTimeCop.exe" TargetMode="Externa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639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0344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004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098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445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41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tudent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7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08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034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004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09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4069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445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419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76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085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034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00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098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445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419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7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597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085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034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004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098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4457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419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480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0577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96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421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6304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9695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0816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37375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35099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48773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96261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127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82372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36908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049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23493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80348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46524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2118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11266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2737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23673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1291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98679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03211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01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48408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73342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64431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73283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50527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8765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2988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5699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45866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62237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54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1154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46190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35180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1026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98579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66036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12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11026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  <p:pic>
        <p:nvPicPr>
          <p:cNvPr id="11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99454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234131.wmf">
            <a:hlinkClick r:id="rId3" action="ppaction://program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23792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234131.wmf">
            <a:hlinkClick r:id="rId4" action="ppaction://program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8" y="6402298"/>
            <a:ext cx="341564" cy="3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06771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cience Tex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02619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55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uild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764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24975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0098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67260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07476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3514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Student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2405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89610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9390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90045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839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08517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60175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3188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775" y="1491027"/>
            <a:ext cx="8693533" cy="72911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2234420"/>
            <a:ext cx="8693533" cy="571832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003D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0826"/>
            <a:ext cx="2133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0826"/>
            <a:ext cx="2895600" cy="365125"/>
          </a:xfrm>
        </p:spPr>
        <p:txBody>
          <a:bodyPr/>
          <a:lstStyle>
            <a:lvl1pPr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31775" y="3215447"/>
            <a:ext cx="6597640" cy="19441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3D71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 marL="914400" indent="0">
              <a:buNone/>
              <a:defRPr sz="2000">
                <a:solidFill>
                  <a:srgbClr val="FFFFFF"/>
                </a:solidFill>
              </a:defRPr>
            </a:lvl3pPr>
            <a:lvl4pPr marL="1371600" indent="0">
              <a:buNone/>
              <a:defRPr sz="2000">
                <a:solidFill>
                  <a:srgbClr val="FFFFFF"/>
                </a:solidFill>
              </a:defRPr>
            </a:lvl4pPr>
            <a:lvl5pPr marL="1828800" indent="0">
              <a:buNone/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BSCS-Logo_Color.smal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29415" y="5779870"/>
            <a:ext cx="1938593" cy="79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46237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7959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ogos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1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761327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761327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1" y="1598268"/>
            <a:ext cx="8229600" cy="40941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5197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09971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003D7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3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833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03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03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19542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6208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6208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2924" y="6378588"/>
            <a:ext cx="1120094" cy="3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0805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og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761363"/>
            <a:ext cx="2895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761363"/>
            <a:ext cx="2133600" cy="365125"/>
          </a:xfrm>
        </p:spPr>
        <p:txBody>
          <a:bodyPr/>
          <a:lstStyle>
            <a:lvl1pPr algn="l">
              <a:defRPr sz="1000">
                <a:solidFill>
                  <a:srgbClr val="9C8678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SCS-Logo_Color_No_Tag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35849" y="6151339"/>
            <a:ext cx="1565493" cy="5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40611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Relationship Id="rId9" Type="http://schemas.openxmlformats.org/officeDocument/2006/relationships/image" Target="../media/image1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Relationship Id="rId9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Relationship Id="rId9" Type="http://schemas.openxmlformats.org/officeDocument/2006/relationships/image" Target="../media/image1.jpe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Relationship Id="rId9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71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3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24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14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9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8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8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49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91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553C4AB-E34A-354F-8CDE-943FCEBEB1F2}" type="datetimeFigureOut">
              <a:rPr lang="en-US" smtClean="0">
                <a:solidFill>
                  <a:prstClr val="white"/>
                </a:solidFill>
              </a:rPr>
              <a:pPr/>
              <a:t>2/15/2019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2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6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DC91B2B-8558-1E4B-8886-2054566C95D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91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3D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9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Food Webs Lesson </a:t>
            </a:r>
            <a:r>
              <a:rPr lang="en-US" dirty="0" smtClean="0"/>
              <a:t>6a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685800" y="3476847"/>
            <a:ext cx="7162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4F81BD"/>
              </a:buClr>
              <a:buSzPct val="68000"/>
              <a:buFontTx/>
              <a:buNone/>
            </a:pPr>
            <a:r>
              <a:rPr lang="en-US" sz="4000" dirty="0" smtClean="0">
                <a:solidFill>
                  <a:srgbClr val="1F497D"/>
                </a:solidFill>
                <a:latin typeface="Calibri" pitchFamily="34" charset="0"/>
              </a:rPr>
              <a:t>What Happens to Energy in Food Chains? Is It Recycled? </a:t>
            </a:r>
            <a:r>
              <a:rPr lang="en-US" sz="4000" smtClean="0">
                <a:solidFill>
                  <a:srgbClr val="1F497D"/>
                </a:solidFill>
                <a:latin typeface="Calibri" pitchFamily="34" charset="0"/>
              </a:rPr>
              <a:t>(Part 1)</a:t>
            </a:r>
            <a:endParaRPr lang="en-US" sz="4000" dirty="0" smtClean="0">
              <a:solidFill>
                <a:srgbClr val="1F497D"/>
              </a:solidFill>
              <a:latin typeface="Calibri" pitchFamily="34" charset="0"/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200" y="5093067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5156994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156994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1935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97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688" y="361950"/>
            <a:ext cx="8070112" cy="990600"/>
          </a:xfrm>
        </p:spPr>
        <p:txBody>
          <a:bodyPr/>
          <a:lstStyle/>
          <a:p>
            <a:r>
              <a:rPr lang="en-US" dirty="0" smtClean="0"/>
              <a:t>Next Time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35255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In the next lesson, we’ll continue exploring what happens to energy in food chains and talk about whether energy can be recycled.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You’ll also be challenged to use what you’ve learned today!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670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 smtClean="0">
                <a:ea typeface="Times New Roman"/>
              </a:rPr>
              <a:t>What </a:t>
            </a:r>
            <a:r>
              <a:rPr lang="en-US" sz="3200" i="1" dirty="0">
                <a:ea typeface="Times New Roman"/>
              </a:rPr>
              <a:t>happens to the matter that makes up wastes and dead organisms?</a:t>
            </a:r>
          </a:p>
          <a:p>
            <a:pPr marL="0" marR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200" dirty="0" smtClean="0">
                <a:ea typeface="Times New Roman"/>
              </a:rPr>
              <a:t>Are you ready for a challenge to see how well you understand the ideas we explored about how decomposers recycle matter? </a:t>
            </a:r>
            <a:endParaRPr lang="en-US" i="1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7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65814"/>
            <a:ext cx="8229600" cy="1143000"/>
          </a:xfrm>
        </p:spPr>
        <p:txBody>
          <a:bodyPr/>
          <a:lstStyle/>
          <a:p>
            <a:r>
              <a:rPr lang="en-US" dirty="0" smtClean="0"/>
              <a:t>The 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116418"/>
            <a:ext cx="8605727" cy="5369441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50" dirty="0" smtClean="0">
                <a:ea typeface="Times New Roman"/>
              </a:rPr>
              <a:t>Use </a:t>
            </a:r>
            <a:r>
              <a:rPr lang="en-US" sz="2850" dirty="0">
                <a:ea typeface="Times New Roman"/>
              </a:rPr>
              <a:t>your </a:t>
            </a:r>
            <a:r>
              <a:rPr lang="en-US" sz="2850" dirty="0" smtClean="0">
                <a:ea typeface="Times New Roman"/>
              </a:rPr>
              <a:t>organism posters (place mats) and linking cubes </a:t>
            </a:r>
            <a:r>
              <a:rPr lang="en-US" sz="2850" dirty="0">
                <a:ea typeface="Times New Roman"/>
              </a:rPr>
              <a:t>to </a:t>
            </a:r>
            <a:r>
              <a:rPr lang="en-US" sz="2850" dirty="0" smtClean="0">
                <a:ea typeface="Times New Roman"/>
              </a:rPr>
              <a:t>show </a:t>
            </a:r>
            <a:r>
              <a:rPr lang="en-US" sz="2850" dirty="0">
                <a:ea typeface="Times New Roman"/>
              </a:rPr>
              <a:t>how decomposers recycle matter </a:t>
            </a:r>
            <a:r>
              <a:rPr lang="en-US" sz="2850" dirty="0" smtClean="0">
                <a:ea typeface="Times New Roman"/>
              </a:rPr>
              <a:t>for plants to use again.  </a:t>
            </a:r>
          </a:p>
          <a:p>
            <a:pPr marL="0" marR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850" b="1" dirty="0" smtClean="0">
                <a:ea typeface="Times New Roman"/>
              </a:rPr>
              <a:t>Resources:</a:t>
            </a:r>
            <a:endParaRPr lang="en-US" sz="2850" dirty="0">
              <a:ea typeface="Times New Roman"/>
            </a:endParaRPr>
          </a:p>
          <a:p>
            <a:pPr marL="365760" marR="0" indent="-36576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50" dirty="0">
                <a:ea typeface="Times New Roman"/>
              </a:rPr>
              <a:t>Our previous work with </a:t>
            </a:r>
            <a:r>
              <a:rPr lang="en-US" sz="2850" dirty="0" smtClean="0">
                <a:ea typeface="Times New Roman"/>
              </a:rPr>
              <a:t>linking cubes </a:t>
            </a:r>
            <a:r>
              <a:rPr lang="en-US" sz="2850" dirty="0">
                <a:ea typeface="Times New Roman"/>
              </a:rPr>
              <a:t>and organism posters</a:t>
            </a:r>
          </a:p>
          <a:p>
            <a:pPr marL="365760" marR="0" indent="-36576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50" dirty="0" smtClean="0">
                <a:ea typeface="Times New Roman"/>
              </a:rPr>
              <a:t>The reading from last time: Rotting Is a Good Thing!</a:t>
            </a:r>
            <a:endParaRPr lang="en-US" sz="2850" dirty="0">
              <a:ea typeface="Times New Roman"/>
            </a:endParaRPr>
          </a:p>
          <a:p>
            <a:pPr marL="365760" marR="0" indent="-36576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850" dirty="0">
                <a:ea typeface="Times New Roman"/>
              </a:rPr>
              <a:t>This word </a:t>
            </a:r>
            <a:r>
              <a:rPr lang="en-US" sz="2850" dirty="0" smtClean="0">
                <a:ea typeface="Times New Roman"/>
              </a:rPr>
              <a:t>bank: </a:t>
            </a:r>
            <a:endParaRPr lang="en-US" sz="2850" dirty="0">
              <a:ea typeface="Times New Roman"/>
            </a:endParaRP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850" dirty="0" smtClean="0">
                <a:ea typeface="Times New Roman"/>
              </a:rPr>
              <a:t>Producers		Recycle	   Carbon dioxide</a:t>
            </a:r>
            <a:endParaRPr lang="en-US" sz="2850" dirty="0">
              <a:ea typeface="Times New Roman"/>
            </a:endParaRP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850" dirty="0" smtClean="0">
                <a:ea typeface="Times New Roman"/>
              </a:rPr>
              <a:t>Consumers		Matter	   Water</a:t>
            </a:r>
            <a:endParaRPr lang="en-US" sz="2850" dirty="0">
              <a:ea typeface="Times New Roman"/>
            </a:endParaRP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850" dirty="0" smtClean="0">
                <a:ea typeface="Times New Roman"/>
              </a:rPr>
              <a:t>Decomposers		Food		   Minerals</a:t>
            </a:r>
            <a:endParaRPr lang="en-US" sz="2850" dirty="0">
              <a:ea typeface="Times New Roman"/>
            </a:endParaRPr>
          </a:p>
          <a:p>
            <a:pPr marL="1082675" lvl="2">
              <a:spcBef>
                <a:spcPts val="0"/>
              </a:spcBef>
            </a:pPr>
            <a:endParaRPr lang="en-US" sz="2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7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Solutions for 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Listen carefully as your classmates share their solutions for the challenge. Think about these questions and be ready to give each other feedback: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What’s good about this solution?</a:t>
            </a:r>
          </a:p>
          <a:p>
            <a:pPr marL="731520" indent="-365760">
              <a:buFont typeface="Arial" pitchFamily="34" charset="0"/>
              <a:buChar char="•"/>
            </a:pPr>
            <a:r>
              <a:rPr lang="en-US" sz="3200" dirty="0" smtClean="0"/>
              <a:t>How could this solution be improved?</a:t>
            </a:r>
          </a:p>
        </p:txBody>
      </p:sp>
    </p:spTree>
    <p:extLst>
      <p:ext uri="{BB962C8B-B14F-4D97-AF65-F5344CB8AC3E}">
        <p14:creationId xmlns:p14="http://schemas.microsoft.com/office/powerpoint/2010/main" xmlns="" val="35398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82" y="409575"/>
            <a:ext cx="8025618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2" y="1400175"/>
            <a:ext cx="8197068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ea typeface="Times New Roman"/>
              </a:rPr>
              <a:t>What </a:t>
            </a:r>
            <a:r>
              <a:rPr lang="en-US" sz="3200" dirty="0" smtClean="0">
                <a:ea typeface="Times New Roman"/>
              </a:rPr>
              <a:t>happens to energy in food </a:t>
            </a:r>
            <a:r>
              <a:rPr lang="en-US" sz="3200" dirty="0" smtClean="0">
                <a:ea typeface="Times New Roman"/>
              </a:rPr>
              <a:t>chains? Is </a:t>
            </a:r>
            <a:r>
              <a:rPr lang="en-US" sz="3200" dirty="0" smtClean="0">
                <a:ea typeface="Times New Roman"/>
              </a:rPr>
              <a:t>it recycled</a:t>
            </a:r>
            <a:r>
              <a:rPr lang="en-US" sz="3200" dirty="0" smtClean="0">
                <a:ea typeface="Times New Roman"/>
              </a:rPr>
              <a:t>?</a:t>
            </a:r>
            <a:endParaRPr lang="en-US" sz="3600" b="1" i="1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26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725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to Energy in Food Chains?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90" y="1571625"/>
            <a:ext cx="7835309" cy="4525963"/>
          </a:xfrm>
        </p:spPr>
        <p:txBody>
          <a:bodyPr/>
          <a:lstStyle/>
          <a:p>
            <a:pPr marL="365760" indent="-36576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What do you already know about energy in food chains and what happens to it?</a:t>
            </a:r>
          </a:p>
          <a:p>
            <a:pPr marL="365760" indent="-36576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Do you think it gets recycled like matter?</a:t>
            </a:r>
          </a:p>
        </p:txBody>
      </p:sp>
    </p:spTree>
    <p:extLst>
      <p:ext uri="{BB962C8B-B14F-4D97-AF65-F5344CB8AC3E}">
        <p14:creationId xmlns:p14="http://schemas.microsoft.com/office/powerpoint/2010/main" xmlns="" val="31608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2" y="690321"/>
            <a:ext cx="8409467" cy="712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Scientists’ Ideas about Energy in Food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32" y="1552353"/>
            <a:ext cx="8304692" cy="49834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While reading the handout, keep </a:t>
            </a:r>
            <a:r>
              <a:rPr lang="en-US" sz="3200" dirty="0" smtClean="0"/>
              <a:t>today’s </a:t>
            </a:r>
            <a:r>
              <a:rPr lang="en-US" sz="3200" dirty="0" smtClean="0"/>
              <a:t>focus </a:t>
            </a:r>
            <a:r>
              <a:rPr lang="en-US" sz="3200" dirty="0" smtClean="0"/>
              <a:t>questions </a:t>
            </a:r>
            <a:r>
              <a:rPr lang="en-US" sz="3200" dirty="0" smtClean="0"/>
              <a:t>in mind: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21748" y="2817628"/>
            <a:ext cx="7585363" cy="107721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to energy in food chains</a:t>
            </a:r>
            <a:r>
              <a:rPr lang="en-US" sz="3200" dirty="0" smtClean="0">
                <a:latin typeface="Calibri" pitchFamily="34" charset="0"/>
              </a:rPr>
              <a:t>? Is it recycled</a:t>
            </a:r>
            <a:r>
              <a:rPr lang="en-US" sz="3200" dirty="0">
                <a:latin typeface="Calibri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17964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687" y="524651"/>
            <a:ext cx="8413011" cy="712788"/>
          </a:xfrm>
        </p:spPr>
        <p:txBody>
          <a:bodyPr>
            <a:normAutofit/>
          </a:bodyPr>
          <a:lstStyle/>
          <a:p>
            <a:r>
              <a:rPr lang="en-US" dirty="0" smtClean="0"/>
              <a:t>Review and Reflect on the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688" y="1400175"/>
            <a:ext cx="8155836" cy="4983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Go back and look at what you read. Highlight, underline, or circle sentences or diagrams that can help </a:t>
            </a:r>
            <a:r>
              <a:rPr lang="en-US" sz="3200" dirty="0"/>
              <a:t>answer </a:t>
            </a:r>
            <a:r>
              <a:rPr lang="en-US" sz="3200" dirty="0" smtClean="0"/>
              <a:t>our </a:t>
            </a:r>
            <a:r>
              <a:rPr lang="en-US" sz="3200" dirty="0"/>
              <a:t>focus </a:t>
            </a:r>
            <a:r>
              <a:rPr lang="en-US" sz="3200" dirty="0" smtClean="0"/>
              <a:t>questions:</a:t>
            </a: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50605" y="3221502"/>
            <a:ext cx="7585363" cy="107721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to energy in food chains</a:t>
            </a:r>
            <a:r>
              <a:rPr lang="en-US" sz="3200" dirty="0" smtClean="0">
                <a:latin typeface="Calibri" pitchFamily="34" charset="0"/>
              </a:rPr>
              <a:t>? Is it recycled</a:t>
            </a:r>
            <a:r>
              <a:rPr lang="en-US" sz="3200" dirty="0">
                <a:latin typeface="Calibri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21080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422" y="533400"/>
            <a:ext cx="809137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2" y="1524000"/>
            <a:ext cx="8091377" cy="4876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ea typeface="Times New Roman"/>
              </a:rPr>
              <a:t>Turn and Talk: </a:t>
            </a:r>
            <a:r>
              <a:rPr lang="en-US" sz="3200" dirty="0" smtClean="0">
                <a:ea typeface="Times New Roman"/>
              </a:rPr>
              <a:t>Using ideas from today’s reading, work with a partner to answer </a:t>
            </a:r>
            <a:r>
              <a:rPr lang="en-US" sz="3200" dirty="0" smtClean="0">
                <a:ea typeface="Times New Roman"/>
              </a:rPr>
              <a:t>our first focus </a:t>
            </a:r>
            <a:r>
              <a:rPr lang="en-US" sz="3200" dirty="0" smtClean="0">
                <a:ea typeface="Times New Roman"/>
              </a:rPr>
              <a:t>question: </a:t>
            </a:r>
            <a:r>
              <a:rPr lang="en-US" sz="3200" i="1" dirty="0" smtClean="0">
                <a:ea typeface="Times New Roman"/>
              </a:rPr>
              <a:t>What happens to energy in food chains?</a:t>
            </a:r>
          </a:p>
          <a:p>
            <a:pPr marL="0" marR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3200" b="1" dirty="0" smtClean="0">
                <a:ea typeface="Times New Roman"/>
              </a:rPr>
              <a:t>Individuals: </a:t>
            </a:r>
            <a:r>
              <a:rPr lang="en-US" sz="3200" dirty="0" smtClean="0">
                <a:ea typeface="Times New Roman"/>
              </a:rPr>
              <a:t>Write at least two sentences in your notebooks that answer this question. </a:t>
            </a:r>
            <a:r>
              <a:rPr lang="en-US" sz="3200" b="1" dirty="0" smtClean="0">
                <a:ea typeface="Times New Roman"/>
              </a:rPr>
              <a:t>Use your own words!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8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theme1.xml><?xml version="1.0" encoding="utf-8"?>
<a:theme xmlns:a="http://schemas.openxmlformats.org/drawingml/2006/main" name="BSCS Template (2)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Default Them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_Default Them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_BSCS: Students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_BSCS Template (2)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SCS: Building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SCS: Students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SCS: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4_BSCS: Science Texture">
  <a:themeElements>
    <a:clrScheme name="BSCS">
      <a:dk1>
        <a:sysClr val="windowText" lastClr="000000"/>
      </a:dk1>
      <a:lt1>
        <a:sysClr val="window" lastClr="FFFFFF"/>
      </a:lt1>
      <a:dk2>
        <a:srgbClr val="003D71"/>
      </a:dk2>
      <a:lt2>
        <a:srgbClr val="FFFFFF"/>
      </a:lt2>
      <a:accent1>
        <a:srgbClr val="003D71"/>
      </a:accent1>
      <a:accent2>
        <a:srgbClr val="CC3333"/>
      </a:accent2>
      <a:accent3>
        <a:srgbClr val="A7D053"/>
      </a:accent3>
      <a:accent4>
        <a:srgbClr val="9C8678"/>
      </a:accent4>
      <a:accent5>
        <a:srgbClr val="004442"/>
      </a:accent5>
      <a:accent6>
        <a:srgbClr val="FFCD33"/>
      </a:accent6>
      <a:hlink>
        <a:srgbClr val="003D71"/>
      </a:hlink>
      <a:folHlink>
        <a:srgbClr val="00444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BSCS Template (2)</Template>
  <TotalTime>12789</TotalTime>
  <Words>369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BSCS Template (2)</vt:lpstr>
      <vt:lpstr>BSCS: Building</vt:lpstr>
      <vt:lpstr>BSCS: Students</vt:lpstr>
      <vt:lpstr>BSCS: Texture</vt:lpstr>
      <vt:lpstr>BSCS: Science Texture</vt:lpstr>
      <vt:lpstr>1_BSCS: Science Texture</vt:lpstr>
      <vt:lpstr>2_BSCS: Science Texture</vt:lpstr>
      <vt:lpstr>3_BSCS: Science Texture</vt:lpstr>
      <vt:lpstr>4_BSCS: Science Texture</vt:lpstr>
      <vt:lpstr>Default Theme</vt:lpstr>
      <vt:lpstr>1_Default Theme</vt:lpstr>
      <vt:lpstr>5_BSCS: Science Texture</vt:lpstr>
      <vt:lpstr>1_BSCS: Students</vt:lpstr>
      <vt:lpstr>1_BSCS Template (2)</vt:lpstr>
      <vt:lpstr>Theme1</vt:lpstr>
      <vt:lpstr>Food Webs Lesson 6a</vt:lpstr>
      <vt:lpstr>Yesterday’s Focus Question</vt:lpstr>
      <vt:lpstr>The Challenge!</vt:lpstr>
      <vt:lpstr>Your Solutions for the Challenge</vt:lpstr>
      <vt:lpstr>Today’s Focus Questions</vt:lpstr>
      <vt:lpstr>What Happens to Energy in Food Chains? </vt:lpstr>
      <vt:lpstr>Scientists’ Ideas about Energy in Food Chains</vt:lpstr>
      <vt:lpstr>Review and Reflect on the Reading</vt:lpstr>
      <vt:lpstr>Let’s Summarize!</vt:lpstr>
      <vt:lpstr>Next Time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Potter</dc:creator>
  <cp:lastModifiedBy>JLonas</cp:lastModifiedBy>
  <cp:revision>328</cp:revision>
  <cp:lastPrinted>2012-10-30T19:59:04Z</cp:lastPrinted>
  <dcterms:created xsi:type="dcterms:W3CDTF">2012-10-15T22:17:33Z</dcterms:created>
  <dcterms:modified xsi:type="dcterms:W3CDTF">2019-02-15T23:18:15Z</dcterms:modified>
</cp:coreProperties>
</file>