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theme/themeOverride2.xml" ContentType="application/vnd.openxmlformats-officedocument.themeOverrid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76" r:id="rId7"/>
    <p:sldMasterId id="2147483784" r:id="rId8"/>
    <p:sldMasterId id="2147483800" r:id="rId9"/>
    <p:sldMasterId id="2147483808" r:id="rId10"/>
    <p:sldMasterId id="2147483816" r:id="rId11"/>
    <p:sldMasterId id="2147483829" r:id="rId12"/>
  </p:sldMasterIdLst>
  <p:notesMasterIdLst>
    <p:notesMasterId r:id="rId28"/>
  </p:notesMasterIdLst>
  <p:sldIdLst>
    <p:sldId id="388" r:id="rId13"/>
    <p:sldId id="393" r:id="rId14"/>
    <p:sldId id="399" r:id="rId15"/>
    <p:sldId id="384" r:id="rId16"/>
    <p:sldId id="391" r:id="rId17"/>
    <p:sldId id="386" r:id="rId18"/>
    <p:sldId id="378" r:id="rId19"/>
    <p:sldId id="400" r:id="rId20"/>
    <p:sldId id="398" r:id="rId21"/>
    <p:sldId id="382" r:id="rId22"/>
    <p:sldId id="394" r:id="rId23"/>
    <p:sldId id="397" r:id="rId24"/>
    <p:sldId id="396" r:id="rId25"/>
    <p:sldId id="395" r:id="rId26"/>
    <p:sldId id="387" r:id="rId2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Kathy Roth" initials="KR" lastIdx="0" clrIdx="1"/>
  <p:cmAuthor id="2" name="JLonas" initials="JL" lastIdx="1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598600"/>
    <a:srgbClr val="B8D975"/>
    <a:srgbClr val="A7D053"/>
    <a:srgbClr val="C4E08C"/>
    <a:srgbClr val="29AC00"/>
    <a:srgbClr val="669900"/>
    <a:srgbClr val="3399FF"/>
    <a:srgbClr val="008181"/>
    <a:srgbClr val="9C8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5936" autoAdjust="0"/>
  </p:normalViewPr>
  <p:slideViewPr>
    <p:cSldViewPr snapToGrid="0" snapToObjects="1">
      <p:cViewPr varScale="1">
        <p:scale>
          <a:sx n="96" d="100"/>
          <a:sy n="96" d="100"/>
        </p:scale>
        <p:origin x="600" y="96"/>
      </p:cViewPr>
      <p:guideLst>
        <p:guide orient="horz" pos="4212"/>
        <p:guide pos="4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C339-64FF-4647-A31A-6A3F977883E5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54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TO TEACHER: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 students copy the question and word list from slide 3 into their notebooks. Then display slide 2 again while students are working on their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76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8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6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6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3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6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18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57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03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2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45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79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77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0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1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9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4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6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7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8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3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5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9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7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4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1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0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670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75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372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044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62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2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291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3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Bottle%20Biology%20Directions%20and%20Videos/Bottle%20Biology%20Mini%20Environment%20Video.mov" TargetMode="Externa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Food Webs Lesson 7b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dirty="0">
              <a:solidFill>
                <a:srgbClr val="1F497D"/>
              </a:solidFill>
              <a:latin typeface="Lucida Sans Unicode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85800" y="3461096"/>
            <a:ext cx="7848600" cy="150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sz="3800" dirty="0">
                <a:solidFill>
                  <a:srgbClr val="1F497D"/>
                </a:solidFill>
                <a:latin typeface="Calibri" pitchFamily="34" charset="0"/>
              </a:rPr>
              <a:t>How Do Living Things in a Mini-environment Get the Food Matter and Energy They Need to Live and Grow? </a:t>
            </a:r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92530" y="54864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56280" y="553551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10" y="54864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5572022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388" y="491319"/>
            <a:ext cx="8004412" cy="116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Our Unit Central Question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387" y="1651379"/>
            <a:ext cx="7806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latin typeface="Calibri" pitchFamily="34" charset="0"/>
              </a:rPr>
              <a:t>How do living things depend on one another to get the food (matter and energy) they need to live and grow?</a:t>
            </a:r>
          </a:p>
        </p:txBody>
      </p:sp>
    </p:spTree>
    <p:extLst>
      <p:ext uri="{BB962C8B-B14F-4D97-AF65-F5344CB8AC3E}">
        <p14:creationId xmlns:p14="http://schemas.microsoft.com/office/powerpoint/2010/main" val="183002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13" y="4068515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9" y="423081"/>
            <a:ext cx="843786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Living Things Depend on Other Living Things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9946" y="2502577"/>
            <a:ext cx="1838095" cy="18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13" y="1237199"/>
            <a:ext cx="1838095" cy="18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851" y="4688757"/>
            <a:ext cx="1878468" cy="166353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617648" y="3215293"/>
            <a:ext cx="587724" cy="968099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508721" y="3636054"/>
            <a:ext cx="951058" cy="10263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43770" y="1989761"/>
            <a:ext cx="951058" cy="13107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541831">
            <a:off x="6103821" y="3531150"/>
            <a:ext cx="1795868" cy="13030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969340">
            <a:off x="3934106" y="4311627"/>
            <a:ext cx="2166871" cy="20765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670138">
            <a:off x="5234046" y="4223056"/>
            <a:ext cx="1009020" cy="931403"/>
          </a:xfrm>
          <a:prstGeom prst="rect">
            <a:avLst/>
          </a:prstGeom>
        </p:spPr>
      </p:pic>
      <p:sp>
        <p:nvSpPr>
          <p:cNvPr id="30" name="Curved Down Arrow 29"/>
          <p:cNvSpPr/>
          <p:nvPr/>
        </p:nvSpPr>
        <p:spPr>
          <a:xfrm rot="11020225">
            <a:off x="2795958" y="5991129"/>
            <a:ext cx="303648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1" y="1620353"/>
            <a:ext cx="1764447" cy="17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13" y="4068515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9" y="49431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Without Decomposers 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9946" y="2502577"/>
            <a:ext cx="1838095" cy="18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13" y="1237199"/>
            <a:ext cx="1838095" cy="18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851" y="4688757"/>
            <a:ext cx="1878468" cy="166353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617648" y="3215293"/>
            <a:ext cx="587724" cy="968099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508721" y="3636054"/>
            <a:ext cx="951058" cy="10263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43770" y="1989761"/>
            <a:ext cx="951058" cy="13107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541831">
            <a:off x="6103821" y="3531150"/>
            <a:ext cx="1795868" cy="13030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969340">
            <a:off x="3934106" y="4311627"/>
            <a:ext cx="2166871" cy="20765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670138">
            <a:off x="5234046" y="4223056"/>
            <a:ext cx="1009020" cy="931403"/>
          </a:xfrm>
          <a:prstGeom prst="rect">
            <a:avLst/>
          </a:prstGeom>
        </p:spPr>
      </p:pic>
      <p:sp>
        <p:nvSpPr>
          <p:cNvPr id="30" name="Curved Down Arrow 29"/>
          <p:cNvSpPr/>
          <p:nvPr/>
        </p:nvSpPr>
        <p:spPr>
          <a:xfrm rot="11020225">
            <a:off x="2795958" y="5991129"/>
            <a:ext cx="303648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0595" y="4518555"/>
            <a:ext cx="2203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/>
              <a:t>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1" y="1620353"/>
            <a:ext cx="1764447" cy="17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90" y="4116745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8" y="1603166"/>
            <a:ext cx="1764447" cy="176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9" y="49431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Without the Sun 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69946" y="2502577"/>
            <a:ext cx="1838095" cy="18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613" y="1237199"/>
            <a:ext cx="1838095" cy="18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851" y="4688757"/>
            <a:ext cx="1878468" cy="166353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617648" y="3215293"/>
            <a:ext cx="587724" cy="968099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508721" y="3636054"/>
            <a:ext cx="951058" cy="10263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943770" y="1989761"/>
            <a:ext cx="951058" cy="13107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41831">
            <a:off x="6103821" y="3531150"/>
            <a:ext cx="1795868" cy="13030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969340">
            <a:off x="3934106" y="4311627"/>
            <a:ext cx="2166871" cy="20765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670138">
            <a:off x="5234046" y="4223056"/>
            <a:ext cx="1009020" cy="931403"/>
          </a:xfrm>
          <a:prstGeom prst="rect">
            <a:avLst/>
          </a:prstGeom>
        </p:spPr>
      </p:pic>
      <p:sp>
        <p:nvSpPr>
          <p:cNvPr id="30" name="Curved Down Arrow 29"/>
          <p:cNvSpPr/>
          <p:nvPr/>
        </p:nvSpPr>
        <p:spPr>
          <a:xfrm rot="11020225">
            <a:off x="2795958" y="5991129"/>
            <a:ext cx="303648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2" y="1120294"/>
            <a:ext cx="2853175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13" y="4068515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9" y="49431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Without Plants 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9946" y="2502577"/>
            <a:ext cx="1838095" cy="18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13" y="1237199"/>
            <a:ext cx="1838095" cy="18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851" y="4688757"/>
            <a:ext cx="1878468" cy="166353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617648" y="3215293"/>
            <a:ext cx="587724" cy="968099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508721" y="3636054"/>
            <a:ext cx="951058" cy="10263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43770" y="1989761"/>
            <a:ext cx="951058" cy="13107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541831">
            <a:off x="6103821" y="3531150"/>
            <a:ext cx="1795868" cy="13030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969340">
            <a:off x="3934106" y="4311627"/>
            <a:ext cx="2166871" cy="20765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670138">
            <a:off x="5234046" y="4223056"/>
            <a:ext cx="1009020" cy="931403"/>
          </a:xfrm>
          <a:prstGeom prst="rect">
            <a:avLst/>
          </a:prstGeom>
        </p:spPr>
      </p:pic>
      <p:sp>
        <p:nvSpPr>
          <p:cNvPr id="30" name="Curved Down Arrow 29"/>
          <p:cNvSpPr/>
          <p:nvPr/>
        </p:nvSpPr>
        <p:spPr>
          <a:xfrm rot="11020225">
            <a:off x="2795958" y="5991129"/>
            <a:ext cx="3036489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516" y="3992206"/>
            <a:ext cx="2203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/>
              <a:t>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1" y="1620353"/>
            <a:ext cx="1764447" cy="17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1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450" y="1231649"/>
            <a:ext cx="3700453" cy="2584667"/>
          </a:xfrm>
          <a:prstGeom prst="rect">
            <a:avLst/>
          </a:prstGeom>
        </p:spPr>
      </p:pic>
      <p:pic>
        <p:nvPicPr>
          <p:cNvPr id="7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5" y="3977160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0" y="272763"/>
            <a:ext cx="8447253" cy="1143000"/>
          </a:xfrm>
        </p:spPr>
        <p:txBody>
          <a:bodyPr>
            <a:normAutofit/>
          </a:bodyPr>
          <a:lstStyle/>
          <a:p>
            <a:r>
              <a:rPr lang="en-US" dirty="0"/>
              <a:t>Food Webs Unit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0" y="1415763"/>
            <a:ext cx="4421875" cy="5220935"/>
          </a:xfrm>
        </p:spPr>
        <p:txBody>
          <a:bodyPr>
            <a:normAutofit fontScale="92500" lnSpcReduction="20000"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sz="3200" dirty="0"/>
              <a:t>All living things depend on other living things to get the food matter and energy they need to live and grow.</a:t>
            </a:r>
          </a:p>
          <a:p>
            <a:pPr marL="365760" indent="-365760">
              <a:spcBef>
                <a:spcPts val="1000"/>
              </a:spcBef>
              <a:buFont typeface="+mj-lt"/>
              <a:buAutoNum type="arabicPeriod"/>
            </a:pPr>
            <a:r>
              <a:rPr lang="en-US" sz="3200" dirty="0"/>
              <a:t>And all living things depend on plants to capture energy from the Sun and use it to make food. </a:t>
            </a:r>
          </a:p>
          <a:p>
            <a:pPr marL="365760" indent="-365760">
              <a:spcBef>
                <a:spcPts val="1000"/>
              </a:spcBef>
              <a:buFont typeface="+mj-lt"/>
              <a:buAutoNum type="arabicPeriod"/>
            </a:pPr>
            <a:r>
              <a:rPr lang="en-US" sz="3200" dirty="0"/>
              <a:t>Without the Sun providing energy, there would be no food webs!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77" y="4872251"/>
            <a:ext cx="1764447" cy="17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6" y="305862"/>
            <a:ext cx="7978270" cy="977028"/>
          </a:xfrm>
        </p:spPr>
        <p:txBody>
          <a:bodyPr>
            <a:normAutofit/>
          </a:bodyPr>
          <a:lstStyle/>
          <a:p>
            <a:r>
              <a:rPr lang="en-US" dirty="0"/>
              <a:t>Meadow Food Web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4" y="1273246"/>
            <a:ext cx="7660433" cy="53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9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368490"/>
            <a:ext cx="8045356" cy="990600"/>
          </a:xfrm>
        </p:spPr>
        <p:txBody>
          <a:bodyPr/>
          <a:lstStyle/>
          <a:p>
            <a:r>
              <a:rPr lang="en-US" dirty="0"/>
              <a:t>Meadow Food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5" y="1359090"/>
            <a:ext cx="8045355" cy="4835857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How does </a:t>
            </a:r>
            <a:r>
              <a:rPr lang="en-US" sz="3000" b="1" dirty="0"/>
              <a:t>your organism </a:t>
            </a:r>
            <a:r>
              <a:rPr lang="en-US" sz="3000" dirty="0"/>
              <a:t>in this food web depend on other organisms and the environment to get the matter and energy it needs to live and grow?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b="1" dirty="0"/>
              <a:t>Use these words in your answer: </a:t>
            </a:r>
          </a:p>
          <a:p>
            <a:pPr marL="365760" indent="-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000" dirty="0"/>
              <a:t>Depend</a:t>
            </a:r>
          </a:p>
          <a:p>
            <a:pPr marL="365760" indent="-365760">
              <a:spcBef>
                <a:spcPts val="300"/>
              </a:spcBef>
              <a:buFont typeface="Arial" pitchFamily="34" charset="0"/>
              <a:buChar char="•"/>
            </a:pPr>
            <a:r>
              <a:rPr lang="en-US" sz="3000" dirty="0"/>
              <a:t>Matter</a:t>
            </a:r>
          </a:p>
          <a:p>
            <a:pPr marL="365760" indent="-365760">
              <a:spcBef>
                <a:spcPts val="300"/>
              </a:spcBef>
              <a:buFont typeface="Arial" pitchFamily="34" charset="0"/>
              <a:buChar char="•"/>
            </a:pPr>
            <a:r>
              <a:rPr lang="en-US" sz="3000" dirty="0"/>
              <a:t>Energy</a:t>
            </a:r>
          </a:p>
          <a:p>
            <a:pPr marL="365760" indent="-365760">
              <a:spcBef>
                <a:spcPts val="300"/>
              </a:spcBef>
              <a:buFont typeface="Arial" pitchFamily="34" charset="0"/>
              <a:buChar char="•"/>
            </a:pPr>
            <a:r>
              <a:rPr lang="en-US" sz="3000" dirty="0"/>
              <a:t>Environment </a:t>
            </a:r>
            <a:br>
              <a:rPr lang="en-US" sz="3000" dirty="0"/>
            </a:br>
            <a:r>
              <a:rPr lang="en-US" sz="3000" dirty="0"/>
              <a:t>(optional)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68" y="3461657"/>
            <a:ext cx="4525213" cy="31586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" y="533400"/>
            <a:ext cx="808736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Times New Roman"/>
              </a:rPr>
              <a:t>How do living things in a mini-environment get the food matter and energy they need to live and grow?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315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6" y="533400"/>
            <a:ext cx="8059003" cy="990600"/>
          </a:xfrm>
        </p:spPr>
        <p:txBody>
          <a:bodyPr/>
          <a:lstStyle/>
          <a:p>
            <a:r>
              <a:rPr lang="en-US" dirty="0"/>
              <a:t>Observing a Mini-environment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6" y="1600200"/>
            <a:ext cx="8059004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Before we begin our challenge, let’s watch a video of a mini-environment.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1247" y="5909481"/>
            <a:ext cx="51973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CC"/>
                </a:solidFill>
              </a:rPr>
              <a:t>Link to </a:t>
            </a:r>
            <a:r>
              <a:rPr lang="en-US" i="1" dirty="0">
                <a:solidFill>
                  <a:srgbClr val="0066CC"/>
                </a:solidFill>
                <a:hlinkClick r:id="rId2" action="ppaction://hlinkfile"/>
              </a:rPr>
              <a:t>Bottle Biology </a:t>
            </a:r>
            <a:r>
              <a:rPr lang="en-US" dirty="0">
                <a:solidFill>
                  <a:srgbClr val="0066CC"/>
                </a:solidFill>
                <a:hlinkClick r:id="rId2" action="ppaction://hlinkfile"/>
              </a:rPr>
              <a:t>mini-environment video</a:t>
            </a:r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4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a Mini-environment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7528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Let’s watch the video again. This time, think about the questions on the handout.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17" y="1467492"/>
            <a:ext cx="5163583" cy="51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8379"/>
            <a:ext cx="655775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The Mini-environment Challenge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760125"/>
            <a:ext cx="1938528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651379"/>
            <a:ext cx="5411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each organism in this mini-environment get the food matter and energy it needs to live and grow?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4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8229600" cy="1160060"/>
          </a:xfrm>
        </p:spPr>
        <p:txBody>
          <a:bodyPr/>
          <a:lstStyle/>
          <a:p>
            <a:r>
              <a:rPr lang="en-US" dirty="0"/>
              <a:t>Instructions for the Challenge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77203"/>
            <a:ext cx="8454788" cy="5328313"/>
          </a:xfrm>
        </p:spPr>
        <p:txBody>
          <a:bodyPr/>
          <a:lstStyle/>
          <a:p>
            <a:pPr marL="365760" indent="-3657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700" dirty="0">
                <a:ea typeface="Calibri"/>
                <a:cs typeface="Times New Roman"/>
              </a:rPr>
              <a:t>Observe the mini-environment and talk about your ideas with a partner.</a:t>
            </a:r>
          </a:p>
          <a:p>
            <a:pPr marL="365760" indent="-3657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700" dirty="0">
                <a:ea typeface="Calibri"/>
                <a:cs typeface="Times New Roman"/>
              </a:rPr>
              <a:t>Draw and label your diagram to show what’s happening in this food web. Be sure to label your arrows!</a:t>
            </a:r>
          </a:p>
          <a:p>
            <a:pPr marL="365760" indent="-3657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700" dirty="0">
                <a:ea typeface="Calibri"/>
                <a:cs typeface="Times New Roman"/>
              </a:rPr>
              <a:t>Write a description of how each organism gets the matter and energy it needs to live and grow.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700" dirty="0">
                <a:ea typeface="Calibri"/>
                <a:cs typeface="Times New Roman"/>
              </a:rPr>
              <a:t>Use the following: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a typeface="Calibri"/>
                <a:cs typeface="Times New Roman"/>
              </a:rPr>
              <a:t>The key-ideas handout to guide your thinking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a typeface="Calibri"/>
                <a:cs typeface="Times New Roman"/>
              </a:rPr>
              <a:t>The words </a:t>
            </a:r>
            <a:r>
              <a:rPr lang="en-US" sz="2700" b="1" dirty="0">
                <a:ea typeface="Calibri"/>
                <a:cs typeface="Times New Roman"/>
              </a:rPr>
              <a:t>energy</a:t>
            </a:r>
            <a:r>
              <a:rPr lang="en-US" sz="2700" dirty="0">
                <a:ea typeface="Calibri"/>
                <a:cs typeface="Times New Roman"/>
              </a:rPr>
              <a:t> and </a:t>
            </a:r>
            <a:r>
              <a:rPr lang="en-US" sz="2700" b="1" dirty="0">
                <a:ea typeface="Calibri"/>
                <a:cs typeface="Times New Roman"/>
              </a:rPr>
              <a:t>matter 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a typeface="Calibri"/>
                <a:cs typeface="Times New Roman"/>
              </a:rPr>
              <a:t>Optional: Red and blue pencils to represent energy and matter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19" y="320040"/>
            <a:ext cx="8031480" cy="990600"/>
          </a:xfrm>
        </p:spPr>
        <p:txBody>
          <a:bodyPr/>
          <a:lstStyle/>
          <a:p>
            <a:r>
              <a:rPr lang="en-US" dirty="0"/>
              <a:t>Your Mini-environment Diagrams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9" y="2910839"/>
            <a:ext cx="7757159" cy="3396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19" y="1310640"/>
            <a:ext cx="8031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Listen carefully while others are presenting their drawings and descriptions. Make sure to share any comments and suggestions in scientific ways.</a:t>
            </a:r>
          </a:p>
        </p:txBody>
      </p:sp>
    </p:spTree>
    <p:extLst>
      <p:ext uri="{BB962C8B-B14F-4D97-AF65-F5344CB8AC3E}">
        <p14:creationId xmlns:p14="http://schemas.microsoft.com/office/powerpoint/2010/main" val="3581317320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18332</TotalTime>
  <Words>409</Words>
  <Application>Microsoft Office PowerPoint</Application>
  <PresentationFormat>On-screen Show (4:3)</PresentationFormat>
  <Paragraphs>45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Lucida Sans Unicode</vt:lpstr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Default Theme</vt:lpstr>
      <vt:lpstr>1_Default Theme</vt:lpstr>
      <vt:lpstr>1_BSCS: Students</vt:lpstr>
      <vt:lpstr>1_BSCS Template (2)</vt:lpstr>
      <vt:lpstr>respect_theme</vt:lpstr>
      <vt:lpstr>Theme1</vt:lpstr>
      <vt:lpstr>Food Webs Lesson 7b</vt:lpstr>
      <vt:lpstr>Meadow Food Web</vt:lpstr>
      <vt:lpstr>Meadow Food Web</vt:lpstr>
      <vt:lpstr>Today’s Focus Question</vt:lpstr>
      <vt:lpstr>Observing a Mini-environment</vt:lpstr>
      <vt:lpstr>Observing a Mini-environment</vt:lpstr>
      <vt:lpstr>The Mini-environment Challenge</vt:lpstr>
      <vt:lpstr>Instructions for the Challenge</vt:lpstr>
      <vt:lpstr>Your Mini-environment Diagrams</vt:lpstr>
      <vt:lpstr>PowerPoint Presentation</vt:lpstr>
      <vt:lpstr>All Living Things Depend on Other Living Things</vt:lpstr>
      <vt:lpstr>Without Decomposers …</vt:lpstr>
      <vt:lpstr>Without the Sun …</vt:lpstr>
      <vt:lpstr>Without Plants …</vt:lpstr>
      <vt:lpstr>Food Webs Unit 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Mai Ngoc Tran</cp:lastModifiedBy>
  <cp:revision>324</cp:revision>
  <cp:lastPrinted>2012-10-30T19:59:04Z</cp:lastPrinted>
  <dcterms:created xsi:type="dcterms:W3CDTF">2012-10-15T22:17:33Z</dcterms:created>
  <dcterms:modified xsi:type="dcterms:W3CDTF">2019-08-05T18:01:10Z</dcterms:modified>
</cp:coreProperties>
</file>