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99" r:id="rId2"/>
    <p:sldId id="363" r:id="rId3"/>
    <p:sldId id="376" r:id="rId4"/>
    <p:sldId id="387" r:id="rId5"/>
    <p:sldId id="377" r:id="rId6"/>
    <p:sldId id="384" r:id="rId7"/>
    <p:sldId id="364" r:id="rId8"/>
    <p:sldId id="378" r:id="rId9"/>
    <p:sldId id="379" r:id="rId10"/>
    <p:sldId id="380" r:id="rId11"/>
    <p:sldId id="386" r:id="rId12"/>
    <p:sldId id="385" r:id="rId13"/>
    <p:sldId id="38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1" clrIdx="1"/>
  <p:cmAuthor id="2" name="JLonas" initials="JL" lastIdx="1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0" autoAdjust="0"/>
    <p:restoredTop sz="95501" autoAdjust="0"/>
  </p:normalViewPr>
  <p:slideViewPr>
    <p:cSldViewPr>
      <p:cViewPr varScale="1">
        <p:scale>
          <a:sx n="70" d="100"/>
          <a:sy n="70" d="100"/>
        </p:scale>
        <p:origin x="-12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EB4B9D4-380B-4948-8BFB-F78A0E4EBBD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C14FE60-FF19-4E3A-9DB2-889235A585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1199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796763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1132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0644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2332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0418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609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0985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6307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9450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160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7473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115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2820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6374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848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WATER CYCLE Lesson 2</a:t>
            </a:r>
            <a:r>
              <a:rPr lang="en-US" altLang="en-US" cap="none" dirty="0" smtClean="0"/>
              <a:t>A</a:t>
            </a:r>
            <a:endParaRPr lang="en-US" alt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 smtClean="0">
                <a:solidFill>
                  <a:srgbClr val="0070C0"/>
                </a:solidFill>
              </a:rPr>
              <a:t>Can You Make Water Vapor in the Air “Reappear” as Liquid Water?</a:t>
            </a:r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00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82950" y="4927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876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901406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3483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Ideas about What Happened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876800"/>
          </a:xfrm>
        </p:spPr>
        <p:txBody>
          <a:bodyPr/>
          <a:lstStyle/>
          <a:p>
            <a:pPr marL="365760" indent="-365760">
              <a:spcBef>
                <a:spcPts val="800"/>
              </a:spcBef>
              <a:buFont typeface="+mj-lt"/>
              <a:buAutoNum type="arabicPeriod"/>
            </a:pPr>
            <a:r>
              <a:rPr lang="en-US" sz="3200" dirty="0" smtClean="0"/>
              <a:t>What did you observe?</a:t>
            </a:r>
          </a:p>
          <a:p>
            <a:pPr marL="365760" indent="-365760">
              <a:spcBef>
                <a:spcPts val="800"/>
              </a:spcBef>
              <a:buFont typeface="+mj-lt"/>
              <a:buAutoNum type="arabicPeriod"/>
            </a:pPr>
            <a:r>
              <a:rPr lang="en-US" sz="3200" dirty="0" smtClean="0"/>
              <a:t>How did the water get onto the outside of </a:t>
            </a:r>
            <a:br>
              <a:rPr lang="en-US" sz="3200" dirty="0" smtClean="0"/>
            </a:br>
            <a:r>
              <a:rPr lang="en-US" sz="3200" dirty="0" smtClean="0"/>
              <a:t>cup B (the cup of ice water)?  </a:t>
            </a:r>
          </a:p>
          <a:p>
            <a:pPr marL="731520" lvl="1" indent="-365760">
              <a:spcBef>
                <a:spcPts val="1200"/>
              </a:spcBef>
            </a:pPr>
            <a:r>
              <a:rPr lang="en-US" sz="3200" dirty="0" smtClean="0"/>
              <a:t>What is your claim (your answer to the question)?</a:t>
            </a:r>
          </a:p>
          <a:p>
            <a:pPr marL="731520" lvl="1" indent="-365760">
              <a:spcBef>
                <a:spcPts val="800"/>
              </a:spcBef>
            </a:pPr>
            <a:r>
              <a:rPr lang="en-US" sz="3200" dirty="0" smtClean="0"/>
              <a:t>What evidence do you have to support </a:t>
            </a:r>
            <a:br>
              <a:rPr lang="en-US" sz="3200" dirty="0" smtClean="0"/>
            </a:br>
            <a:r>
              <a:rPr lang="en-US" sz="3200" dirty="0" smtClean="0"/>
              <a:t>your claim? </a:t>
            </a:r>
          </a:p>
          <a:p>
            <a:pPr marL="731520" lvl="1" indent="-365760">
              <a:spcBef>
                <a:spcPts val="800"/>
              </a:spcBef>
            </a:pPr>
            <a:r>
              <a:rPr lang="en-US" sz="3200" dirty="0" smtClean="0"/>
              <a:t>Does anyone have evidence to challenge the claim? 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96014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/>
          <a:lstStyle/>
          <a:p>
            <a:r>
              <a:rPr lang="en-US" dirty="0" smtClean="0"/>
              <a:t>Today’s Focus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 smtClean="0"/>
              <a:t>Can </a:t>
            </a:r>
            <a:r>
              <a:rPr lang="en-US" sz="3200" i="1" dirty="0"/>
              <a:t>you make water vapor in the air “reappear” as liquid water? </a:t>
            </a:r>
            <a:r>
              <a:rPr lang="en-US" sz="3200" i="1" dirty="0" smtClean="0"/>
              <a:t>Explain your thinking.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b="1" dirty="0" smtClean="0"/>
              <a:t>Another question: </a:t>
            </a:r>
            <a:r>
              <a:rPr lang="en-US" sz="3200" dirty="0" smtClean="0"/>
              <a:t>How did the water droplets get on the outside of the cup of ice water?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 smtClean="0"/>
              <a:t>My claim is __________________________. </a:t>
            </a:r>
          </a:p>
          <a:p>
            <a:pPr marL="0" indent="0">
              <a:buNone/>
            </a:pPr>
            <a:r>
              <a:rPr lang="en-US" sz="3200" dirty="0" smtClean="0"/>
              <a:t>My evidence is _______________________.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74989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90600"/>
          </a:xfrm>
        </p:spPr>
        <p:txBody>
          <a:bodyPr/>
          <a:lstStyle/>
          <a:p>
            <a:r>
              <a:rPr lang="en-US" dirty="0" smtClean="0"/>
              <a:t>Let’s Summarize!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5181600"/>
          </a:xfrm>
        </p:spPr>
        <p:txBody>
          <a:bodyPr/>
          <a:lstStyle/>
          <a:p>
            <a:pPr marL="365760" indent="-365760">
              <a:spcBef>
                <a:spcPts val="600"/>
              </a:spcBef>
            </a:pPr>
            <a:r>
              <a:rPr lang="en-US" sz="3000" dirty="0" smtClean="0"/>
              <a:t>We know that when liquid water is heated, it can change to a gas (water vapor) and rise into the air. This is called </a:t>
            </a:r>
            <a:r>
              <a:rPr lang="en-US" sz="3000" b="1" dirty="0" smtClean="0"/>
              <a:t>evaporation</a:t>
            </a:r>
            <a:r>
              <a:rPr lang="en-US" sz="3000" dirty="0" smtClean="0"/>
              <a:t>.</a:t>
            </a:r>
          </a:p>
          <a:p>
            <a:pPr marL="365760" indent="-365760">
              <a:spcBef>
                <a:spcPts val="600"/>
              </a:spcBef>
            </a:pPr>
            <a:r>
              <a:rPr lang="en-US" sz="3000" dirty="0" smtClean="0"/>
              <a:t>Today we considered the opposite: </a:t>
            </a:r>
            <a:r>
              <a:rPr lang="en-US" sz="3000" i="1" dirty="0" smtClean="0"/>
              <a:t>Can water vapor in the air turn back into liquid water?</a:t>
            </a:r>
          </a:p>
          <a:p>
            <a:pPr marL="365760" indent="-365760">
              <a:spcBef>
                <a:spcPts val="600"/>
              </a:spcBef>
            </a:pPr>
            <a:r>
              <a:rPr lang="en-US" sz="3000" dirty="0" smtClean="0"/>
              <a:t>We observed water droplets form on the outside of a cup of ice water, but not on a cup of water at room temperature. </a:t>
            </a:r>
            <a:r>
              <a:rPr lang="en-US" sz="3000" i="1" dirty="0" smtClean="0"/>
              <a:t>Why did this happen? </a:t>
            </a:r>
          </a:p>
          <a:p>
            <a:pPr marL="365760" indent="-365760">
              <a:spcBef>
                <a:spcPts val="600"/>
              </a:spcBef>
            </a:pPr>
            <a:r>
              <a:rPr lang="en-US" sz="3000" dirty="0" smtClean="0"/>
              <a:t>We started to explain this by making our best claims and supporting them with evidence. </a:t>
            </a: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159994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90600"/>
          </a:xfrm>
        </p:spPr>
        <p:txBody>
          <a:bodyPr/>
          <a:lstStyle/>
          <a:p>
            <a:r>
              <a:rPr lang="en-US" dirty="0" smtClean="0"/>
              <a:t>Next Time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876800"/>
          </a:xfrm>
        </p:spPr>
        <p:txBody>
          <a:bodyPr/>
          <a:lstStyle/>
          <a:p>
            <a:pPr marL="365760" indent="-365760">
              <a:spcBef>
                <a:spcPts val="800"/>
              </a:spcBef>
            </a:pPr>
            <a:r>
              <a:rPr lang="en-US" sz="3200" dirty="0" smtClean="0"/>
              <a:t>We have our best claims and evidence about how and why the water droplets formed on the cup of ice water. </a:t>
            </a:r>
          </a:p>
          <a:p>
            <a:pPr marL="365760" indent="-365760">
              <a:spcBef>
                <a:spcPts val="800"/>
              </a:spcBef>
            </a:pPr>
            <a:r>
              <a:rPr lang="en-US" sz="3200" dirty="0" smtClean="0">
                <a:solidFill>
                  <a:srgbClr val="FF0000"/>
                </a:solidFill>
              </a:rPr>
              <a:t>To finish our scientific explanation, we need to add some logical reasoning using science ideas.</a:t>
            </a:r>
          </a:p>
          <a:p>
            <a:pPr marL="365760" indent="-365760">
              <a:spcBef>
                <a:spcPts val="800"/>
              </a:spcBef>
            </a:pPr>
            <a:r>
              <a:rPr lang="en-US" sz="3200" dirty="0" smtClean="0"/>
              <a:t>Next time we’ll learn some new science ideas </a:t>
            </a:r>
            <a:br>
              <a:rPr lang="en-US" sz="3200" dirty="0" smtClean="0"/>
            </a:br>
            <a:r>
              <a:rPr lang="en-US" sz="3200" dirty="0" smtClean="0"/>
              <a:t>that will help us explain what we observed in the 2-cups experiment.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9896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Central Questions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does water change in the world around us? </a:t>
            </a:r>
            <a:r>
              <a:rPr lang="en-US" sz="3200" dirty="0" smtClean="0"/>
              <a:t>Does </a:t>
            </a:r>
            <a:r>
              <a:rPr lang="en-US" sz="3200" dirty="0"/>
              <a:t>Earth ever run out of water? </a:t>
            </a:r>
          </a:p>
        </p:txBody>
      </p:sp>
    </p:spTree>
    <p:extLst>
      <p:ext uri="{BB962C8B-B14F-4D97-AF65-F5344CB8AC3E}">
        <p14:creationId xmlns="" xmlns:p14="http://schemas.microsoft.com/office/powerpoint/2010/main" val="175514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Review: Water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76800"/>
          </a:xfrm>
        </p:spPr>
        <p:txBody>
          <a:bodyPr/>
          <a:lstStyle/>
          <a:p>
            <a:pPr marL="365760" indent="-365760"/>
            <a:r>
              <a:rPr lang="en-US" sz="3200" dirty="0" smtClean="0"/>
              <a:t>What kind of water change did we investigate yesterday? </a:t>
            </a:r>
          </a:p>
          <a:p>
            <a:pPr marL="365760" indent="-365760"/>
            <a:r>
              <a:rPr lang="en-US" sz="3200" dirty="0" smtClean="0"/>
              <a:t> What did we find out?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59163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0"/>
            <a:r>
              <a:rPr lang="en-US" dirty="0" smtClean="0"/>
              <a:t>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/>
              <a:t>Because of evaporation, liquid water changes to a gas called </a:t>
            </a:r>
            <a:r>
              <a:rPr lang="en-US" sz="3200" i="1" dirty="0" smtClean="0"/>
              <a:t>water vapor.</a:t>
            </a:r>
            <a:r>
              <a:rPr lang="en-US" sz="3200" dirty="0" smtClean="0"/>
              <a:t> Water vapor rises into the air, but we can’t see it!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762000"/>
            <a:ext cx="685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Use Science Ideas to Explain Water Changes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 marL="0" lvl="0" indent="0">
              <a:buNone/>
            </a:pPr>
            <a:r>
              <a:rPr lang="en-US" sz="3200" dirty="0" smtClean="0"/>
              <a:t>After it rains, </a:t>
            </a:r>
            <a:r>
              <a:rPr lang="en-US" sz="3200" dirty="0"/>
              <a:t>the leaves on plants are wet. But after the Sun comes out, the leaves dry off. </a:t>
            </a:r>
            <a:endParaRPr lang="en-US" sz="3200" dirty="0" smtClean="0"/>
          </a:p>
          <a:p>
            <a:pPr marL="731520" lvl="0" indent="-365760">
              <a:spcBef>
                <a:spcPts val="1800"/>
              </a:spcBef>
              <a:buFont typeface="+mj-lt"/>
              <a:buAutoNum type="arabicPeriod"/>
            </a:pPr>
            <a:r>
              <a:rPr lang="en-US" sz="3200" dirty="0" smtClean="0"/>
              <a:t>What </a:t>
            </a:r>
            <a:r>
              <a:rPr lang="en-US" sz="3200" dirty="0"/>
              <a:t>happened to the water </a:t>
            </a:r>
            <a:r>
              <a:rPr lang="en-US" sz="3200" dirty="0" smtClean="0"/>
              <a:t>that was on </a:t>
            </a:r>
            <a:r>
              <a:rPr lang="en-US" sz="3200" dirty="0"/>
              <a:t>the leaves</a:t>
            </a:r>
            <a:r>
              <a:rPr lang="en-US" sz="3200" dirty="0" smtClean="0"/>
              <a:t>?</a:t>
            </a:r>
          </a:p>
          <a:p>
            <a:pPr marL="731520" lvl="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dirty="0" smtClean="0"/>
              <a:t>What are some other situations where liquid water evaporates?</a:t>
            </a:r>
          </a:p>
          <a:p>
            <a:pPr marL="0" lvl="0" indent="0">
              <a:buNone/>
            </a:pPr>
            <a:endParaRPr lang="en-US" sz="3200" dirty="0"/>
          </a:p>
          <a:p>
            <a:pPr marL="0" lvl="0" indent="0">
              <a:buNone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2093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dirty="0" smtClean="0"/>
              <a:t>Everyday Examples of Evaporation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1239" r="29166" b="33744"/>
          <a:stretch/>
        </p:blipFill>
        <p:spPr>
          <a:xfrm>
            <a:off x="1447800" y="1219200"/>
            <a:ext cx="6019800" cy="24079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360" y="3886995"/>
            <a:ext cx="3901440" cy="25999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90341"/>
            <a:ext cx="3462130" cy="25965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91200" y="3581400"/>
            <a:ext cx="17908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Photo courtesy of Pixabay.com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6448505"/>
            <a:ext cx="17908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Photo courtesy of Pixabay.com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0400" y="6448505"/>
            <a:ext cx="17908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Photo courtesy of Pixabay.com</a:t>
            </a:r>
            <a:endParaRPr lang="en-US" sz="1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275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Today’s Focus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Can </a:t>
            </a:r>
            <a:r>
              <a:rPr lang="en-US" sz="3200" dirty="0"/>
              <a:t>you make water vapor in the air “reappear” as liquid water? </a:t>
            </a:r>
            <a:r>
              <a:rPr lang="en-US" sz="3200" dirty="0" smtClean="0"/>
              <a:t>Explain your thinking.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5087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Investigating Our Focus Question: Predictions</a:t>
            </a:r>
            <a:endParaRPr lang="en-US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38400" y="3505200"/>
            <a:ext cx="9372600" cy="2234576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533400" y="1447801"/>
            <a:ext cx="8229600" cy="2177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365760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</a:rPr>
              <a:t>First, draw and label “Cup A” and “Cup B.”</a:t>
            </a:r>
          </a:p>
          <a:p>
            <a:pPr marL="365760" marR="0" lvl="0" indent="-365760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</a:rPr>
              <a:t> Predict what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you think will happen if the cups sit for a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</a:rPr>
              <a:t>while. Then tell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why you think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</a:rPr>
              <a:t>this will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happen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55626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</a:rPr>
              <a:t>I predict _______. My reason is _______.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76964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Is Happening with </a:t>
            </a:r>
            <a:r>
              <a:rPr lang="en-US" smtClean="0"/>
              <a:t>the </a:t>
            </a:r>
            <a:r>
              <a:rPr lang="en-US" smtClean="0"/>
              <a:t>Cups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5105400"/>
          </a:xfrm>
        </p:spPr>
        <p:txBody>
          <a:bodyPr/>
          <a:lstStyle/>
          <a:p>
            <a:pPr marL="365760" lvl="0" indent="-365760">
              <a:spcBef>
                <a:spcPts val="800"/>
              </a:spcBef>
              <a:buFont typeface="+mj-lt"/>
              <a:buAutoNum type="arabicPeriod"/>
            </a:pPr>
            <a:r>
              <a:rPr lang="en-US" sz="3200" dirty="0" smtClean="0"/>
              <a:t>Observe what </a:t>
            </a:r>
            <a:r>
              <a:rPr lang="en-US" sz="3200" dirty="0"/>
              <a:t>is </a:t>
            </a:r>
            <a:r>
              <a:rPr lang="en-US" sz="3200" dirty="0" smtClean="0"/>
              <a:t>happening with the 2 cups.</a:t>
            </a:r>
            <a:endParaRPr lang="en-US" sz="3200" dirty="0"/>
          </a:p>
          <a:p>
            <a:pPr marL="365760" lvl="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dirty="0" smtClean="0"/>
              <a:t>Make another drawing of the 2 cups </a:t>
            </a:r>
            <a:r>
              <a:rPr lang="en-US" sz="3200" dirty="0"/>
              <a:t>in </a:t>
            </a:r>
            <a:r>
              <a:rPr lang="en-US" sz="3200" dirty="0" smtClean="0"/>
              <a:t>your </a:t>
            </a:r>
            <a:r>
              <a:rPr lang="en-US" sz="3200" dirty="0"/>
              <a:t>science </a:t>
            </a:r>
            <a:r>
              <a:rPr lang="en-US" sz="3200" dirty="0" smtClean="0"/>
              <a:t>notebooks to show what you observed. Be sure to label the cups.</a:t>
            </a:r>
          </a:p>
          <a:p>
            <a:pPr marL="365760" lvl="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dirty="0" smtClean="0"/>
              <a:t>Talk in your group about how you would explain what is happening. </a:t>
            </a:r>
          </a:p>
          <a:p>
            <a:pPr marL="731520" lvl="1" indent="-365760">
              <a:spcBef>
                <a:spcPts val="1200"/>
              </a:spcBef>
            </a:pPr>
            <a:r>
              <a:rPr lang="en-US" sz="3200" dirty="0" smtClean="0"/>
              <a:t>What is your claim? 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200" dirty="0" smtClean="0"/>
              <a:t>What is your evidence? </a:t>
            </a:r>
          </a:p>
        </p:txBody>
      </p:sp>
    </p:spTree>
    <p:extLst>
      <p:ext uri="{BB962C8B-B14F-4D97-AF65-F5344CB8AC3E}">
        <p14:creationId xmlns="" xmlns:p14="http://schemas.microsoft.com/office/powerpoint/2010/main" val="329226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12156</TotalTime>
  <Words>513</Words>
  <Application>Microsoft Office PowerPoint</Application>
  <PresentationFormat>On-screen Show (4:3)</PresentationFormat>
  <Paragraphs>57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WATER CYCLE Lesson 2A</vt:lpstr>
      <vt:lpstr>Unit Central Questions </vt:lpstr>
      <vt:lpstr>Review: Water Changes</vt:lpstr>
      <vt:lpstr>Key Idea</vt:lpstr>
      <vt:lpstr>Use Science Ideas to Explain Water Changes</vt:lpstr>
      <vt:lpstr>Everyday Examples of Evaporation</vt:lpstr>
      <vt:lpstr>Today’s Focus Question</vt:lpstr>
      <vt:lpstr>Investigating Our Focus Question: Predictions</vt:lpstr>
      <vt:lpstr>What Is Happening with the Cups?</vt:lpstr>
      <vt:lpstr>Our Ideas about What Happened</vt:lpstr>
      <vt:lpstr>Today’s Focus Question</vt:lpstr>
      <vt:lpstr>Let’s Summarize!</vt:lpstr>
      <vt:lpstr>Next Time  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196</cp:revision>
  <dcterms:created xsi:type="dcterms:W3CDTF">2014-06-10T18:20:14Z</dcterms:created>
  <dcterms:modified xsi:type="dcterms:W3CDTF">2018-09-12T15:37:36Z</dcterms:modified>
</cp:coreProperties>
</file>