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99" r:id="rId2"/>
    <p:sldId id="363" r:id="rId3"/>
    <p:sldId id="376" r:id="rId4"/>
    <p:sldId id="364" r:id="rId5"/>
    <p:sldId id="384" r:id="rId6"/>
    <p:sldId id="386" r:id="rId7"/>
    <p:sldId id="381" r:id="rId8"/>
    <p:sldId id="387" r:id="rId9"/>
    <p:sldId id="385" r:id="rId10"/>
    <p:sldId id="375" r:id="rId11"/>
    <p:sldId id="388" r:id="rId12"/>
    <p:sldId id="38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" clrIdx="1"/>
  <p:cmAuthor id="2" name="JLonas" initials="JL" lastIdx="1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258" autoAdjust="0"/>
  </p:normalViewPr>
  <p:slideViewPr>
    <p:cSldViewPr>
      <p:cViewPr varScale="1">
        <p:scale>
          <a:sx n="59" d="100"/>
          <a:sy n="59" d="100"/>
        </p:scale>
        <p:origin x="-1686" y="-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9/8/2018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796763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7207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Quick</a:t>
            </a:r>
            <a:r>
              <a:rPr lang="en-US" baseline="0" dirty="0" smtClean="0"/>
              <a:t> link to unit central questions.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132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6592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8041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6017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087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1104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0583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8167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WATER CYCLE LESSON 2B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4000" dirty="0" smtClean="0">
                <a:solidFill>
                  <a:srgbClr val="0070C0"/>
                </a:solidFill>
              </a:rPr>
              <a:t>Can You Make Water Vapor in the Air “Reappear” as Liquid Water?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 smtClean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9400" y="4901406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Today’s Focus Question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295400"/>
            <a:ext cx="8382000" cy="5209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8"/>
            <a:r>
              <a:rPr lang="en-US" sz="3000" i="1" dirty="0" smtClean="0">
                <a:latin typeface="Calibri" pitchFamily="34" charset="0"/>
              </a:rPr>
              <a:t>Can </a:t>
            </a:r>
            <a:r>
              <a:rPr lang="en-US" sz="3000" i="1" dirty="0" smtClean="0">
                <a:latin typeface="Calibri" pitchFamily="34" charset="0"/>
              </a:rPr>
              <a:t>you make water vapor in the air “reappear” </a:t>
            </a:r>
            <a:r>
              <a:rPr lang="en-US" sz="3000" i="1" dirty="0" smtClean="0">
                <a:latin typeface="Calibri" pitchFamily="34" charset="0"/>
              </a:rPr>
              <a:t>as </a:t>
            </a:r>
            <a:r>
              <a:rPr lang="en-US" sz="3000" i="1" dirty="0" smtClean="0">
                <a:latin typeface="Calibri" pitchFamily="34" charset="0"/>
              </a:rPr>
              <a:t>liquid water? Explain your thinking. </a:t>
            </a:r>
          </a:p>
          <a:p>
            <a:pPr marL="0" lvl="8" indent="0">
              <a:spcBef>
                <a:spcPts val="1800"/>
              </a:spcBef>
              <a:buNone/>
            </a:pPr>
            <a:r>
              <a:rPr lang="en-US" sz="3000" b="1" dirty="0" smtClean="0">
                <a:latin typeface="Calibri" pitchFamily="34" charset="0"/>
              </a:rPr>
              <a:t>Think </a:t>
            </a:r>
            <a:r>
              <a:rPr lang="en-US" sz="3000" b="1" dirty="0" smtClean="0">
                <a:latin typeface="Calibri" pitchFamily="34" charset="0"/>
              </a:rPr>
              <a:t>time: </a:t>
            </a:r>
            <a:r>
              <a:rPr lang="en-US" sz="3000" dirty="0" smtClean="0">
                <a:latin typeface="Calibri" pitchFamily="34" charset="0"/>
              </a:rPr>
              <a:t>Using the science ideas you’ve learned, answer this question </a:t>
            </a:r>
            <a:r>
              <a:rPr lang="en-US" sz="3000" dirty="0" smtClean="0">
                <a:latin typeface="Calibri" pitchFamily="34" charset="0"/>
              </a:rPr>
              <a:t>in a complete </a:t>
            </a:r>
            <a:r>
              <a:rPr lang="en-US" sz="3000" dirty="0" smtClean="0">
                <a:latin typeface="Calibri" pitchFamily="34" charset="0"/>
              </a:rPr>
              <a:t>sentence. </a:t>
            </a:r>
          </a:p>
          <a:p>
            <a:pPr marL="0" lvl="8" indent="0">
              <a:spcBef>
                <a:spcPts val="1200"/>
              </a:spcBef>
              <a:buNone/>
            </a:pPr>
            <a:r>
              <a:rPr lang="en-US" sz="3000" b="1" dirty="0" smtClean="0">
                <a:latin typeface="Calibri" pitchFamily="34" charset="0"/>
              </a:rPr>
              <a:t>Sentence </a:t>
            </a:r>
            <a:r>
              <a:rPr lang="en-US" sz="3000" b="1" dirty="0" smtClean="0">
                <a:latin typeface="Calibri" pitchFamily="34" charset="0"/>
              </a:rPr>
              <a:t>starter: </a:t>
            </a:r>
            <a:r>
              <a:rPr lang="en-US" sz="3000" i="1" dirty="0" smtClean="0">
                <a:latin typeface="Calibri" pitchFamily="34" charset="0"/>
              </a:rPr>
              <a:t>Water vapor in the air </a:t>
            </a:r>
            <a:r>
              <a:rPr lang="en-US" sz="3000" i="1" dirty="0" smtClean="0">
                <a:latin typeface="Calibri" pitchFamily="34" charset="0"/>
              </a:rPr>
              <a:t>can reappear </a:t>
            </a:r>
            <a:r>
              <a:rPr lang="en-US" sz="3000" i="1" dirty="0" smtClean="0">
                <a:latin typeface="Calibri" pitchFamily="34" charset="0"/>
              </a:rPr>
              <a:t>as liquid water if … </a:t>
            </a:r>
          </a:p>
          <a:p>
            <a:pPr marL="0" lvl="8" indent="0">
              <a:spcBef>
                <a:spcPts val="600"/>
              </a:spcBef>
              <a:buNone/>
            </a:pPr>
            <a:r>
              <a:rPr lang="en-US" sz="3000" b="1" dirty="0" smtClean="0">
                <a:latin typeface="Calibri" pitchFamily="34" charset="0"/>
              </a:rPr>
              <a:t>Word bank: </a:t>
            </a:r>
          </a:p>
          <a:p>
            <a:pPr marL="731520" lvl="8" indent="-365760">
              <a:spcBef>
                <a:spcPts val="3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000" dirty="0" smtClean="0">
                <a:latin typeface="Calibri" pitchFamily="34" charset="0"/>
              </a:rPr>
              <a:t> Evaporates/evaporation</a:t>
            </a:r>
          </a:p>
          <a:p>
            <a:pPr marL="731520" lvl="8" indent="-365760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000" dirty="0" smtClean="0">
                <a:latin typeface="Calibri" pitchFamily="34" charset="0"/>
              </a:rPr>
              <a:t> Condenses/condensation</a:t>
            </a:r>
          </a:p>
          <a:p>
            <a:pPr marL="731520" lvl="8" indent="-365760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000" dirty="0" smtClean="0">
                <a:latin typeface="Calibri" pitchFamily="34" charset="0"/>
              </a:rPr>
              <a:t> Gains heat energy/loses </a:t>
            </a:r>
            <a:r>
              <a:rPr lang="en-US" sz="3000" dirty="0">
                <a:latin typeface="Calibri" pitchFamily="34" charset="0"/>
              </a:rPr>
              <a:t>heat energy (</a:t>
            </a:r>
            <a:r>
              <a:rPr lang="en-US" sz="3000" dirty="0" smtClean="0">
                <a:latin typeface="Calibri" pitchFamily="34" charset="0"/>
              </a:rPr>
              <a:t>cools)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107573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Let’s Summarize!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Water can change from one form (state) to another in two ways:</a:t>
            </a:r>
          </a:p>
          <a:p>
            <a:pPr marL="73152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 smtClean="0"/>
              <a:t>It can change from a liquid </a:t>
            </a:r>
            <a:r>
              <a:rPr lang="en-US" sz="3200" dirty="0" smtClean="0"/>
              <a:t>to </a:t>
            </a:r>
            <a:r>
              <a:rPr lang="en-US" sz="3200" dirty="0" smtClean="0"/>
              <a:t>a gas (water vapor) through evaporation.</a:t>
            </a:r>
            <a:endParaRPr lang="en-US" sz="3200" dirty="0" smtClean="0"/>
          </a:p>
          <a:p>
            <a:pPr marL="731520" indent="-365760">
              <a:spcBef>
                <a:spcPts val="800"/>
              </a:spcBef>
              <a:buFont typeface="+mj-lt"/>
              <a:buAutoNum type="arabicPeriod"/>
            </a:pPr>
            <a:r>
              <a:rPr lang="en-US" sz="3200" dirty="0" smtClean="0"/>
              <a:t>It can </a:t>
            </a:r>
            <a:r>
              <a:rPr lang="en-US" sz="3200" dirty="0" smtClean="0"/>
              <a:t>change from water vapor </a:t>
            </a:r>
            <a:r>
              <a:rPr lang="en-US" sz="3200" dirty="0" smtClean="0"/>
              <a:t>(gas) back </a:t>
            </a:r>
            <a:br>
              <a:rPr lang="en-US" sz="3200" dirty="0" smtClean="0"/>
            </a:br>
            <a:r>
              <a:rPr lang="en-US" sz="3200" dirty="0" smtClean="0"/>
              <a:t>into a liquid through condensation.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/>
          <a:lstStyle/>
          <a:p>
            <a:r>
              <a:rPr lang="en-US" dirty="0" smtClean="0"/>
              <a:t>Next Time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257800"/>
          </a:xfrm>
        </p:spPr>
        <p:txBody>
          <a:bodyPr/>
          <a:lstStyle/>
          <a:p>
            <a:pPr marL="0" indent="0">
              <a:spcBef>
                <a:spcPts val="800"/>
              </a:spcBef>
              <a:buNone/>
            </a:pPr>
            <a:r>
              <a:rPr lang="en-US" sz="3200" dirty="0" smtClean="0"/>
              <a:t>In this unit, we’ve seen that water can change states by gaining or losing heat energy. But </a:t>
            </a:r>
            <a:r>
              <a:rPr lang="en-US" sz="3200" dirty="0" smtClean="0"/>
              <a:t>…</a:t>
            </a:r>
            <a:endParaRPr lang="en-US" sz="3200" dirty="0" smtClean="0"/>
          </a:p>
          <a:p>
            <a:pPr marL="731520" indent="-365760">
              <a:spcBef>
                <a:spcPts val="1800"/>
              </a:spcBef>
            </a:pPr>
            <a:r>
              <a:rPr lang="en-US" sz="3200" dirty="0" smtClean="0"/>
              <a:t>How does </a:t>
            </a:r>
            <a:r>
              <a:rPr lang="en-US" sz="3200" dirty="0" smtClean="0"/>
              <a:t>gaining or losing heat energy make water change states</a:t>
            </a:r>
            <a:r>
              <a:rPr lang="en-US" sz="3200" dirty="0"/>
              <a:t>? </a:t>
            </a:r>
            <a:endParaRPr lang="en-US" sz="3200" dirty="0" smtClean="0"/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Why </a:t>
            </a:r>
            <a:r>
              <a:rPr lang="en-US" sz="3200" dirty="0"/>
              <a:t>is water sometimes a liquid, sometimes a solid, and sometimes a gas?</a:t>
            </a:r>
          </a:p>
          <a:p>
            <a:pPr>
              <a:spcBef>
                <a:spcPts val="1800"/>
              </a:spcBef>
              <a:buNone/>
            </a:pPr>
            <a:r>
              <a:rPr lang="en-US" sz="3200" dirty="0"/>
              <a:t>That’s what we’ll explore next!</a:t>
            </a:r>
          </a:p>
        </p:txBody>
      </p:sp>
    </p:spTree>
    <p:extLst>
      <p:ext uri="{BB962C8B-B14F-4D97-AF65-F5344CB8AC3E}">
        <p14:creationId xmlns:p14="http://schemas.microsoft.com/office/powerpoint/2010/main" xmlns="" val="29896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Unit Central Questions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does water change in the world around us? Does Earth ever run out of water? </a:t>
            </a:r>
          </a:p>
        </p:txBody>
      </p:sp>
    </p:spTree>
    <p:extLst>
      <p:ext uri="{BB962C8B-B14F-4D97-AF65-F5344CB8AC3E}">
        <p14:creationId xmlns:p14="http://schemas.microsoft.com/office/powerpoint/2010/main" xmlns="" val="175514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 smtClean="0"/>
              <a:t>Review: Water Changes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5101" b="20511"/>
          <a:stretch/>
        </p:blipFill>
        <p:spPr>
          <a:xfrm>
            <a:off x="1638300" y="1524000"/>
            <a:ext cx="5867400" cy="4788603"/>
          </a:xfrm>
        </p:spPr>
      </p:pic>
      <p:sp>
        <p:nvSpPr>
          <p:cNvPr id="4" name="TextBox 3"/>
          <p:cNvSpPr txBox="1"/>
          <p:nvPr/>
        </p:nvSpPr>
        <p:spPr>
          <a:xfrm>
            <a:off x="5715000" y="6324600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Photo courtesy of Pixabay.com</a:t>
            </a:r>
            <a:endParaRPr lang="en-US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63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/>
          <a:lstStyle/>
          <a:p>
            <a:r>
              <a:rPr lang="en-US" dirty="0" smtClean="0"/>
              <a:t>Today’s Focus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4106086" cy="2743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Can </a:t>
            </a:r>
            <a:r>
              <a:rPr lang="en-US" sz="3200" dirty="0"/>
              <a:t>you make water vapor in the air “reappear” as liquid water? </a:t>
            </a:r>
            <a:r>
              <a:rPr lang="en-US" sz="3200" dirty="0" smtClean="0"/>
              <a:t>Explain your thinking.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8458"/>
          <a:stretch/>
        </p:blipFill>
        <p:spPr>
          <a:xfrm>
            <a:off x="4648200" y="1752600"/>
            <a:ext cx="3979857" cy="434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0" y="6096000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Photo courtesy of Pixabay.com</a:t>
            </a:r>
            <a:endParaRPr lang="en-US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/>
          <a:lstStyle/>
          <a:p>
            <a:r>
              <a:rPr lang="en-US" dirty="0" smtClean="0"/>
              <a:t>Our Claims and Evidence So Far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Question: </a:t>
            </a:r>
            <a:r>
              <a:rPr lang="en-US" sz="3200" i="1" dirty="0" smtClean="0"/>
              <a:t>Why </a:t>
            </a:r>
            <a:r>
              <a:rPr lang="en-US" sz="3200" i="1" dirty="0"/>
              <a:t>are water </a:t>
            </a:r>
            <a:r>
              <a:rPr lang="en-US" sz="3200" i="1" dirty="0" smtClean="0"/>
              <a:t>droplets </a:t>
            </a:r>
            <a:r>
              <a:rPr lang="en-US" sz="3200" i="1" dirty="0"/>
              <a:t>forming on the </a:t>
            </a:r>
            <a:r>
              <a:rPr lang="en-US" sz="3200" i="1" dirty="0" smtClean="0"/>
              <a:t>outside of </a:t>
            </a:r>
            <a:r>
              <a:rPr lang="en-US" sz="3200" i="1" dirty="0"/>
              <a:t>the cup of ice water?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Listen to the claims and evidence others share: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200" dirty="0" smtClean="0"/>
              <a:t>Do you agree/disagree? Why?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200" dirty="0" smtClean="0"/>
              <a:t>Do you have evidence to support or challenge the claim you heard?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b="1" dirty="0" smtClean="0"/>
              <a:t>Our goal:</a:t>
            </a:r>
            <a:r>
              <a:rPr lang="en-US" sz="3200" dirty="0" smtClean="0"/>
              <a:t> To agree on which claim has the strongest evidence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57930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>
            <a:normAutofit/>
          </a:bodyPr>
          <a:lstStyle/>
          <a:p>
            <a:r>
              <a:rPr lang="en-US" sz="3800" dirty="0"/>
              <a:t>How </a:t>
            </a:r>
            <a:r>
              <a:rPr lang="en-US" sz="3800" dirty="0" smtClean="0"/>
              <a:t>Scientists Explain </a:t>
            </a:r>
            <a:r>
              <a:rPr lang="en-US" sz="3800" dirty="0" smtClean="0"/>
              <a:t>Water Changes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82000" cy="5334000"/>
          </a:xfrm>
        </p:spPr>
        <p:txBody>
          <a:bodyPr/>
          <a:lstStyle/>
          <a:p>
            <a:pPr marL="365760" indent="-365760">
              <a:spcBef>
                <a:spcPts val="600"/>
              </a:spcBef>
              <a:buAutoNum type="arabicPeriod"/>
            </a:pPr>
            <a:r>
              <a:rPr lang="en-US" sz="3000" dirty="0" smtClean="0"/>
              <a:t>In the boiling-water experiment, water changed </a:t>
            </a:r>
            <a:r>
              <a:rPr lang="en-US" sz="3000" dirty="0" smtClean="0"/>
              <a:t>states from a liquid to a gas in a process called </a:t>
            </a:r>
            <a:r>
              <a:rPr lang="en-US" sz="3000" i="1" dirty="0" smtClean="0"/>
              <a:t>evaporation</a:t>
            </a:r>
            <a:r>
              <a:rPr lang="en-US" sz="3000" dirty="0" smtClean="0"/>
              <a:t>. </a:t>
            </a:r>
            <a:r>
              <a:rPr lang="en-US" sz="3000" dirty="0" smtClean="0"/>
              <a:t>Water </a:t>
            </a:r>
            <a:r>
              <a:rPr lang="en-US" sz="3000" dirty="0" smtClean="0"/>
              <a:t>vapor </a:t>
            </a:r>
            <a:r>
              <a:rPr lang="en-US" sz="3000" dirty="0" smtClean="0"/>
              <a:t>rose into </a:t>
            </a:r>
            <a:r>
              <a:rPr lang="en-US" sz="3000" dirty="0" smtClean="0"/>
              <a:t>the air, and we </a:t>
            </a:r>
            <a:r>
              <a:rPr lang="en-US" sz="3000" dirty="0" smtClean="0"/>
              <a:t>couldn’t see </a:t>
            </a:r>
            <a:r>
              <a:rPr lang="en-US" sz="3000" dirty="0" smtClean="0"/>
              <a:t>it.</a:t>
            </a:r>
          </a:p>
          <a:p>
            <a:pPr marL="365760" indent="-365760">
              <a:spcBef>
                <a:spcPts val="1200"/>
              </a:spcBef>
              <a:buAutoNum type="arabicPeriod"/>
            </a:pPr>
            <a:r>
              <a:rPr lang="en-US" sz="3000" dirty="0" smtClean="0"/>
              <a:t>In the two-cups experiment, liquid-water droplets formed only on the ice-water cup. The </a:t>
            </a:r>
            <a:r>
              <a:rPr lang="en-US" sz="3000" dirty="0" smtClean="0"/>
              <a:t>air near </a:t>
            </a:r>
            <a:r>
              <a:rPr lang="en-US" sz="3000" dirty="0" smtClean="0"/>
              <a:t>that cup had less </a:t>
            </a:r>
            <a:r>
              <a:rPr lang="en-US" sz="3000" dirty="0" smtClean="0"/>
              <a:t>heat energy </a:t>
            </a:r>
            <a:r>
              <a:rPr lang="en-US" sz="3000" dirty="0" smtClean="0"/>
              <a:t>(was colder), so when </a:t>
            </a:r>
            <a:r>
              <a:rPr lang="en-US" sz="3000" dirty="0" smtClean="0"/>
              <a:t>water vapor in the air </a:t>
            </a:r>
            <a:r>
              <a:rPr lang="en-US" sz="3000" dirty="0" smtClean="0"/>
              <a:t>came close to the ice-water cup, it lost heat energy (cooled) </a:t>
            </a:r>
            <a:r>
              <a:rPr lang="en-US" sz="3000" dirty="0" smtClean="0"/>
              <a:t>and </a:t>
            </a:r>
            <a:r>
              <a:rPr lang="en-US" sz="3000" dirty="0" smtClean="0"/>
              <a:t>formed </a:t>
            </a:r>
            <a:r>
              <a:rPr lang="en-US" sz="3000" dirty="0" smtClean="0"/>
              <a:t>droplets of liquid </a:t>
            </a:r>
            <a:r>
              <a:rPr lang="en-US" sz="3000" dirty="0" smtClean="0"/>
              <a:t>water in a process </a:t>
            </a:r>
            <a:r>
              <a:rPr lang="en-US" sz="3000" dirty="0" smtClean="0"/>
              <a:t>called </a:t>
            </a:r>
            <a:r>
              <a:rPr lang="en-US" sz="3000" i="1" dirty="0" smtClean="0"/>
              <a:t>condensation</a:t>
            </a:r>
            <a:r>
              <a:rPr lang="en-US" sz="3000" dirty="0" smtClean="0"/>
              <a:t>.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xmlns="" val="224648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A Diagram Showing Condensation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Turn and Talk:</a:t>
            </a:r>
            <a:r>
              <a:rPr lang="en-US" sz="3200" dirty="0" smtClean="0"/>
              <a:t> Let’s add condensation to our diagram of </a:t>
            </a:r>
            <a:r>
              <a:rPr lang="en-US" sz="3200" dirty="0" smtClean="0"/>
              <a:t>evaporation from lesson 1. </a:t>
            </a:r>
            <a:r>
              <a:rPr lang="en-US" sz="3200" dirty="0" smtClean="0"/>
              <a:t>Talk with a partner about how to do this.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53389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7239000" cy="990600"/>
          </a:xfrm>
        </p:spPr>
        <p:txBody>
          <a:bodyPr/>
          <a:lstStyle/>
          <a:p>
            <a:r>
              <a:rPr lang="en-US" dirty="0" smtClean="0"/>
              <a:t>Key Science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 smtClean="0"/>
              <a:t>Gas (or water vapor) in the air </a:t>
            </a:r>
            <a:r>
              <a:rPr lang="en-US" sz="3200" dirty="0"/>
              <a:t>changes to liquid water when </a:t>
            </a:r>
            <a:r>
              <a:rPr lang="en-US" sz="3200" dirty="0" smtClean="0"/>
              <a:t>the water vapor loses heat </a:t>
            </a:r>
            <a:r>
              <a:rPr lang="en-US" sz="3200" dirty="0"/>
              <a:t>energy </a:t>
            </a:r>
            <a:r>
              <a:rPr lang="en-US" sz="3200" dirty="0" smtClean="0"/>
              <a:t>(cools).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This </a:t>
            </a:r>
            <a:r>
              <a:rPr lang="en-US" sz="3200" dirty="0"/>
              <a:t>process is called </a:t>
            </a:r>
            <a:r>
              <a:rPr lang="en-US" sz="3200" i="1" dirty="0"/>
              <a:t>condensation</a:t>
            </a:r>
            <a:r>
              <a:rPr lang="en-US" sz="3200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7620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024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990600"/>
          </a:xfrm>
        </p:spPr>
        <p:txBody>
          <a:bodyPr/>
          <a:lstStyle/>
          <a:p>
            <a:r>
              <a:rPr lang="en-US" dirty="0" smtClean="0"/>
              <a:t>Write a Scientific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5210912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 smtClean="0"/>
              <a:t>Why are water droplets forming </a:t>
            </a:r>
            <a:r>
              <a:rPr lang="en-US" sz="3200" i="1" dirty="0"/>
              <a:t>on the outside 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of </a:t>
            </a:r>
            <a:r>
              <a:rPr lang="en-US" sz="3200" i="1" dirty="0"/>
              <a:t>the cup of ice water?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7283620"/>
              </p:ext>
            </p:extLst>
          </p:nvPr>
        </p:nvGraphicFramePr>
        <p:xfrm>
          <a:off x="685800" y="2590800"/>
          <a:ext cx="7620000" cy="3716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8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709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172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31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Scientific Explanation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It Means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Sentence Starters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5611">
                <a:tc>
                  <a:txBody>
                    <a:bodyPr/>
                    <a:lstStyle/>
                    <a:p>
                      <a:r>
                        <a:rPr lang="en-US" dirty="0" smtClean="0"/>
                        <a:t>Claim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 answer to the question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Our claim is 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7928">
                <a:tc>
                  <a:txBody>
                    <a:bodyPr/>
                    <a:lstStyle/>
                    <a:p>
                      <a:r>
                        <a:rPr lang="en-US" dirty="0" smtClean="0"/>
                        <a:t>Evidence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you observed that supports your claim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Our evidence is …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33294">
                <a:tc>
                  <a:txBody>
                    <a:bodyPr/>
                    <a:lstStyle/>
                    <a:p>
                      <a:r>
                        <a:rPr lang="en-US" dirty="0" smtClean="0"/>
                        <a:t>Reasoning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science ideas </a:t>
                      </a:r>
                      <a:r>
                        <a:rPr lang="en-US" baseline="0" dirty="0" smtClean="0"/>
                        <a:t>support your claim and evidence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Our</a:t>
                      </a:r>
                      <a:r>
                        <a:rPr lang="en-US" baseline="0" dirty="0" smtClean="0"/>
                        <a:t> claim and evidence make sense because … (Use science ideas like heat energy and condensation.)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8733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4270</TotalTime>
  <Words>555</Words>
  <Application>Microsoft Office PowerPoint</Application>
  <PresentationFormat>On-screen Show (4:3)</PresentationFormat>
  <Paragraphs>65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WATER CYCLE LESSON 2B</vt:lpstr>
      <vt:lpstr>Unit Central Questions </vt:lpstr>
      <vt:lpstr>Review: Water Changes</vt:lpstr>
      <vt:lpstr>Today’s Focus Question</vt:lpstr>
      <vt:lpstr>Our Claims and Evidence So Far …</vt:lpstr>
      <vt:lpstr>How Scientists Explain Water Changes</vt:lpstr>
      <vt:lpstr>A Diagram Showing Condensation</vt:lpstr>
      <vt:lpstr>Key Science Ideas</vt:lpstr>
      <vt:lpstr>Write a Scientific Explanation</vt:lpstr>
      <vt:lpstr>Today’s Focus Question</vt:lpstr>
      <vt:lpstr>Let’s Summarize! </vt:lpstr>
      <vt:lpstr>Next Time  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205</cp:revision>
  <dcterms:created xsi:type="dcterms:W3CDTF">2014-06-10T18:20:14Z</dcterms:created>
  <dcterms:modified xsi:type="dcterms:W3CDTF">2018-09-08T22:47:42Z</dcterms:modified>
</cp:coreProperties>
</file>