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99" r:id="rId2"/>
    <p:sldId id="385" r:id="rId3"/>
    <p:sldId id="386" r:id="rId4"/>
    <p:sldId id="387" r:id="rId5"/>
    <p:sldId id="404" r:id="rId6"/>
    <p:sldId id="402" r:id="rId7"/>
    <p:sldId id="390" r:id="rId8"/>
    <p:sldId id="400" r:id="rId9"/>
    <p:sldId id="401" r:id="rId10"/>
    <p:sldId id="392" r:id="rId11"/>
    <p:sldId id="375" r:id="rId12"/>
    <p:sldId id="38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cey Luce" initials="SL" lastIdx="1" clrIdx="0"/>
  <p:cmAuthor id="1" name="Justine Newell" initials="JN" lastIdx="1" clrIdx="1"/>
  <p:cmAuthor id="2" name="JLonas" initials="JL" lastIdx="1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513" autoAdjust="0"/>
  </p:normalViewPr>
  <p:slideViewPr>
    <p:cSldViewPr>
      <p:cViewPr varScale="1">
        <p:scale>
          <a:sx n="60" d="100"/>
          <a:sy n="60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796763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4301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338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1212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6132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28639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59099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7207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het.colorado.edu/en/simulation/states-of-matter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8486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WATER CYCLE Lesson 4A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505200"/>
            <a:ext cx="7391400" cy="23622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000" dirty="0" smtClean="0">
                <a:solidFill>
                  <a:srgbClr val="0070C0"/>
                </a:solidFill>
              </a:rPr>
              <a:t>How Can Ideas about Water Molecules Help Us Explain Evaporation and Condensation?</a:t>
            </a:r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43000" y="54864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200400" y="55626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4864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29400" y="5562600"/>
            <a:ext cx="1428750" cy="58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483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Summary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64843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000" b="1" dirty="0" smtClean="0"/>
              <a:t>Today’s focus question: </a:t>
            </a:r>
            <a:r>
              <a:rPr lang="en-US" sz="3000" i="1" dirty="0" smtClean="0"/>
              <a:t>How </a:t>
            </a:r>
            <a:r>
              <a:rPr lang="en-US" sz="3000" i="1" dirty="0"/>
              <a:t>can ideas about water molecules help us explain </a:t>
            </a:r>
            <a:r>
              <a:rPr lang="en-US" sz="3000" i="1" dirty="0" smtClean="0"/>
              <a:t>evaporation </a:t>
            </a:r>
            <a:r>
              <a:rPr lang="en-US" sz="3000" i="1" dirty="0"/>
              <a:t>and condensation</a:t>
            </a:r>
            <a:r>
              <a:rPr lang="en-US" sz="3000" i="1" dirty="0" smtClean="0"/>
              <a:t>?</a:t>
            </a:r>
            <a:endParaRPr lang="en-US" sz="3000" dirty="0" smtClean="0"/>
          </a:p>
          <a:p>
            <a:pPr marL="0" indent="0">
              <a:spcBef>
                <a:spcPts val="1800"/>
              </a:spcBef>
              <a:buNone/>
            </a:pPr>
            <a:r>
              <a:rPr lang="en-US" sz="3000" dirty="0" smtClean="0"/>
              <a:t>Write a summary statement for the question assigned to you:</a:t>
            </a:r>
          </a:p>
          <a:p>
            <a:pPr marL="685800" indent="-411480">
              <a:spcBef>
                <a:spcPts val="1200"/>
              </a:spcBef>
              <a:buAutoNum type="arabicPeriod"/>
            </a:pPr>
            <a:r>
              <a:rPr lang="en-US" sz="3000" dirty="0" smtClean="0"/>
              <a:t>What happens to water molecules during evaporation?</a:t>
            </a:r>
          </a:p>
          <a:p>
            <a:pPr marL="685800" indent="-411480">
              <a:spcBef>
                <a:spcPts val="1200"/>
              </a:spcBef>
              <a:buAutoNum type="arabicPeriod"/>
            </a:pPr>
            <a:r>
              <a:rPr lang="en-US" sz="3000" dirty="0" smtClean="0"/>
              <a:t>What happens to water molecules during condensation?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104963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Let’s Summarize!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524000"/>
            <a:ext cx="8229600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 smtClean="0">
                <a:latin typeface="Calibri" pitchFamily="34" charset="0"/>
              </a:rPr>
              <a:t>How can ideas about water molecules help us explain evaporation and condensation?</a:t>
            </a:r>
          </a:p>
          <a:p>
            <a:pPr marL="777240">
              <a:spcBef>
                <a:spcPts val="1800"/>
              </a:spcBef>
            </a:pPr>
            <a:r>
              <a:rPr lang="en-US" sz="3000" b="1" dirty="0" smtClean="0">
                <a:latin typeface="Calibri" pitchFamily="34" charset="0"/>
              </a:rPr>
              <a:t>Key </a:t>
            </a:r>
            <a:r>
              <a:rPr lang="en-US" sz="3000" b="1" dirty="0" smtClean="0">
                <a:latin typeface="Calibri" pitchFamily="34" charset="0"/>
              </a:rPr>
              <a:t>ideas:</a:t>
            </a:r>
            <a:endParaRPr lang="en-US" sz="3000" b="1" dirty="0" smtClean="0">
              <a:latin typeface="Calibri" pitchFamily="34" charset="0"/>
            </a:endParaRPr>
          </a:p>
          <a:p>
            <a:pPr marL="365760" indent="-365760"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000" dirty="0" smtClean="0">
                <a:latin typeface="Calibri" pitchFamily="34" charset="0"/>
              </a:rPr>
              <a:t>During evaporation, molecules in the liquid state gain heat energy, which makes them move faster and escape into the air as water vapor (a gas). 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000" dirty="0" smtClean="0">
                <a:latin typeface="Calibri" pitchFamily="34" charset="0"/>
              </a:rPr>
              <a:t>During condensation, water-vapor molecules lose energy (cool), which makes them slow down and join together to form liquid-water droplets. </a:t>
            </a:r>
            <a:endParaRPr lang="en-US" sz="3000" dirty="0">
              <a:latin typeface="Calibri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25908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7573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 smtClean="0"/>
              <a:t>Next Time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Tomorrow </a:t>
            </a:r>
            <a:r>
              <a:rPr lang="en-US" sz="3200" dirty="0" smtClean="0"/>
              <a:t>we’ll think more about evaporation and condensation as we observe a demonstration of water changes in a system.</a:t>
            </a:r>
            <a:endParaRPr lang="en-US" sz="3200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9896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90600"/>
          </a:xfrm>
        </p:spPr>
        <p:txBody>
          <a:bodyPr/>
          <a:lstStyle/>
          <a:p>
            <a:r>
              <a:rPr lang="en-US" dirty="0" smtClean="0"/>
              <a:t>Review: States of Matter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3400" y="1447800"/>
            <a:ext cx="8458200" cy="4876800"/>
          </a:xfrm>
        </p:spPr>
        <p:txBody>
          <a:bodyPr/>
          <a:lstStyle/>
          <a:p>
            <a:pPr marL="365760" indent="-365760">
              <a:buFont typeface="+mj-lt"/>
              <a:buAutoNum type="arabicPeriod"/>
            </a:pPr>
            <a:r>
              <a:rPr lang="en-US" sz="3200" dirty="0" smtClean="0"/>
              <a:t>What does this diagram show? </a:t>
            </a:r>
          </a:p>
          <a:p>
            <a:pPr marL="365760" indent="-365760">
              <a:buFont typeface="+mj-lt"/>
              <a:buAutoNum type="arabicPeriod"/>
            </a:pPr>
            <a:r>
              <a:rPr lang="en-US" sz="3200" dirty="0" smtClean="0"/>
              <a:t>What state of matter do you think these water molecules are in? How do you know? </a:t>
            </a:r>
            <a:endParaRPr lang="en-US" sz="3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3505200"/>
            <a:ext cx="4005419" cy="274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642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990600"/>
          </a:xfrm>
        </p:spPr>
        <p:txBody>
          <a:bodyPr/>
          <a:lstStyle/>
          <a:p>
            <a:r>
              <a:rPr lang="en-US" dirty="0" smtClean="0"/>
              <a:t>Review: States of Matter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1295400"/>
            <a:ext cx="8458200" cy="4876800"/>
          </a:xfrm>
        </p:spPr>
        <p:txBody>
          <a:bodyPr/>
          <a:lstStyle/>
          <a:p>
            <a:pPr marL="365760" indent="-365760">
              <a:buFont typeface="+mj-lt"/>
              <a:buAutoNum type="arabicPeriod"/>
            </a:pPr>
            <a:r>
              <a:rPr lang="en-US" sz="3200" dirty="0" smtClean="0"/>
              <a:t>What does this diagram show? </a:t>
            </a:r>
          </a:p>
          <a:p>
            <a:pPr marL="365760" indent="-365760">
              <a:buFont typeface="+mj-lt"/>
              <a:buAutoNum type="arabicPeriod"/>
            </a:pPr>
            <a:r>
              <a:rPr lang="en-US" sz="3200" dirty="0" smtClean="0"/>
              <a:t>What state of matter do you think these water molecules are in? How do you know?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3276600"/>
            <a:ext cx="4023709" cy="3164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764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Today’s Focus </a:t>
            </a:r>
            <a:r>
              <a:rPr lang="en-US" dirty="0"/>
              <a:t>Q</a:t>
            </a:r>
            <a:r>
              <a:rPr lang="en-US" dirty="0" smtClean="0"/>
              <a:t>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How can ideas about water </a:t>
            </a:r>
            <a:r>
              <a:rPr lang="en-US" sz="3200" dirty="0" smtClean="0"/>
              <a:t>molecules help </a:t>
            </a:r>
            <a:r>
              <a:rPr lang="en-US" sz="3200" dirty="0"/>
              <a:t>us explain </a:t>
            </a:r>
            <a:r>
              <a:rPr lang="en-US" sz="3200" dirty="0" smtClean="0"/>
              <a:t>evaporation </a:t>
            </a:r>
            <a:r>
              <a:rPr lang="en-US" sz="3200" dirty="0"/>
              <a:t>and condensation</a:t>
            </a:r>
            <a:r>
              <a:rPr lang="en-US" sz="3200" dirty="0" smtClean="0"/>
              <a:t>?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80704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What Happens to Water Molecules?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What do you think happens to water molecules during evaporation and condensation? How do you think they move?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0" y="63246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alibri" pitchFamily="34" charset="0"/>
              </a:rPr>
              <a:t>Link to simulation: </a:t>
            </a:r>
            <a:r>
              <a:rPr lang="en-US" dirty="0" smtClean="0">
                <a:solidFill>
                  <a:srgbClr val="0070C0"/>
                </a:solidFill>
                <a:latin typeface="Calibri" pitchFamily="34" charset="0"/>
                <a:hlinkClick r:id="rId3"/>
              </a:rPr>
              <a:t>https://phet.colorado.edu/en/simulation/states-of-matter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09600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Calibri" pitchFamily="34" charset="0"/>
              </a:rPr>
              <a:t>Let’s Find Out What Happens!</a:t>
            </a:r>
            <a:endParaRPr lang="en-US" sz="40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3400" y="1752600"/>
            <a:ext cx="3505200" cy="3200400"/>
          </a:xfrm>
        </p:spPr>
        <p:txBody>
          <a:bodyPr anchor="t" anchorCtr="0">
            <a:normAutofit fontScale="90000"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Watch the simulation and then answer the questions  on your handout about energy and water molecules.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17065" y="1501705"/>
            <a:ext cx="3695216" cy="463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1791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Comparing Our Ideas with the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876800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sz="3200" dirty="0" smtClean="0"/>
              <a:t>Which ideas on our chart does the scientists’ model support? Which ideas does the model NOT support? Explain your thinking.</a:t>
            </a:r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572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915401" cy="59055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Situation 1: A Puddle of Rainwater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799"/>
            <a:ext cx="8458200" cy="5562601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000" dirty="0"/>
              <a:t>After a rainstorm, there is a puddle of </a:t>
            </a:r>
            <a:r>
              <a:rPr lang="en-US" sz="3000" dirty="0" smtClean="0"/>
              <a:t>water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000" dirty="0" smtClean="0"/>
              <a:t>on </a:t>
            </a:r>
            <a:r>
              <a:rPr lang="en-US" sz="3000" dirty="0"/>
              <a:t>the </a:t>
            </a:r>
            <a:r>
              <a:rPr lang="en-US" sz="3000" dirty="0" smtClean="0"/>
              <a:t>sidewalk, </a:t>
            </a:r>
            <a:r>
              <a:rPr lang="en-US" sz="3000" dirty="0"/>
              <a:t>and </a:t>
            </a:r>
            <a:r>
              <a:rPr lang="en-US" sz="3000" dirty="0" smtClean="0"/>
              <a:t>the Sun is out.</a:t>
            </a:r>
          </a:p>
          <a:p>
            <a:pPr marL="279400" lvl="0" indent="-279400">
              <a:buNone/>
            </a:pPr>
            <a:endParaRPr lang="en-US" dirty="0" smtClean="0"/>
          </a:p>
          <a:p>
            <a:pPr marL="279400" lvl="0" indent="-279400">
              <a:buNone/>
            </a:pPr>
            <a:endParaRPr lang="en-US" sz="3200" dirty="0"/>
          </a:p>
          <a:p>
            <a:pPr marL="279400" lvl="0" indent="-279400">
              <a:buNone/>
            </a:pPr>
            <a:endParaRPr lang="en-US" sz="3200" dirty="0" smtClean="0"/>
          </a:p>
          <a:p>
            <a:pPr marL="279400" lvl="0" indent="-279400">
              <a:buNone/>
            </a:pPr>
            <a:endParaRPr lang="en-US" sz="3200" dirty="0"/>
          </a:p>
          <a:p>
            <a:pPr marL="279400" lvl="0" indent="-279400">
              <a:buNone/>
            </a:pPr>
            <a:endParaRPr lang="en-US" sz="3200" dirty="0" smtClean="0"/>
          </a:p>
          <a:p>
            <a:pPr marL="365760" lvl="0" indent="-365760">
              <a:buFont typeface="+mj-lt"/>
              <a:buAutoNum type="arabicPeriod"/>
            </a:pPr>
            <a:r>
              <a:rPr lang="en-US" sz="3000" dirty="0" smtClean="0"/>
              <a:t>What </a:t>
            </a:r>
            <a:r>
              <a:rPr lang="en-US" sz="3000" dirty="0"/>
              <a:t>change of state is going to occur?</a:t>
            </a:r>
          </a:p>
          <a:p>
            <a:pPr marL="365760" lvl="0" indent="-365760">
              <a:spcBef>
                <a:spcPts val="300"/>
              </a:spcBef>
              <a:buFont typeface="+mj-lt"/>
              <a:buAutoNum type="arabicPeriod"/>
            </a:pPr>
            <a:r>
              <a:rPr lang="en-US" sz="3000" dirty="0" smtClean="0"/>
              <a:t>Why will this change of state happen? </a:t>
            </a:r>
            <a:r>
              <a:rPr lang="en-US" sz="3000" dirty="0"/>
              <a:t>Use the words </a:t>
            </a:r>
            <a:r>
              <a:rPr lang="en-US" sz="3000" b="1" dirty="0" smtClean="0"/>
              <a:t>energy</a:t>
            </a:r>
            <a:r>
              <a:rPr lang="en-US" sz="3000" dirty="0" smtClean="0"/>
              <a:t> </a:t>
            </a:r>
            <a:r>
              <a:rPr lang="en-US" sz="3000" dirty="0"/>
              <a:t>and </a:t>
            </a:r>
            <a:r>
              <a:rPr lang="en-US" sz="3000" b="1" dirty="0" smtClean="0"/>
              <a:t>water molecules </a:t>
            </a:r>
            <a:r>
              <a:rPr lang="en-US" sz="3000" dirty="0"/>
              <a:t>in your answer.</a:t>
            </a:r>
          </a:p>
          <a:p>
            <a:pPr marL="279400" indent="-27940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3600" y="2286000"/>
            <a:ext cx="4724400" cy="24032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81600" y="4653775"/>
            <a:ext cx="1905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alibri" pitchFamily="34" charset="0"/>
              </a:rPr>
              <a:t>Photo courtesy of Pixabay.com</a:t>
            </a:r>
            <a:endParaRPr lang="en-US" sz="1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553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915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Situation 2: A Cold Soda </a:t>
            </a:r>
            <a:r>
              <a:rPr lang="en-US" dirty="0" smtClean="0"/>
              <a:t>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410200"/>
          </a:xfrm>
        </p:spPr>
        <p:txBody>
          <a:bodyPr/>
          <a:lstStyle/>
          <a:p>
            <a:pPr marL="61913" lvl="0" indent="-47625">
              <a:spcBef>
                <a:spcPts val="0"/>
              </a:spcBef>
              <a:buNone/>
            </a:pPr>
            <a:r>
              <a:rPr lang="en-US" sz="3200" dirty="0" smtClean="0"/>
              <a:t>On </a:t>
            </a:r>
            <a:r>
              <a:rPr lang="en-US" sz="3200" dirty="0"/>
              <a:t>a hot day, you put a </a:t>
            </a:r>
            <a:r>
              <a:rPr lang="en-US" sz="3200" dirty="0" smtClean="0"/>
              <a:t>very </a:t>
            </a:r>
            <a:r>
              <a:rPr lang="en-US" sz="3200" dirty="0"/>
              <a:t>cold </a:t>
            </a:r>
            <a:r>
              <a:rPr lang="en-US" sz="3200" dirty="0" smtClean="0"/>
              <a:t>can </a:t>
            </a:r>
            <a:r>
              <a:rPr lang="en-US" sz="3200" dirty="0" smtClean="0"/>
              <a:t>of </a:t>
            </a:r>
            <a:r>
              <a:rPr lang="en-US" sz="3200" dirty="0" smtClean="0"/>
              <a:t>soda on </a:t>
            </a:r>
            <a:r>
              <a:rPr lang="en-US" sz="3200" dirty="0"/>
              <a:t>the table</a:t>
            </a:r>
            <a:r>
              <a:rPr lang="en-US" sz="3200" dirty="0" smtClean="0"/>
              <a:t>.</a:t>
            </a:r>
            <a:endParaRPr lang="en-US" sz="3200" dirty="0"/>
          </a:p>
          <a:p>
            <a:pPr marL="61913" lvl="0" indent="-47625" algn="ctr">
              <a:spcBef>
                <a:spcPts val="0"/>
              </a:spcBef>
              <a:buNone/>
            </a:pPr>
            <a:endParaRPr lang="en-US" sz="1400" dirty="0" smtClean="0"/>
          </a:p>
          <a:p>
            <a:pPr marL="61913" lvl="0" indent="-47625" algn="ctr">
              <a:spcBef>
                <a:spcPts val="0"/>
              </a:spcBef>
              <a:buNone/>
            </a:pPr>
            <a:endParaRPr lang="en-US" sz="1400" dirty="0"/>
          </a:p>
          <a:p>
            <a:pPr marL="61913" lvl="0" indent="-47625" algn="ctr">
              <a:spcBef>
                <a:spcPts val="0"/>
              </a:spcBef>
              <a:buNone/>
            </a:pPr>
            <a:endParaRPr lang="en-US" sz="1400" dirty="0" smtClean="0"/>
          </a:p>
          <a:p>
            <a:pPr marL="61913" lvl="0" indent="-47625" algn="ctr">
              <a:spcBef>
                <a:spcPts val="0"/>
              </a:spcBef>
              <a:buNone/>
            </a:pPr>
            <a:endParaRPr lang="en-US" sz="1400" dirty="0" smtClean="0"/>
          </a:p>
          <a:p>
            <a:pPr marL="279400" lvl="0" indent="-279400">
              <a:buNone/>
            </a:pPr>
            <a:endParaRPr lang="en-US" sz="3200" dirty="0" smtClean="0"/>
          </a:p>
          <a:p>
            <a:pPr marL="279400" lvl="0" indent="-279400">
              <a:buNone/>
            </a:pPr>
            <a:endParaRPr lang="en-US" sz="3200" dirty="0" smtClean="0"/>
          </a:p>
          <a:p>
            <a:pPr marL="279400" lvl="0" indent="-279400">
              <a:buNone/>
            </a:pPr>
            <a:endParaRPr lang="en-US" sz="3200" dirty="0" smtClean="0"/>
          </a:p>
          <a:p>
            <a:pPr marL="365760" lvl="0" indent="-365760">
              <a:spcBef>
                <a:spcPts val="2200"/>
              </a:spcBef>
              <a:buFont typeface="+mj-lt"/>
              <a:buAutoNum type="arabicPeriod"/>
            </a:pPr>
            <a:r>
              <a:rPr lang="en-US" sz="3000" dirty="0" smtClean="0"/>
              <a:t>What change of state is going to occur?</a:t>
            </a:r>
          </a:p>
          <a:p>
            <a:pPr marL="365760" lvl="0" indent="-365760">
              <a:spcBef>
                <a:spcPts val="300"/>
              </a:spcBef>
              <a:buFont typeface="+mj-lt"/>
              <a:buAutoNum type="arabicPeriod"/>
            </a:pPr>
            <a:r>
              <a:rPr lang="en-US" sz="3000" dirty="0" smtClean="0"/>
              <a:t>Why will this change of state happen? Use the words </a:t>
            </a:r>
            <a:r>
              <a:rPr lang="en-US" sz="3000" b="1" dirty="0" smtClean="0"/>
              <a:t>energy</a:t>
            </a:r>
            <a:r>
              <a:rPr lang="en-US" sz="3000" dirty="0" smtClean="0"/>
              <a:t> and </a:t>
            </a:r>
            <a:r>
              <a:rPr lang="en-US" sz="3000" b="1" dirty="0" smtClean="0"/>
              <a:t>water molecules </a:t>
            </a:r>
            <a:r>
              <a:rPr lang="en-US" sz="3000" dirty="0" smtClean="0"/>
              <a:t>in your answer.</a:t>
            </a:r>
          </a:p>
          <a:p>
            <a:pPr marL="279400" indent="-27940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38600" y="4927672"/>
            <a:ext cx="1981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alibri" pitchFamily="34" charset="0"/>
              </a:rPr>
              <a:t>Photo courtesy of Pixabay.com</a:t>
            </a:r>
            <a:endParaRPr lang="en-US" sz="1000" dirty="0">
              <a:latin typeface="Calibr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66110" y="2302582"/>
            <a:ext cx="2625090" cy="262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1068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7328</TotalTime>
  <Words>439</Words>
  <Application>Microsoft Office PowerPoint</Application>
  <PresentationFormat>On-screen Show (4:3)</PresentationFormat>
  <Paragraphs>69</Paragraphs>
  <Slides>12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WATER CYCLE Lesson 4A </vt:lpstr>
      <vt:lpstr>Review: States of Matter</vt:lpstr>
      <vt:lpstr>Review: States of Matter</vt:lpstr>
      <vt:lpstr>Today’s Focus Question</vt:lpstr>
      <vt:lpstr>What Happens to Water Molecules?</vt:lpstr>
      <vt:lpstr>Watch the simulation and then answer the questions  on your handout about energy and water molecules. </vt:lpstr>
      <vt:lpstr>Comparing Our Ideas with the Simulation</vt:lpstr>
      <vt:lpstr>Situation 1: A Puddle of Rainwater  </vt:lpstr>
      <vt:lpstr>Situation 2: A Cold Soda Can</vt:lpstr>
      <vt:lpstr>Summary Statements</vt:lpstr>
      <vt:lpstr>Let’s Summarize!</vt:lpstr>
      <vt:lpstr>Next Time  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228</cp:revision>
  <dcterms:created xsi:type="dcterms:W3CDTF">2014-06-10T18:20:14Z</dcterms:created>
  <dcterms:modified xsi:type="dcterms:W3CDTF">2018-09-10T21:00:27Z</dcterms:modified>
</cp:coreProperties>
</file>