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9" r:id="rId2"/>
    <p:sldId id="402" r:id="rId3"/>
    <p:sldId id="400" r:id="rId4"/>
    <p:sldId id="386" r:id="rId5"/>
    <p:sldId id="385" r:id="rId6"/>
    <p:sldId id="387" r:id="rId7"/>
    <p:sldId id="403" r:id="rId8"/>
    <p:sldId id="406" r:id="rId9"/>
    <p:sldId id="407" r:id="rId10"/>
    <p:sldId id="409" r:id="rId11"/>
    <p:sldId id="410" r:id="rId12"/>
    <p:sldId id="422" r:id="rId13"/>
    <p:sldId id="412" r:id="rId14"/>
    <p:sldId id="415" r:id="rId15"/>
    <p:sldId id="408" r:id="rId16"/>
    <p:sldId id="416" r:id="rId17"/>
    <p:sldId id="413" r:id="rId18"/>
    <p:sldId id="417" r:id="rId19"/>
    <p:sldId id="375" r:id="rId20"/>
    <p:sldId id="414" r:id="rId21"/>
    <p:sldId id="419" r:id="rId22"/>
    <p:sldId id="418" r:id="rId23"/>
    <p:sldId id="420" r:id="rId24"/>
    <p:sldId id="421" r:id="rId25"/>
    <p:sldId id="3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  <p:cmAuthor id="2" name="JLonas" initials="JL" lastIdx="2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87" autoAdjust="0"/>
    <p:restoredTop sz="85663" autoAdjust="0"/>
  </p:normalViewPr>
  <p:slideViewPr>
    <p:cSldViewPr>
      <p:cViewPr varScale="1">
        <p:scale>
          <a:sx n="89" d="100"/>
          <a:sy n="89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happyscientist.com/content/cloud-formation-part-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76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1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9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Happy Scientist link: </a:t>
            </a:r>
            <a:r>
              <a:rPr lang="en-US" dirty="0">
                <a:hlinkClick r:id="rId3"/>
              </a:rPr>
              <a:t>https://www.thehappyscientist.com/content/cloud-formation-part-1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9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44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0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happyscientist.com/content/cloud-formation-part-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WATER CYCLE Lesson 5A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2286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How Can Ideas about Water Molecules, Evaporation, and Condensation Help Us Explain Everyday Situations?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638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00400" y="5715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638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7150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about How Clouds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In your science notebooks, write down your ideas about how clouds form.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b="1" dirty="0"/>
              <a:t>How Clouds Form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My ideas:  </a:t>
            </a:r>
          </a:p>
        </p:txBody>
      </p:sp>
    </p:spTree>
    <p:extLst>
      <p:ext uri="{BB962C8B-B14F-4D97-AF65-F5344CB8AC3E}">
        <p14:creationId xmlns:p14="http://schemas.microsoft.com/office/powerpoint/2010/main" val="406379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about How Clouds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In your science notebooks, add new ideas from the handout about how clouds form.</a:t>
            </a:r>
          </a:p>
          <a:p>
            <a:pPr marL="0" indent="0" algn="ctr">
              <a:spcBef>
                <a:spcPts val="2200"/>
              </a:spcBef>
              <a:buNone/>
            </a:pPr>
            <a:r>
              <a:rPr lang="en-US" sz="3200" b="1" dirty="0"/>
              <a:t>How Clouds Form</a:t>
            </a:r>
          </a:p>
          <a:p>
            <a:pPr marL="0" indent="0">
              <a:buNone/>
            </a:pPr>
            <a:r>
              <a:rPr lang="en-US" sz="3200" dirty="0"/>
              <a:t>My ideas: 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From the handout: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Ideas about How Clouds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Now let’s watch a video about cloud formation and see if we discover some more ideas!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943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3200"/>
              </a:spcBef>
            </a:pPr>
            <a:r>
              <a:rPr lang="en-US" dirty="0">
                <a:solidFill>
                  <a:srgbClr val="0070C0"/>
                </a:solidFill>
              </a:rPr>
              <a:t>Link to the Happy Scientist video: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hlinkClick r:id="rId2"/>
              </a:rPr>
              <a:t>https://www.thehappyscientist.com/content/cloud-formation-part-1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990600"/>
          </a:xfrm>
        </p:spPr>
        <p:txBody>
          <a:bodyPr/>
          <a:lstStyle/>
          <a:p>
            <a:r>
              <a:rPr lang="en-US" dirty="0"/>
              <a:t>Ideas about How Clouds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In your science notebooks, add any new ideas from the video about how clouds form.</a:t>
            </a:r>
          </a:p>
          <a:p>
            <a:pPr marL="0" indent="0" algn="ctr">
              <a:spcBef>
                <a:spcPts val="2200"/>
              </a:spcBef>
              <a:buNone/>
            </a:pPr>
            <a:r>
              <a:rPr lang="en-US" sz="3200" b="1" dirty="0"/>
              <a:t>How Clouds Form</a:t>
            </a:r>
          </a:p>
          <a:p>
            <a:pPr marL="0" indent="0">
              <a:buNone/>
            </a:pPr>
            <a:r>
              <a:rPr lang="en-US" sz="3200" dirty="0"/>
              <a:t>My ideas: 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sz="3200" dirty="0"/>
              <a:t>The handout:</a:t>
            </a:r>
          </a:p>
          <a:p>
            <a:pPr marL="0" indent="0">
              <a:spcBef>
                <a:spcPts val="320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The video: </a:t>
            </a:r>
          </a:p>
          <a:p>
            <a:pPr marL="0" indent="0">
              <a:spcBef>
                <a:spcPts val="3200"/>
              </a:spcBef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90600"/>
          </a:xfrm>
        </p:spPr>
        <p:txBody>
          <a:bodyPr/>
          <a:lstStyle/>
          <a:p>
            <a:pPr marL="685800"/>
            <a:r>
              <a:rPr lang="en-US" dirty="0"/>
              <a:t>Key Ideas about Clouds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219200"/>
            <a:ext cx="3838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Clr>
                <a:schemeClr val="bg1">
                  <a:lumMod val="65000"/>
                </a:schemeClr>
              </a:buClr>
            </a:pPr>
            <a:r>
              <a:rPr lang="en-US" sz="2800" b="1" dirty="0">
                <a:latin typeface="Calibri" pitchFamily="34" charset="0"/>
              </a:rPr>
              <a:t>Clouds are NOT … </a:t>
            </a:r>
          </a:p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Made of water vapor!</a:t>
            </a:r>
          </a:p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Formed only by evaporation.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2192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ctr">
              <a:buClr>
                <a:schemeClr val="bg1">
                  <a:lumMod val="65000"/>
                </a:schemeClr>
              </a:buClr>
            </a:pPr>
            <a:r>
              <a:rPr lang="en-US" sz="2800" b="1" dirty="0">
                <a:latin typeface="Calibri" pitchFamily="34" charset="0"/>
              </a:rPr>
              <a:t>Clouds are </a:t>
            </a:r>
            <a:r>
              <a:rPr lang="en-US" sz="2800" dirty="0">
                <a:latin typeface="Calibri" pitchFamily="34" charset="0"/>
              </a:rPr>
              <a:t>… </a:t>
            </a:r>
          </a:p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Made of tiny liquid-water drops.</a:t>
            </a:r>
          </a:p>
          <a:p>
            <a:pPr marL="365760" indent="-36576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Formed by condensation!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715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0480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Clouds form when liquid-water molecules from Earth’s surface gain heat energy, move faster, break away from other molecules, and rise into the air as water vapor (evaporation).</a:t>
            </a:r>
          </a:p>
          <a:p>
            <a:pPr marL="274320" indent="-27432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When the water-vapor molecules lose heat energy (cool), they slow down and join together to form liquid-water drops on dust particles in the air (condensation). This is a CLOUD!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Use what you know about clouds to explain what’s happening in this picture.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8153400" cy="4114800"/>
          </a:xfrm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Teakettle Situation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648384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73082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9627"/>
          <a:stretch/>
        </p:blipFill>
        <p:spPr bwMode="auto">
          <a:xfrm>
            <a:off x="3048000" y="1524000"/>
            <a:ext cx="5715000" cy="441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 err="1"/>
              <a:t>TeaKettle</a:t>
            </a:r>
            <a:r>
              <a:rPr lang="en-US" dirty="0"/>
              <a:t> Summary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657600"/>
            <a:ext cx="28194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Calibri" pitchFamily="34" charset="0"/>
              </a:rPr>
              <a:t>Condensation: </a:t>
            </a:r>
            <a:r>
              <a:rPr lang="en-US" sz="2700" dirty="0">
                <a:latin typeface="Calibri" pitchFamily="34" charset="0"/>
              </a:rPr>
              <a:t>Drops of liquid water (steam) form when the water vapor hits the cooler air outside the kettle.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44780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Calibri" pitchFamily="34" charset="0"/>
              </a:rPr>
              <a:t>Evaporation: </a:t>
            </a:r>
            <a:r>
              <a:rPr lang="en-US" sz="2700" dirty="0">
                <a:latin typeface="Calibri" pitchFamily="34" charset="0"/>
              </a:rPr>
              <a:t>Invisible water vapor (gas) escapes from the spout.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59436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1000" y="3886200"/>
            <a:ext cx="1828800" cy="457200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81400" y="441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Water Vapor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191000" y="2362200"/>
            <a:ext cx="1219200" cy="533400"/>
          </a:xfrm>
          <a:prstGeom prst="straightConnector1">
            <a:avLst/>
          </a:prstGeom>
          <a:ln w="155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864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Steam</a:t>
            </a:r>
          </a:p>
        </p:txBody>
      </p:sp>
    </p:spTree>
    <p:extLst>
      <p:ext uri="{BB962C8B-B14F-4D97-AF65-F5344CB8AC3E}">
        <p14:creationId xmlns:p14="http://schemas.microsoft.com/office/powerpoint/2010/main" val="438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51169"/>
          </a:xfrm>
        </p:spPr>
        <p:txBody>
          <a:bodyPr>
            <a:normAutofit/>
          </a:bodyPr>
          <a:lstStyle/>
          <a:p>
            <a:r>
              <a:rPr lang="en-US" dirty="0"/>
              <a:t>Another Everyday Situation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229600" cy="4801314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</a:rPr>
              <a:t>Arturo went into the bathroom to take a hot shower. Before his shower, the mirror over the sink was dry. After his shower, the mirror was fogged up. 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11" y="2666999"/>
            <a:ext cx="5715577" cy="3810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5507E-A90E-4AA3-8A57-20956501E869}"/>
              </a:ext>
            </a:extLst>
          </p:cNvPr>
          <p:cNvSpPr txBox="1"/>
          <p:nvPr/>
        </p:nvSpPr>
        <p:spPr>
          <a:xfrm>
            <a:off x="5486400" y="6474815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4218131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46021"/>
            <a:ext cx="1847810" cy="2771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/>
              <a:t>Foggy-Mirror Summary			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"/>
          <a:stretch/>
        </p:blipFill>
        <p:spPr>
          <a:xfrm>
            <a:off x="4680649" y="1346021"/>
            <a:ext cx="3853752" cy="275073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193551" y="2819400"/>
            <a:ext cx="1219200" cy="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4267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Liquid-water molecules from the shower gain heat energy, break away from other molecules, and spread out into the air as water-vapor  molecules (evaporation).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2672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Water-vapor molecules in the </a:t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air lose heat energy near the cooler mirror. They slow down and join together to form liquid-water drops on the mirror (condensation).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2E695-3105-40E8-BD16-39695319650F}"/>
              </a:ext>
            </a:extLst>
          </p:cNvPr>
          <p:cNvSpPr txBox="1"/>
          <p:nvPr/>
        </p:nvSpPr>
        <p:spPr>
          <a:xfrm>
            <a:off x="914400" y="4096756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Stock.Adobe.com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16566-84B4-4784-9B06-F44D12849EC6}"/>
              </a:ext>
            </a:extLst>
          </p:cNvPr>
          <p:cNvSpPr txBox="1"/>
          <p:nvPr/>
        </p:nvSpPr>
        <p:spPr>
          <a:xfrm>
            <a:off x="6591258" y="4089115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20978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399" y="1488140"/>
            <a:ext cx="82296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Today’s focus question: </a:t>
            </a:r>
            <a:r>
              <a:rPr lang="en-US" sz="3200" i="1" dirty="0">
                <a:latin typeface="Calibri" pitchFamily="34" charset="0"/>
              </a:rPr>
              <a:t>How can ideas about water molecules, evaporation, and condensation help us explain everyday situations?</a:t>
            </a:r>
          </a:p>
          <a:p>
            <a:pPr marL="731520" indent="-365760">
              <a:spcBef>
                <a:spcPts val="2400"/>
              </a:spcBef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everyday situations did we explain today using ideas about water molecules and changes from one state to another?</a:t>
            </a:r>
          </a:p>
        </p:txBody>
      </p:sp>
    </p:spTree>
    <p:extLst>
      <p:ext uri="{BB962C8B-B14F-4D97-AF65-F5344CB8AC3E}">
        <p14:creationId xmlns:p14="http://schemas.microsoft.com/office/powerpoint/2010/main" val="107573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Review: The Water-Changes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What’s happening to the water molecules in this water-changes system?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81200" y="2590800"/>
            <a:ext cx="4545302" cy="4053322"/>
            <a:chOff x="1981200" y="2590800"/>
            <a:chExt cx="4545302" cy="40533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2590800"/>
              <a:ext cx="4545302" cy="4053322"/>
            </a:xfrm>
            <a:prstGeom prst="rect">
              <a:avLst/>
            </a:prstGeom>
          </p:spPr>
        </p:pic>
        <p:sp>
          <p:nvSpPr>
            <p:cNvPr id="5" name="Cloud Callout 4"/>
            <p:cNvSpPr/>
            <p:nvPr/>
          </p:nvSpPr>
          <p:spPr>
            <a:xfrm>
              <a:off x="5334000" y="3657600"/>
              <a:ext cx="914400" cy="61264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846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dirty="0"/>
              <a:t>Processes in Everyday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51816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/>
              <a:t>Today we studied three everyday situations:</a:t>
            </a:r>
          </a:p>
          <a:p>
            <a:pPr marL="731520" indent="-365760">
              <a:spcBef>
                <a:spcPts val="300"/>
              </a:spcBef>
              <a:buFont typeface="+mj-lt"/>
              <a:buAutoNum type="arabicPeriod"/>
            </a:pPr>
            <a:r>
              <a:rPr lang="en-US" sz="3200" dirty="0"/>
              <a:t>Cloud formation</a:t>
            </a:r>
          </a:p>
          <a:p>
            <a:pPr marL="731520" indent="-365760">
              <a:spcBef>
                <a:spcPts val="300"/>
              </a:spcBef>
              <a:buFont typeface="+mj-lt"/>
              <a:buAutoNum type="arabicPeriod"/>
            </a:pPr>
            <a:r>
              <a:rPr lang="en-US" sz="3200" dirty="0"/>
              <a:t>Steam formation above a teakettle spout</a:t>
            </a:r>
          </a:p>
          <a:p>
            <a:pPr marL="731520" indent="-365760">
              <a:spcBef>
                <a:spcPts val="300"/>
              </a:spcBef>
              <a:buFont typeface="+mj-lt"/>
              <a:buAutoNum type="arabicPeriod"/>
            </a:pPr>
            <a:r>
              <a:rPr lang="en-US" sz="3200" dirty="0"/>
              <a:t>Water-drop formation on a bathroom mirror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Which process was involved in each situation?</a:t>
            </a:r>
          </a:p>
          <a:p>
            <a:pPr marL="731520" indent="-365760">
              <a:spcBef>
                <a:spcPts val="300"/>
              </a:spcBef>
              <a:buFont typeface="+mj-lt"/>
              <a:buAutoNum type="alphaLcPeriod"/>
            </a:pPr>
            <a:r>
              <a:rPr lang="en-US" sz="3200" dirty="0"/>
              <a:t>Evaporation </a:t>
            </a:r>
          </a:p>
          <a:p>
            <a:pPr marL="731520" indent="-365760">
              <a:spcBef>
                <a:spcPts val="300"/>
              </a:spcBef>
              <a:buFont typeface="+mj-lt"/>
              <a:buAutoNum type="alphaLcPeriod"/>
            </a:pPr>
            <a:r>
              <a:rPr lang="en-US" sz="3200" dirty="0"/>
              <a:t>Condensation </a:t>
            </a:r>
          </a:p>
          <a:p>
            <a:pPr marL="731520" indent="-365760">
              <a:spcBef>
                <a:spcPts val="300"/>
              </a:spcBef>
              <a:buFont typeface="+mj-lt"/>
              <a:buAutoNum type="alphaLcPeriod"/>
            </a:pPr>
            <a:r>
              <a:rPr lang="en-US" sz="3200" dirty="0"/>
              <a:t>Both evaporation and condensation</a:t>
            </a:r>
          </a:p>
          <a:p>
            <a:pPr marL="731520" indent="-365760">
              <a:spcBef>
                <a:spcPts val="300"/>
              </a:spcBef>
              <a:buFont typeface="+mj-lt"/>
              <a:buAutoNum type="alphaLcPeriod"/>
            </a:pPr>
            <a:r>
              <a:rPr lang="en-US" sz="3200" dirty="0"/>
              <a:t>Neither evaporation nor condensation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7097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/>
              <a:t>The Steam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1295400"/>
            <a:ext cx="8057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did the steam cloud form above the test tube?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99349" y="2436831"/>
            <a:ext cx="4545302" cy="4053322"/>
            <a:chOff x="1981200" y="2590800"/>
            <a:chExt cx="4545302" cy="40533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2590800"/>
              <a:ext cx="4545302" cy="4053322"/>
            </a:xfrm>
            <a:prstGeom prst="rect">
              <a:avLst/>
            </a:prstGeom>
          </p:spPr>
        </p:pic>
        <p:sp>
          <p:nvSpPr>
            <p:cNvPr id="9" name="Cloud Callout 8"/>
            <p:cNvSpPr/>
            <p:nvPr/>
          </p:nvSpPr>
          <p:spPr>
            <a:xfrm>
              <a:off x="5334000" y="3657600"/>
              <a:ext cx="914400" cy="61264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3903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9678" y="2525018"/>
            <a:ext cx="4360922" cy="3888899"/>
            <a:chOff x="1981200" y="2590800"/>
            <a:chExt cx="4545302" cy="40533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2590800"/>
              <a:ext cx="4545302" cy="4053322"/>
            </a:xfrm>
            <a:prstGeom prst="rect">
              <a:avLst/>
            </a:prstGeom>
          </p:spPr>
        </p:pic>
        <p:sp>
          <p:nvSpPr>
            <p:cNvPr id="15" name="Cloud Callout 14"/>
            <p:cNvSpPr/>
            <p:nvPr/>
          </p:nvSpPr>
          <p:spPr>
            <a:xfrm>
              <a:off x="5334000" y="3657600"/>
              <a:ext cx="914400" cy="61264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Explaining the Steam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962400"/>
            <a:ext cx="2836922" cy="1033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667000"/>
            <a:ext cx="2420322" cy="137781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038600" y="4191000"/>
            <a:ext cx="1905000" cy="76200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67200" y="3200400"/>
            <a:ext cx="1752600" cy="543818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1371600"/>
            <a:ext cx="8153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did the steam cloud form above the test tube?</a:t>
            </a:r>
          </a:p>
        </p:txBody>
      </p:sp>
    </p:spTree>
    <p:extLst>
      <p:ext uri="{BB962C8B-B14F-4D97-AF65-F5344CB8AC3E}">
        <p14:creationId xmlns:p14="http://schemas.microsoft.com/office/powerpoint/2010/main" val="33016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1059957"/>
          </a:xfrm>
        </p:spPr>
        <p:txBody>
          <a:bodyPr>
            <a:noAutofit/>
          </a:bodyPr>
          <a:lstStyle/>
          <a:p>
            <a:r>
              <a:rPr lang="en-US" sz="3800" dirty="0"/>
              <a:t>How Are Molecules Arranged in the Steam Cloud?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0542" y="2132340"/>
            <a:ext cx="2292170" cy="1876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495800"/>
            <a:ext cx="2133746" cy="2133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81200"/>
            <a:ext cx="2633216" cy="21575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42980" y="1501528"/>
            <a:ext cx="3429000" cy="3057848"/>
            <a:chOff x="1981200" y="2590800"/>
            <a:chExt cx="4545302" cy="40533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0" y="2590800"/>
              <a:ext cx="4545302" cy="4053322"/>
            </a:xfrm>
            <a:prstGeom prst="rect">
              <a:avLst/>
            </a:prstGeom>
          </p:spPr>
        </p:pic>
        <p:sp>
          <p:nvSpPr>
            <p:cNvPr id="12" name="Cloud Callout 11"/>
            <p:cNvSpPr/>
            <p:nvPr/>
          </p:nvSpPr>
          <p:spPr>
            <a:xfrm>
              <a:off x="5334000" y="3657600"/>
              <a:ext cx="914400" cy="61264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7862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42980" y="1501528"/>
            <a:ext cx="3429000" cy="3057848"/>
            <a:chOff x="1981200" y="2590800"/>
            <a:chExt cx="4545302" cy="40533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2590800"/>
              <a:ext cx="4545302" cy="4053322"/>
            </a:xfrm>
            <a:prstGeom prst="rect">
              <a:avLst/>
            </a:prstGeom>
          </p:spPr>
        </p:pic>
        <p:sp>
          <p:nvSpPr>
            <p:cNvPr id="13" name="Cloud Callout 12"/>
            <p:cNvSpPr/>
            <p:nvPr/>
          </p:nvSpPr>
          <p:spPr>
            <a:xfrm>
              <a:off x="5334000" y="3657600"/>
              <a:ext cx="914400" cy="61264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4157"/>
            <a:ext cx="8305800" cy="990600"/>
          </a:xfrm>
        </p:spPr>
        <p:txBody>
          <a:bodyPr>
            <a:normAutofit/>
          </a:bodyPr>
          <a:lstStyle/>
          <a:p>
            <a:r>
              <a:rPr lang="en-US" sz="3800" dirty="0"/>
              <a:t>Molecular Arrangement in the Steam Cloud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9785" y="2315602"/>
            <a:ext cx="2292170" cy="1876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572000"/>
            <a:ext cx="2133746" cy="2133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590" y="1752856"/>
            <a:ext cx="2633216" cy="21575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638800" y="2590800"/>
            <a:ext cx="740986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42672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water molecules in the steam cloud are arranged in the liquid state.</a:t>
            </a:r>
          </a:p>
        </p:txBody>
      </p:sp>
    </p:spTree>
    <p:extLst>
      <p:ext uri="{BB962C8B-B14F-4D97-AF65-F5344CB8AC3E}">
        <p14:creationId xmlns:p14="http://schemas.microsoft.com/office/powerpoint/2010/main" val="3402124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Next Time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These ideas about molecules, evaporation, and condensation can also help us explain Earth’s water cycle.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That’s what we’ll explore next time. </a:t>
            </a:r>
          </a:p>
        </p:txBody>
      </p:sp>
    </p:spTree>
    <p:extLst>
      <p:ext uri="{BB962C8B-B14F-4D97-AF65-F5344CB8AC3E}">
        <p14:creationId xmlns:p14="http://schemas.microsoft.com/office/powerpoint/2010/main" val="29896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Where Are Molecules Arranged Like This?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0"/>
            <a:ext cx="3352800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43400" y="2057400"/>
            <a:ext cx="4545302" cy="4053322"/>
            <a:chOff x="1981200" y="2590800"/>
            <a:chExt cx="4545302" cy="40533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2590800"/>
              <a:ext cx="4545302" cy="4053322"/>
            </a:xfrm>
            <a:prstGeom prst="rect">
              <a:avLst/>
            </a:prstGeom>
          </p:spPr>
        </p:pic>
        <p:sp>
          <p:nvSpPr>
            <p:cNvPr id="11" name="Cloud Callout 10"/>
            <p:cNvSpPr/>
            <p:nvPr/>
          </p:nvSpPr>
          <p:spPr>
            <a:xfrm>
              <a:off x="5334000" y="3657600"/>
              <a:ext cx="914400" cy="61264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612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Where Are Molecules Arranged Like This?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33600"/>
            <a:ext cx="4205732" cy="34435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70098" y="1828718"/>
            <a:ext cx="4545302" cy="4053322"/>
            <a:chOff x="1981200" y="2590800"/>
            <a:chExt cx="4545302" cy="40533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2590800"/>
              <a:ext cx="4545302" cy="4053322"/>
            </a:xfrm>
            <a:prstGeom prst="rect">
              <a:avLst/>
            </a:prstGeom>
          </p:spPr>
        </p:pic>
        <p:sp>
          <p:nvSpPr>
            <p:cNvPr id="12" name="Cloud Callout 11"/>
            <p:cNvSpPr/>
            <p:nvPr/>
          </p:nvSpPr>
          <p:spPr>
            <a:xfrm>
              <a:off x="5334000" y="3657600"/>
              <a:ext cx="914400" cy="61264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64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Are Molecules Arranged Like This?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905" y="2313142"/>
            <a:ext cx="4214719" cy="34509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01393" y="2011939"/>
            <a:ext cx="4545302" cy="4053322"/>
            <a:chOff x="1981200" y="2590800"/>
            <a:chExt cx="4545302" cy="40533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2590800"/>
              <a:ext cx="4545302" cy="4053322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>
              <a:off x="5334000" y="3657600"/>
              <a:ext cx="914400" cy="61264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42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can ideas about water molecules, evaporation, and condensation help us explain everyday situations?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7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about Water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Group 1: </a:t>
            </a:r>
            <a:r>
              <a:rPr lang="en-US" sz="3200" dirty="0"/>
              <a:t>Come up with one idea about water molecules and evaporation.</a:t>
            </a:r>
          </a:p>
          <a:p>
            <a:pPr marL="457200" indent="0">
              <a:buNone/>
            </a:pPr>
            <a:r>
              <a:rPr lang="en-US" sz="3200" b="1" dirty="0"/>
              <a:t>Sentence starter: </a:t>
            </a:r>
            <a:r>
              <a:rPr lang="en-US" sz="3200" dirty="0"/>
              <a:t>Evaporation occurs when …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sz="3200" b="1" dirty="0"/>
              <a:t>Group 2: </a:t>
            </a:r>
            <a:r>
              <a:rPr lang="en-US" sz="3200" dirty="0"/>
              <a:t>Come up with one idea about water molecules and condensation.</a:t>
            </a:r>
          </a:p>
          <a:p>
            <a:pPr marL="457200" indent="0">
              <a:buNone/>
            </a:pPr>
            <a:r>
              <a:rPr lang="en-US" sz="3200" b="1" dirty="0"/>
              <a:t>Sentence starter: </a:t>
            </a:r>
            <a:r>
              <a:rPr lang="en-US" sz="3200" dirty="0"/>
              <a:t>Condensation occurs when …</a:t>
            </a:r>
          </a:p>
        </p:txBody>
      </p:sp>
    </p:spTree>
    <p:extLst>
      <p:ext uri="{BB962C8B-B14F-4D97-AF65-F5344CB8AC3E}">
        <p14:creationId xmlns:p14="http://schemas.microsoft.com/office/powerpoint/2010/main" val="329578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Situations We’ve Already Observed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/>
              <a:t>What’s happening to the water molecules?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07"/>
          <a:stretch/>
        </p:blipFill>
        <p:spPr>
          <a:xfrm>
            <a:off x="4800600" y="2494935"/>
            <a:ext cx="3412677" cy="3535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3" b="14731"/>
          <a:stretch/>
        </p:blipFill>
        <p:spPr>
          <a:xfrm>
            <a:off x="762000" y="2494935"/>
            <a:ext cx="3548158" cy="3535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6030615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6327" y="6032416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116085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Situation to Explain: Clouds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1" y="1600200"/>
            <a:ext cx="7318058" cy="4876800"/>
          </a:xfrm>
        </p:spPr>
      </p:pic>
      <p:sp>
        <p:nvSpPr>
          <p:cNvPr id="4" name="TextBox 3"/>
          <p:cNvSpPr txBox="1"/>
          <p:nvPr/>
        </p:nvSpPr>
        <p:spPr>
          <a:xfrm>
            <a:off x="6553200" y="64770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2016549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11754</TotalTime>
  <Words>753</Words>
  <Application>Microsoft Office PowerPoint</Application>
  <PresentationFormat>On-screen Show (4:3)</PresentationFormat>
  <Paragraphs>127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Clarity</vt:lpstr>
      <vt:lpstr>WATER CYCLE Lesson 5A </vt:lpstr>
      <vt:lpstr>Review: The Water-Changes System</vt:lpstr>
      <vt:lpstr>Where Are Molecules Arranged Like This? </vt:lpstr>
      <vt:lpstr>Where Are Molecules Arranged Like This? </vt:lpstr>
      <vt:lpstr>Where Are Molecules Arranged Like This? </vt:lpstr>
      <vt:lpstr>Today’s Focus Question</vt:lpstr>
      <vt:lpstr>What We Know about Water Molecules</vt:lpstr>
      <vt:lpstr>Situations We’ve Already Observed</vt:lpstr>
      <vt:lpstr>A New Situation to Explain: Clouds</vt:lpstr>
      <vt:lpstr>Ideas about How Clouds Form</vt:lpstr>
      <vt:lpstr>Ideas about How Clouds Form</vt:lpstr>
      <vt:lpstr>Ideas about How Clouds Form</vt:lpstr>
      <vt:lpstr>Ideas about How Clouds Form</vt:lpstr>
      <vt:lpstr>Key Ideas about Clouds</vt:lpstr>
      <vt:lpstr>Use what you know about clouds to explain what’s happening in this picture.</vt:lpstr>
      <vt:lpstr>TeaKettle Summary</vt:lpstr>
      <vt:lpstr>Another Everyday Situation </vt:lpstr>
      <vt:lpstr>Foggy-Mirror Summary    </vt:lpstr>
      <vt:lpstr>Let’s Summarize!</vt:lpstr>
      <vt:lpstr>Processes in Everyday Situations</vt:lpstr>
      <vt:lpstr>The Steam Cloud</vt:lpstr>
      <vt:lpstr>Explaining the Steam Cloud</vt:lpstr>
      <vt:lpstr>How Are Molecules Arranged in the Steam Cloud?</vt:lpstr>
      <vt:lpstr>Molecular Arrangement in the Steam Cloud</vt:lpstr>
      <vt:lpstr>Next Time  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306</cp:revision>
  <dcterms:created xsi:type="dcterms:W3CDTF">2014-06-10T18:20:14Z</dcterms:created>
  <dcterms:modified xsi:type="dcterms:W3CDTF">2020-02-05T19:12:33Z</dcterms:modified>
</cp:coreProperties>
</file>