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99" r:id="rId2"/>
    <p:sldId id="366" r:id="rId3"/>
    <p:sldId id="337" r:id="rId4"/>
    <p:sldId id="368" r:id="rId5"/>
    <p:sldId id="340" r:id="rId6"/>
    <p:sldId id="341" r:id="rId7"/>
    <p:sldId id="353" r:id="rId8"/>
    <p:sldId id="356" r:id="rId9"/>
    <p:sldId id="354" r:id="rId10"/>
    <p:sldId id="352" r:id="rId11"/>
    <p:sldId id="351" r:id="rId12"/>
    <p:sldId id="357" r:id="rId13"/>
    <p:sldId id="367" r:id="rId14"/>
    <p:sldId id="361" r:id="rId15"/>
    <p:sldId id="3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cey Luce" initials="SL" lastIdx="1" clrIdx="0"/>
  <p:cmAuthor id="1" name="Justine Newell" initials="JN" lastIdx="1" clrIdx="1"/>
  <p:cmAuthor id="2" name="JLonas" initials="JL" lastIdx="1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80" autoAdjust="0"/>
  </p:normalViewPr>
  <p:slideViewPr>
    <p:cSldViewPr>
      <p:cViewPr varScale="1">
        <p:scale>
          <a:sx n="93" d="100"/>
          <a:sy n="93" d="100"/>
        </p:scale>
        <p:origin x="79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763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4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5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2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848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water cycle LESSON 5B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391400" cy="2590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How Can Ideas about Molecules, Evaporation, and Condensation Help Us Explain the Water Cycle in the World around Us?</a:t>
            </a:r>
            <a:endParaRPr lang="en-US" alt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6388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124200" y="57150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6388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715000"/>
            <a:ext cx="1428750" cy="58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Where Do These Processes Happen?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70660"/>
            <a:ext cx="8077200" cy="4876800"/>
          </a:xfrm>
        </p:spPr>
        <p:txBody>
          <a:bodyPr/>
          <a:lstStyle/>
          <a:p>
            <a:endParaRPr lang="en-US" sz="500" dirty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Add arrows and labels to your diagram to show where these processes occur on Earth: </a:t>
            </a:r>
          </a:p>
          <a:p>
            <a:pPr marL="731520" indent="-365760">
              <a:spcBef>
                <a:spcPts val="800"/>
              </a:spcBef>
            </a:pPr>
            <a:r>
              <a:rPr lang="en-US" sz="3200" dirty="0"/>
              <a:t>Evaporation</a:t>
            </a:r>
          </a:p>
          <a:p>
            <a:pPr marL="731520" indent="-365760">
              <a:spcBef>
                <a:spcPts val="800"/>
              </a:spcBef>
            </a:pPr>
            <a:r>
              <a:rPr lang="en-US" sz="3200" dirty="0"/>
              <a:t>Condensation</a:t>
            </a:r>
          </a:p>
          <a:p>
            <a:pPr marL="731520" indent="-365760">
              <a:spcBef>
                <a:spcPts val="800"/>
              </a:spcBef>
            </a:pPr>
            <a:r>
              <a:rPr lang="en-US" sz="3200" dirty="0"/>
              <a:t>Precipitation</a:t>
            </a:r>
          </a:p>
          <a:p>
            <a:pPr marL="731520" indent="-365760">
              <a:spcBef>
                <a:spcPts val="800"/>
              </a:spcBef>
            </a:pPr>
            <a:r>
              <a:rPr lang="en-US" sz="3200" dirty="0"/>
              <a:t>Gaining heat energy</a:t>
            </a:r>
          </a:p>
          <a:p>
            <a:pPr marL="731520" indent="-365760">
              <a:spcBef>
                <a:spcPts val="800"/>
              </a:spcBef>
            </a:pPr>
            <a:r>
              <a:rPr lang="en-US" sz="3200" dirty="0"/>
              <a:t>Losing heat energy</a:t>
            </a:r>
          </a:p>
          <a:p>
            <a:pPr marL="457200" indent="-45720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9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on Earth Do We Find Evaporation, Condensation, and Precipitation?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698989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The Water Cycle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Work with a partner to come up with a sentence that describes what happens to water molecules</a:t>
            </a:r>
            <a:r>
              <a:rPr lang="en-US" sz="3200" b="1" dirty="0"/>
              <a:t> </a:t>
            </a:r>
            <a:r>
              <a:rPr lang="en-US" sz="3200" dirty="0"/>
              <a:t>in the water cycle. Include the idea of </a:t>
            </a:r>
            <a:r>
              <a:rPr lang="en-US" sz="3200" b="1" dirty="0">
                <a:solidFill>
                  <a:srgbClr val="FF0000"/>
                </a:solidFill>
              </a:rPr>
              <a:t>energy</a:t>
            </a:r>
            <a:r>
              <a:rPr lang="en-US" sz="3200" dirty="0"/>
              <a:t> in your sentence.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698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b="1" dirty="0"/>
              <a:t>Listen carefully </a:t>
            </a:r>
            <a:r>
              <a:rPr lang="en-US" sz="3200" dirty="0"/>
              <a:t>as I summarize what we’ve learned so far about the water cycle.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/>
              <a:t>When I finish, it will be </a:t>
            </a:r>
            <a:r>
              <a:rPr lang="en-US" sz="3200" b="1" dirty="0"/>
              <a:t>your turn </a:t>
            </a:r>
            <a:r>
              <a:rPr lang="en-US" sz="3200" dirty="0"/>
              <a:t>to summarize what happens!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692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Summarize These Key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403225" indent="-403225">
              <a:buNone/>
            </a:pPr>
            <a:r>
              <a:rPr lang="en-US" sz="3200" dirty="0"/>
              <a:t>1. Through evaporation, _________, and __________, water molecules are constantly changing from a liquid to a gas and back to a liquid (or a solid) as they cycle from Earth to the atmosphere and back to Earth. </a:t>
            </a:r>
          </a:p>
          <a:p>
            <a:pPr marL="403225" indent="-403225">
              <a:buNone/>
            </a:pPr>
            <a:r>
              <a:rPr lang="en-US" sz="3200" dirty="0"/>
              <a:t>2. Changes of state happen when water molecules ____ heat energy (evaporation) or ____ heat energy (condensation or freezing). </a:t>
            </a:r>
          </a:p>
          <a:p>
            <a:pPr marL="403225" indent="-403225">
              <a:buNone/>
            </a:pPr>
            <a:r>
              <a:rPr lang="en-US" sz="3200" dirty="0"/>
              <a:t>3. The _______ provides the energy that keeps water molecules changing and moving.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2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46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51054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Today we explored how water molecules in the world around us continuously change from one state to another and move from place to place on Earth and in the atmosphere.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These ideas helped us answer our first unit central question: </a:t>
            </a:r>
            <a:r>
              <a:rPr lang="en-US" sz="3200" i="1" dirty="0"/>
              <a:t>How does water change in the world around us?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Next time we’ll consider our second unit central question:</a:t>
            </a:r>
            <a:r>
              <a:rPr lang="en-US" sz="3200" i="1" dirty="0"/>
              <a:t> Does Earth ever run out of water? </a:t>
            </a:r>
          </a:p>
        </p:txBody>
      </p:sp>
    </p:spTree>
    <p:extLst>
      <p:ext uri="{BB962C8B-B14F-4D97-AF65-F5344CB8AC3E}">
        <p14:creationId xmlns:p14="http://schemas.microsoft.com/office/powerpoint/2010/main" val="333928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05800" cy="990600"/>
          </a:xfrm>
        </p:spPr>
        <p:txBody>
          <a:bodyPr>
            <a:normAutofit/>
          </a:bodyPr>
          <a:lstStyle/>
          <a:p>
            <a:r>
              <a:rPr lang="en-US" dirty="0"/>
              <a:t>Review: Ideas about Water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08" y="4586442"/>
            <a:ext cx="2656717" cy="17711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3" b="14731"/>
          <a:stretch/>
        </p:blipFill>
        <p:spPr>
          <a:xfrm>
            <a:off x="6363702" y="1523326"/>
            <a:ext cx="2503314" cy="2494510"/>
          </a:xfrm>
          <a:prstGeom prst="rect">
            <a:avLst/>
          </a:prstGeom>
        </p:spPr>
      </p:pic>
      <p:pic>
        <p:nvPicPr>
          <p:cNvPr id="15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86" y="4586442"/>
            <a:ext cx="2674513" cy="17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113" y="4586442"/>
            <a:ext cx="2674513" cy="178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142" y="1523999"/>
            <a:ext cx="2796531" cy="2493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4" y="1524000"/>
            <a:ext cx="2511031" cy="25110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99835" y="4016834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2800" y="3989436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39054" y="6339265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43640" y="6339264"/>
            <a:ext cx="1981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Pixabay.com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490582-CB40-43DC-8EF1-744570F5195C}"/>
              </a:ext>
            </a:extLst>
          </p:cNvPr>
          <p:cNvSpPr txBox="1"/>
          <p:nvPr/>
        </p:nvSpPr>
        <p:spPr>
          <a:xfrm>
            <a:off x="6918153" y="6339014"/>
            <a:ext cx="20789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itchFamily="34" charset="0"/>
              </a:rPr>
              <a:t>Photo courtesy of Stock.Adobe.com</a:t>
            </a:r>
          </a:p>
        </p:txBody>
      </p:sp>
    </p:spTree>
    <p:extLst>
      <p:ext uri="{BB962C8B-B14F-4D97-AF65-F5344CB8AC3E}">
        <p14:creationId xmlns:p14="http://schemas.microsoft.com/office/powerpoint/2010/main" val="105326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Focus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How can ideas about molecules, evaporation, and condensation help us explain the water cycle in the world around us?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881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Water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What do you already know about the water cycle?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/>
          </a:bodyPr>
          <a:lstStyle/>
          <a:p>
            <a:r>
              <a:rPr lang="en-US" dirty="0"/>
              <a:t>New Ideas about the Water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Let’s see what we can discover about the water cycle from the handout.</a:t>
            </a:r>
          </a:p>
          <a:p>
            <a:pPr marL="731520" indent="-365760">
              <a:spcBef>
                <a:spcPts val="1800"/>
              </a:spcBef>
              <a:spcAft>
                <a:spcPts val="0"/>
              </a:spcAft>
            </a:pPr>
            <a:r>
              <a:rPr lang="en-US" sz="3200" dirty="0"/>
              <a:t>As you read, mark any ideas that are new to you or weren’t mentioned in our discussion.</a:t>
            </a:r>
          </a:p>
          <a:p>
            <a:pPr marL="731520" indent="-365760">
              <a:spcBef>
                <a:spcPts val="1800"/>
              </a:spcBef>
              <a:spcAft>
                <a:spcPts val="0"/>
              </a:spcAft>
            </a:pPr>
            <a:r>
              <a:rPr lang="en-US" sz="3200" dirty="0"/>
              <a:t>What new ideas can we add to our initial ideas about the water cycle?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842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400" cy="4876800"/>
          </a:xfrm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Calibri" pitchFamily="34" charset="0"/>
              </a:rPr>
              <a:t>Water in the World around Us</a:t>
            </a:r>
          </a:p>
        </p:txBody>
      </p:sp>
    </p:spTree>
    <p:extLst>
      <p:ext uri="{BB962C8B-B14F-4D97-AF65-F5344CB8AC3E}">
        <p14:creationId xmlns:p14="http://schemas.microsoft.com/office/powerpoint/2010/main" val="36840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The Water Cycle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900" dirty="0"/>
              <a:t>Where on the diagram would you expect to find water molecules in the liquid, gas, and solid states? </a:t>
            </a:r>
          </a:p>
          <a:p>
            <a:pPr marL="731520" lvl="0" indent="-36576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900" dirty="0"/>
              <a:t>Write </a:t>
            </a:r>
            <a:r>
              <a:rPr lang="en-US" sz="2900" b="1" dirty="0"/>
              <a:t>liquid</a:t>
            </a:r>
            <a:r>
              <a:rPr lang="en-US" sz="2900" dirty="0"/>
              <a:t> everywhere you would expect to find water molecules in the </a:t>
            </a:r>
            <a:r>
              <a:rPr lang="en-US" sz="2900" b="1" dirty="0"/>
              <a:t>liquid state</a:t>
            </a:r>
            <a:r>
              <a:rPr lang="en-US" sz="2900" dirty="0"/>
              <a:t>. Draw 6 liquid-water molecules.</a:t>
            </a:r>
          </a:p>
          <a:p>
            <a:pPr marL="731520" lvl="0" indent="-36576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900" dirty="0"/>
              <a:t>Write </a:t>
            </a:r>
            <a:r>
              <a:rPr lang="en-US" sz="2900" b="1" dirty="0"/>
              <a:t>water vapor </a:t>
            </a:r>
            <a:r>
              <a:rPr lang="en-US" sz="2900" dirty="0"/>
              <a:t>everywhere you would expect </a:t>
            </a:r>
            <a:br>
              <a:rPr lang="en-US" sz="2900" dirty="0"/>
            </a:br>
            <a:r>
              <a:rPr lang="en-US" sz="2900" dirty="0"/>
              <a:t>to find water molecules in the </a:t>
            </a:r>
            <a:r>
              <a:rPr lang="en-US" sz="2900" b="1" dirty="0"/>
              <a:t>gaseous state</a:t>
            </a:r>
            <a:r>
              <a:rPr lang="en-US" sz="2900" dirty="0"/>
              <a:t>. Draw 6 water-vapor molecules.</a:t>
            </a:r>
          </a:p>
          <a:p>
            <a:pPr marL="731520" indent="-36576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2900" dirty="0"/>
              <a:t>Write </a:t>
            </a:r>
            <a:r>
              <a:rPr lang="en-US" sz="2900" b="1" dirty="0"/>
              <a:t>solid</a:t>
            </a:r>
            <a:r>
              <a:rPr lang="en-US" sz="2900" dirty="0"/>
              <a:t> everywhere you would expect to find water molecules in the </a:t>
            </a:r>
            <a:r>
              <a:rPr lang="en-US" sz="2900" b="1" dirty="0"/>
              <a:t>solid state </a:t>
            </a:r>
            <a:r>
              <a:rPr lang="en-US" sz="2900" dirty="0"/>
              <a:t>(snow, ice). </a:t>
            </a:r>
            <a:br>
              <a:rPr lang="en-US" sz="2900" dirty="0"/>
            </a:br>
            <a:r>
              <a:rPr lang="en-US" sz="2900" dirty="0"/>
              <a:t>Draw 6 solid-water molecules.</a:t>
            </a:r>
          </a:p>
        </p:txBody>
      </p:sp>
    </p:spTree>
    <p:extLst>
      <p:ext uri="{BB962C8B-B14F-4D97-AF65-F5344CB8AC3E}">
        <p14:creationId xmlns:p14="http://schemas.microsoft.com/office/powerpoint/2010/main" val="255884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5509"/>
            <a:ext cx="8229600" cy="990600"/>
          </a:xfrm>
        </p:spPr>
        <p:txBody>
          <a:bodyPr/>
          <a:lstStyle/>
          <a:p>
            <a:r>
              <a:rPr lang="en-US" dirty="0"/>
              <a:t>Water Molecules </a:t>
            </a:r>
          </a:p>
        </p:txBody>
      </p:sp>
      <p:pic>
        <p:nvPicPr>
          <p:cNvPr id="173" name="Content Placeholder 17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752600"/>
            <a:ext cx="2737341" cy="2315423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838200"/>
            <a:ext cx="3017782" cy="2097148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810000"/>
            <a:ext cx="3139712" cy="2295402"/>
          </a:xfrm>
          <a:prstGeom prst="rect">
            <a:avLst/>
          </a:prstGeom>
          <a:ln w="63500">
            <a:solidFill>
              <a:srgbClr val="002060"/>
            </a:solidFill>
          </a:ln>
        </p:spPr>
      </p:pic>
      <p:sp>
        <p:nvSpPr>
          <p:cNvPr id="176" name="TextBox 175"/>
          <p:cNvSpPr txBox="1"/>
          <p:nvPr/>
        </p:nvSpPr>
        <p:spPr>
          <a:xfrm>
            <a:off x="144780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SOLID STATE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5791200" y="3048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LIQUID STATE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4038600" y="6248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GAS STATE (WATER VAPOR)</a:t>
            </a:r>
          </a:p>
        </p:txBody>
      </p:sp>
    </p:spTree>
    <p:extLst>
      <p:ext uri="{BB962C8B-B14F-4D97-AF65-F5344CB8AC3E}">
        <p14:creationId xmlns:p14="http://schemas.microsoft.com/office/powerpoint/2010/main" val="422782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Did You Draw Water Molecules in the Liquid, Gas, and Solid States?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205787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521</Words>
  <Application>Microsoft Office PowerPoint</Application>
  <PresentationFormat>On-screen Show (4:3)</PresentationFormat>
  <Paragraphs>63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Clarity</vt:lpstr>
      <vt:lpstr>water cycle LESSON 5B</vt:lpstr>
      <vt:lpstr>Review: Ideas about Water Molecules</vt:lpstr>
      <vt:lpstr>Today’s Focus Question</vt:lpstr>
      <vt:lpstr>The Water Cycle</vt:lpstr>
      <vt:lpstr>New Ideas about the Water Cycle</vt:lpstr>
      <vt:lpstr> </vt:lpstr>
      <vt:lpstr>The Water Cycle on Earth</vt:lpstr>
      <vt:lpstr>Water Molecules </vt:lpstr>
      <vt:lpstr>Where Did You Draw Water Molecules in the Liquid, Gas, and Solid States?</vt:lpstr>
      <vt:lpstr>Where Do These Processes Happen?</vt:lpstr>
      <vt:lpstr>Where on Earth Do We Find Evaporation, Condensation, and Precipitation? </vt:lpstr>
      <vt:lpstr>The Water Cycle on Earth</vt:lpstr>
      <vt:lpstr>Let’s Summarize!</vt:lpstr>
      <vt:lpstr>Summarize These Key Ideas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190</cp:revision>
  <dcterms:created xsi:type="dcterms:W3CDTF">2014-06-10T18:20:14Z</dcterms:created>
  <dcterms:modified xsi:type="dcterms:W3CDTF">2018-10-30T16:17:21Z</dcterms:modified>
</cp:coreProperties>
</file>