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99" r:id="rId2"/>
    <p:sldId id="350" r:id="rId3"/>
    <p:sldId id="369" r:id="rId4"/>
    <p:sldId id="376" r:id="rId5"/>
    <p:sldId id="366" r:id="rId6"/>
    <p:sldId id="367" r:id="rId7"/>
    <p:sldId id="337" r:id="rId8"/>
    <p:sldId id="363" r:id="rId9"/>
    <p:sldId id="370" r:id="rId10"/>
    <p:sldId id="371" r:id="rId11"/>
    <p:sldId id="372" r:id="rId12"/>
    <p:sldId id="373" r:id="rId13"/>
    <p:sldId id="374" r:id="rId14"/>
    <p:sldId id="3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cey Luce" initials="SL" lastIdx="1" clrIdx="0"/>
  <p:cmAuthor id="1" name="Justine Newell" initials="JN" lastIdx="1" clrIdx="1"/>
  <p:cmAuthor id="2" name="JLonas" initials="JL"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47" autoAdjust="0"/>
  </p:normalViewPr>
  <p:slideViewPr>
    <p:cSldViewPr>
      <p:cViewPr varScale="1">
        <p:scale>
          <a:sx n="113" d="100"/>
          <a:sy n="113" d="100"/>
        </p:scale>
        <p:origin x="147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9676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a:t>
            </a:fld>
            <a:endParaRPr lang="en-US"/>
          </a:p>
        </p:txBody>
      </p:sp>
    </p:spTree>
    <p:extLst>
      <p:ext uri="{BB962C8B-B14F-4D97-AF65-F5344CB8AC3E}">
        <p14:creationId xmlns:p14="http://schemas.microsoft.com/office/powerpoint/2010/main" val="379532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a:t>
            </a:fld>
            <a:endParaRPr lang="en-US"/>
          </a:p>
        </p:txBody>
      </p:sp>
    </p:spTree>
    <p:extLst>
      <p:ext uri="{BB962C8B-B14F-4D97-AF65-F5344CB8AC3E}">
        <p14:creationId xmlns:p14="http://schemas.microsoft.com/office/powerpoint/2010/main" val="372713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28913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a:p>
        </p:txBody>
      </p:sp>
    </p:spTree>
    <p:extLst>
      <p:ext uri="{BB962C8B-B14F-4D97-AF65-F5344CB8AC3E}">
        <p14:creationId xmlns:p14="http://schemas.microsoft.com/office/powerpoint/2010/main" val="301428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3239994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295400"/>
            <a:ext cx="7848600" cy="1066800"/>
          </a:xfrm>
        </p:spPr>
        <p:txBody>
          <a:bodyPr/>
          <a:lstStyle/>
          <a:p>
            <a:pPr eaLnBrk="1" fontAlgn="auto" hangingPunct="1">
              <a:spcAft>
                <a:spcPts val="0"/>
              </a:spcAft>
              <a:defRPr/>
            </a:pPr>
            <a:r>
              <a:rPr lang="en-US" altLang="en-US" dirty="0"/>
              <a:t>water cycle Lesson 6B </a:t>
            </a:r>
          </a:p>
        </p:txBody>
      </p:sp>
      <p:sp>
        <p:nvSpPr>
          <p:cNvPr id="8195" name="Rectangle 3"/>
          <p:cNvSpPr>
            <a:spLocks noGrp="1" noChangeArrowheads="1"/>
          </p:cNvSpPr>
          <p:nvPr>
            <p:ph type="subTitle" idx="1"/>
          </p:nvPr>
        </p:nvSpPr>
        <p:spPr>
          <a:xfrm>
            <a:off x="762000" y="3505200"/>
            <a:ext cx="7467600" cy="1828800"/>
          </a:xfrm>
        </p:spPr>
        <p:txBody>
          <a:bodyPr rtlCol="0">
            <a:noAutofit/>
          </a:bodyPr>
          <a:lstStyle/>
          <a:p>
            <a:pPr eaLnBrk="1" fontAlgn="auto" hangingPunct="1">
              <a:lnSpc>
                <a:spcPct val="80000"/>
              </a:lnSpc>
              <a:spcAft>
                <a:spcPts val="0"/>
              </a:spcAft>
              <a:buFont typeface="Arial" pitchFamily="34" charset="0"/>
              <a:buNone/>
              <a:defRPr/>
            </a:pPr>
            <a:r>
              <a:rPr lang="en-US" altLang="en-US" sz="3800" dirty="0">
                <a:solidFill>
                  <a:srgbClr val="0070C0"/>
                </a:solidFill>
              </a:rPr>
              <a:t>Could You Be Drinking the Same Water That George Washington Used to Wash His Boots? Explain Your Thinking.</a:t>
            </a:r>
          </a:p>
        </p:txBody>
      </p:sp>
      <p:pic>
        <p:nvPicPr>
          <p:cNvPr id="5" name="Picture 4" descr="Noyce Logo copy.png"/>
          <p:cNvPicPr/>
          <p:nvPr/>
        </p:nvPicPr>
        <p:blipFill>
          <a:blip r:embed="rId3" cstate="print"/>
          <a:stretch>
            <a:fillRect/>
          </a:stretch>
        </p:blipFill>
        <p:spPr>
          <a:xfrm>
            <a:off x="1219200" y="5562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76600" y="56388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55626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5638800"/>
            <a:ext cx="1428750" cy="585788"/>
          </a:xfrm>
          <a:prstGeom prst="rect">
            <a:avLst/>
          </a:prstGeom>
        </p:spPr>
      </p:pic>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Write Your Own Story!</a:t>
            </a:r>
          </a:p>
        </p:txBody>
      </p:sp>
      <p:sp>
        <p:nvSpPr>
          <p:cNvPr id="3" name="Content Placeholder 2"/>
          <p:cNvSpPr>
            <a:spLocks noGrp="1"/>
          </p:cNvSpPr>
          <p:nvPr>
            <p:ph idx="1"/>
          </p:nvPr>
        </p:nvSpPr>
        <p:spPr>
          <a:xfrm>
            <a:off x="533400" y="1295400"/>
            <a:ext cx="8229600" cy="4876800"/>
          </a:xfrm>
        </p:spPr>
        <p:txBody>
          <a:bodyPr/>
          <a:lstStyle/>
          <a:p>
            <a:pPr marL="0" indent="0">
              <a:buNone/>
            </a:pPr>
            <a:r>
              <a:rPr lang="en-US" sz="3200" dirty="0"/>
              <a:t>How might one water molecule travel from a bucket of water on our playground and end up high in the mountains in Lake Arrowhead (without help from humans or animals!)?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429000"/>
            <a:ext cx="3442447"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429000"/>
            <a:ext cx="4156771" cy="2766444"/>
          </a:xfrm>
          <a:prstGeom prst="rect">
            <a:avLst/>
          </a:prstGeom>
        </p:spPr>
      </p:pic>
      <p:sp>
        <p:nvSpPr>
          <p:cNvPr id="8" name="TextBox 7"/>
          <p:cNvSpPr txBox="1"/>
          <p:nvPr/>
        </p:nvSpPr>
        <p:spPr>
          <a:xfrm>
            <a:off x="1828800" y="6172200"/>
            <a:ext cx="2133600" cy="276999"/>
          </a:xfrm>
          <a:prstGeom prst="rect">
            <a:avLst/>
          </a:prstGeom>
          <a:noFill/>
        </p:spPr>
        <p:txBody>
          <a:bodyPr wrap="square" rtlCol="0">
            <a:spAutoFit/>
          </a:bodyPr>
          <a:lstStyle/>
          <a:p>
            <a:r>
              <a:rPr lang="en-US" sz="1200" dirty="0">
                <a:latin typeface="Calibri" pitchFamily="34" charset="0"/>
              </a:rPr>
              <a:t>Photo courtesy of Pixabay.com</a:t>
            </a:r>
          </a:p>
        </p:txBody>
      </p:sp>
      <p:sp>
        <p:nvSpPr>
          <p:cNvPr id="9" name="TextBox 8"/>
          <p:cNvSpPr txBox="1"/>
          <p:nvPr/>
        </p:nvSpPr>
        <p:spPr>
          <a:xfrm>
            <a:off x="6477000" y="6172200"/>
            <a:ext cx="2057400" cy="276999"/>
          </a:xfrm>
          <a:prstGeom prst="rect">
            <a:avLst/>
          </a:prstGeom>
          <a:noFill/>
        </p:spPr>
        <p:txBody>
          <a:bodyPr wrap="square" rtlCol="0">
            <a:spAutoFit/>
          </a:bodyPr>
          <a:lstStyle/>
          <a:p>
            <a:r>
              <a:rPr lang="en-US" sz="1200" dirty="0">
                <a:latin typeface="Calibri" pitchFamily="34" charset="0"/>
              </a:rPr>
              <a:t>Photo courtesy of Pexels.com</a:t>
            </a:r>
          </a:p>
        </p:txBody>
      </p:sp>
    </p:spTree>
    <p:extLst>
      <p:ext uri="{BB962C8B-B14F-4D97-AF65-F5344CB8AC3E}">
        <p14:creationId xmlns:p14="http://schemas.microsoft.com/office/powerpoint/2010/main" val="259819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dirty="0"/>
              <a:t>Summary: Did Your Story Include These Ideas?</a:t>
            </a:r>
          </a:p>
        </p:txBody>
      </p:sp>
      <p:sp>
        <p:nvSpPr>
          <p:cNvPr id="3" name="Content Placeholder 2"/>
          <p:cNvSpPr>
            <a:spLocks noGrp="1"/>
          </p:cNvSpPr>
          <p:nvPr>
            <p:ph idx="1"/>
          </p:nvPr>
        </p:nvSpPr>
        <p:spPr>
          <a:xfrm>
            <a:off x="457200" y="1295400"/>
            <a:ext cx="8458200" cy="5334000"/>
          </a:xfrm>
        </p:spPr>
        <p:txBody>
          <a:bodyPr/>
          <a:lstStyle/>
          <a:p>
            <a:pPr marL="365760" indent="-365760">
              <a:spcBef>
                <a:spcPts val="300"/>
              </a:spcBef>
              <a:buFont typeface="+mj-lt"/>
              <a:buAutoNum type="arabicPeriod"/>
            </a:pPr>
            <a:r>
              <a:rPr lang="en-US" sz="2500" dirty="0"/>
              <a:t>A water molecule in the bucket gains enough energy from the Sun to evaporate and rise into the air.</a:t>
            </a:r>
          </a:p>
          <a:p>
            <a:pPr marL="365760" indent="-365760">
              <a:spcBef>
                <a:spcPts val="300"/>
              </a:spcBef>
              <a:buFont typeface="+mj-lt"/>
              <a:buAutoNum type="arabicPeriod"/>
            </a:pPr>
            <a:r>
              <a:rPr lang="en-US" sz="2500" dirty="0"/>
              <a:t>The evaporated water molecule is now water vapor (a gas) moving throughout the air.</a:t>
            </a:r>
          </a:p>
          <a:p>
            <a:pPr marL="365760" indent="-365760">
              <a:spcBef>
                <a:spcPts val="300"/>
              </a:spcBef>
              <a:buFont typeface="+mj-lt"/>
              <a:buAutoNum type="arabicPeriod"/>
            </a:pPr>
            <a:r>
              <a:rPr lang="en-US" sz="2500" dirty="0"/>
              <a:t>The water-vapor molecule rises high up in the sky, where it loses heat energy because it’s cooler up there. </a:t>
            </a:r>
          </a:p>
          <a:p>
            <a:pPr marL="365760" indent="-365760">
              <a:spcBef>
                <a:spcPts val="300"/>
              </a:spcBef>
              <a:buFont typeface="+mj-lt"/>
              <a:buAutoNum type="arabicPeriod"/>
            </a:pPr>
            <a:r>
              <a:rPr lang="en-US" sz="2500" dirty="0"/>
              <a:t>The water-vapor molecule slows down and joins with other water molecules to condense and form a tiny water droplet that is part of a cloud.</a:t>
            </a:r>
          </a:p>
          <a:p>
            <a:pPr marL="365760" indent="-365760">
              <a:spcBef>
                <a:spcPts val="300"/>
              </a:spcBef>
              <a:buFont typeface="+mj-lt"/>
              <a:buAutoNum type="arabicPeriod"/>
            </a:pPr>
            <a:r>
              <a:rPr lang="en-US" sz="2500" dirty="0"/>
              <a:t>The wind blows the cloud over Lake Arrowhead. </a:t>
            </a:r>
          </a:p>
          <a:p>
            <a:pPr marL="365760" indent="-365760">
              <a:spcBef>
                <a:spcPts val="300"/>
              </a:spcBef>
              <a:buFont typeface="+mj-lt"/>
              <a:buAutoNum type="arabicPeriod"/>
            </a:pPr>
            <a:r>
              <a:rPr lang="en-US" sz="2500" dirty="0"/>
              <a:t>The water molecule joins up with more and more water molecules until it forms a big, heavy water drop that falls from the sky as rain and lands in Lake Arrowhead. </a:t>
            </a:r>
          </a:p>
        </p:txBody>
      </p:sp>
    </p:spTree>
    <p:extLst>
      <p:ext uri="{BB962C8B-B14F-4D97-AF65-F5344CB8AC3E}">
        <p14:creationId xmlns:p14="http://schemas.microsoft.com/office/powerpoint/2010/main" val="42649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Our Focus Question</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Think about everything you’ve learned about the water cycle in this unit. How would you answer this question now?</a:t>
            </a:r>
          </a:p>
          <a:p>
            <a:pPr marL="457200" indent="0">
              <a:spcBef>
                <a:spcPts val="1800"/>
              </a:spcBef>
              <a:buNone/>
            </a:pPr>
            <a:r>
              <a:rPr lang="en-US" sz="3200" i="1" dirty="0"/>
              <a:t>Could you be drinking the same water that George Washington used to wash his boots? Explain your thinking</a:t>
            </a:r>
            <a:r>
              <a:rPr lang="en-US" i="1" dirty="0"/>
              <a:t>.</a:t>
            </a:r>
          </a:p>
          <a:p>
            <a:endParaRPr lang="en-US" dirty="0"/>
          </a:p>
        </p:txBody>
      </p:sp>
    </p:spTree>
    <p:extLst>
      <p:ext uri="{BB962C8B-B14F-4D97-AF65-F5344CB8AC3E}">
        <p14:creationId xmlns:p14="http://schemas.microsoft.com/office/powerpoint/2010/main" val="103660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r>
              <a:rPr lang="en-US" dirty="0"/>
              <a:t>The Big Idea!</a:t>
            </a:r>
          </a:p>
        </p:txBody>
      </p:sp>
      <p:sp>
        <p:nvSpPr>
          <p:cNvPr id="3" name="Content Placeholder 2"/>
          <p:cNvSpPr>
            <a:spLocks noGrp="1"/>
          </p:cNvSpPr>
          <p:nvPr>
            <p:ph idx="1"/>
          </p:nvPr>
        </p:nvSpPr>
        <p:spPr>
          <a:xfrm>
            <a:off x="609600" y="1371600"/>
            <a:ext cx="8305800" cy="5181600"/>
          </a:xfrm>
        </p:spPr>
        <p:txBody>
          <a:bodyPr/>
          <a:lstStyle/>
          <a:p>
            <a:pPr marL="0" indent="0">
              <a:buNone/>
            </a:pPr>
            <a:r>
              <a:rPr lang="en-US" sz="3000" b="1" dirty="0"/>
              <a:t>Our unit central questions: </a:t>
            </a:r>
            <a:r>
              <a:rPr lang="en-US" sz="3000" i="1" dirty="0"/>
              <a:t>How does water change in the world around us? Does Earth ever run out of water?</a:t>
            </a:r>
          </a:p>
          <a:p>
            <a:pPr marL="0" indent="0">
              <a:buNone/>
            </a:pPr>
            <a:r>
              <a:rPr lang="en-US" sz="3000" b="1" dirty="0"/>
              <a:t>The big idea: </a:t>
            </a:r>
            <a:r>
              <a:rPr lang="en-US" sz="3000" dirty="0"/>
              <a:t>Energy from the Sun drives the water cycle. This cycle includes the processes of evaporation, condensation, and precipitation. These processes allow water molecules to change states and move around the Earth and its atmosphere without ever disappearing, losing mass, being destroyed, or being used up. Earth can never run out of water because it’s a closed system for water.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59734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Check Your Understanding</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How would you explain to someone what happens to water molecules in the water cycle during evaporation, condensation, and precipitation?</a:t>
            </a:r>
          </a:p>
          <a:p>
            <a:endParaRPr lang="en-US" dirty="0"/>
          </a:p>
        </p:txBody>
      </p:sp>
    </p:spTree>
    <p:extLst>
      <p:ext uri="{BB962C8B-B14F-4D97-AF65-F5344CB8AC3E}">
        <p14:creationId xmlns:p14="http://schemas.microsoft.com/office/powerpoint/2010/main" val="248296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The Three-Bottles Experiment	</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In the last lesson, we investigated what happens in a closed system when water changes from one state to another. </a:t>
            </a:r>
          </a:p>
          <a:p>
            <a:pPr marL="0" indent="0">
              <a:buNone/>
            </a:pPr>
            <a:r>
              <a:rPr lang="en-US" sz="3200" dirty="0"/>
              <a:t>We looked at sample data and measured the mass of three bottles of water in the liquid, solid, and gas states.</a:t>
            </a:r>
          </a:p>
          <a:p>
            <a:pPr marL="0" indent="0">
              <a:spcBef>
                <a:spcPts val="1800"/>
              </a:spcBef>
              <a:buNone/>
            </a:pPr>
            <a:r>
              <a:rPr lang="en-US" sz="3200" dirty="0"/>
              <a:t>What did we discover? </a:t>
            </a:r>
          </a:p>
        </p:txBody>
      </p:sp>
    </p:spTree>
    <p:extLst>
      <p:ext uri="{BB962C8B-B14F-4D97-AF65-F5344CB8AC3E}">
        <p14:creationId xmlns:p14="http://schemas.microsoft.com/office/powerpoint/2010/main" val="428042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990600"/>
          </a:xfrm>
        </p:spPr>
        <p:txBody>
          <a:bodyPr/>
          <a:lstStyle/>
          <a:p>
            <a:r>
              <a:rPr lang="en-US" dirty="0"/>
              <a:t>The Three-Bottles Experiment</a:t>
            </a:r>
          </a:p>
        </p:txBody>
      </p:sp>
      <p:sp>
        <p:nvSpPr>
          <p:cNvPr id="3" name="Content Placeholder 2"/>
          <p:cNvSpPr>
            <a:spLocks noGrp="1"/>
          </p:cNvSpPr>
          <p:nvPr>
            <p:ph idx="1"/>
          </p:nvPr>
        </p:nvSpPr>
        <p:spPr>
          <a:xfrm>
            <a:off x="457200" y="1295400"/>
            <a:ext cx="8153400" cy="4876800"/>
          </a:xfrm>
        </p:spPr>
        <p:txBody>
          <a:bodyPr/>
          <a:lstStyle/>
          <a:p>
            <a:pPr marL="0" indent="0">
              <a:buNone/>
            </a:pPr>
            <a:r>
              <a:rPr lang="en-US" sz="3200" dirty="0"/>
              <a:t>How is the three-bottles experiment </a:t>
            </a:r>
            <a:r>
              <a:rPr lang="en-US" sz="3200" dirty="0">
                <a:solidFill>
                  <a:srgbClr val="FF0000"/>
                </a:solidFill>
              </a:rPr>
              <a:t>similar to or different from</a:t>
            </a:r>
            <a:r>
              <a:rPr lang="en-US" sz="3200" dirty="0"/>
              <a:t> Earth’s water cycle? </a:t>
            </a:r>
            <a:endParaRPr lang="en-US" dirty="0"/>
          </a:p>
        </p:txBody>
      </p:sp>
      <p:pic>
        <p:nvPicPr>
          <p:cNvPr id="4" name="Picture 3"/>
          <p:cNvPicPr>
            <a:picLocks noChangeAspect="1"/>
          </p:cNvPicPr>
          <p:nvPr/>
        </p:nvPicPr>
        <p:blipFill>
          <a:blip r:embed="rId4" cstate="print"/>
          <a:stretch>
            <a:fillRect/>
          </a:stretch>
        </p:blipFill>
        <p:spPr>
          <a:xfrm>
            <a:off x="4780962" y="2410827"/>
            <a:ext cx="4346825" cy="3255546"/>
          </a:xfrm>
          <a:prstGeom prst="rect">
            <a:avLst/>
          </a:prstGeom>
        </p:spPr>
      </p:pic>
      <p:pic>
        <p:nvPicPr>
          <p:cNvPr id="6" name="Picture 5">
            <a:extLst>
              <a:ext uri="{FF2B5EF4-FFF2-40B4-BE49-F238E27FC236}">
                <a16:creationId xmlns:a16="http://schemas.microsoft.com/office/drawing/2014/main" id="{6C413706-F7B2-4713-80FA-2995D0BE1F93}"/>
              </a:ext>
            </a:extLst>
          </p:cNvPr>
          <p:cNvPicPr>
            <a:picLocks noChangeAspect="1"/>
          </p:cNvPicPr>
          <p:nvPr/>
        </p:nvPicPr>
        <p:blipFill>
          <a:blip r:embed="rId5"/>
          <a:stretch>
            <a:fillRect/>
          </a:stretch>
        </p:blipFill>
        <p:spPr>
          <a:xfrm>
            <a:off x="666051" y="4026214"/>
            <a:ext cx="4193926" cy="1924050"/>
          </a:xfrm>
          <a:prstGeom prst="rect">
            <a:avLst/>
          </a:prstGeom>
        </p:spPr>
      </p:pic>
    </p:spTree>
    <p:extLst>
      <p:ext uri="{BB962C8B-B14F-4D97-AF65-F5344CB8AC3E}">
        <p14:creationId xmlns:p14="http://schemas.microsoft.com/office/powerpoint/2010/main" val="214118751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dirty="0"/>
              <a:t>Are These Systems Open or Closed?</a:t>
            </a:r>
          </a:p>
        </p:txBody>
      </p:sp>
      <p:pic>
        <p:nvPicPr>
          <p:cNvPr id="4" name="Picture 3"/>
          <p:cNvPicPr>
            <a:picLocks noChangeAspect="1"/>
          </p:cNvPicPr>
          <p:nvPr/>
        </p:nvPicPr>
        <p:blipFill>
          <a:blip r:embed="rId4" cstate="print"/>
          <a:stretch>
            <a:fillRect/>
          </a:stretch>
        </p:blipFill>
        <p:spPr>
          <a:xfrm>
            <a:off x="4419600" y="3048000"/>
            <a:ext cx="4346825" cy="3255546"/>
          </a:xfrm>
          <a:prstGeom prst="rect">
            <a:avLst/>
          </a:prstGeom>
        </p:spPr>
      </p:pic>
      <p:sp>
        <p:nvSpPr>
          <p:cNvPr id="6" name="TextBox 5"/>
          <p:cNvSpPr txBox="1"/>
          <p:nvPr/>
        </p:nvSpPr>
        <p:spPr>
          <a:xfrm>
            <a:off x="457200" y="1447800"/>
            <a:ext cx="8305800" cy="2954655"/>
          </a:xfrm>
          <a:prstGeom prst="rect">
            <a:avLst/>
          </a:prstGeom>
          <a:noFill/>
        </p:spPr>
        <p:txBody>
          <a:bodyPr wrap="square" rtlCol="0">
            <a:spAutoFit/>
          </a:bodyPr>
          <a:lstStyle/>
          <a:p>
            <a:r>
              <a:rPr lang="en-US" sz="3100" dirty="0">
                <a:latin typeface="Calibri" pitchFamily="34" charset="0"/>
              </a:rPr>
              <a:t>The bottles in our experiment and Earth are </a:t>
            </a:r>
            <a:r>
              <a:rPr lang="en-US" sz="3100" dirty="0">
                <a:solidFill>
                  <a:srgbClr val="FF0000"/>
                </a:solidFill>
                <a:latin typeface="Calibri" pitchFamily="34" charset="0"/>
              </a:rPr>
              <a:t>closed systems</a:t>
            </a:r>
            <a:r>
              <a:rPr lang="en-US" sz="3100" dirty="0">
                <a:solidFill>
                  <a:srgbClr val="C00000"/>
                </a:solidFill>
                <a:latin typeface="Calibri" pitchFamily="34" charset="0"/>
              </a:rPr>
              <a:t> </a:t>
            </a:r>
            <a:r>
              <a:rPr lang="en-US" sz="3100" dirty="0">
                <a:latin typeface="Calibri" pitchFamily="34" charset="0"/>
              </a:rPr>
              <a:t>for water! That means water molecules can change states and move around in these systems, but they can </a:t>
            </a:r>
            <a:br>
              <a:rPr lang="en-US" sz="3100" dirty="0">
                <a:latin typeface="Calibri" pitchFamily="34" charset="0"/>
              </a:rPr>
            </a:br>
            <a:r>
              <a:rPr lang="en-US" sz="3100" dirty="0">
                <a:latin typeface="Calibri" pitchFamily="34" charset="0"/>
              </a:rPr>
              <a:t>never escape or </a:t>
            </a:r>
            <a:br>
              <a:rPr lang="en-US" sz="3100" dirty="0">
                <a:latin typeface="Calibri" pitchFamily="34" charset="0"/>
              </a:rPr>
            </a:br>
            <a:r>
              <a:rPr lang="en-US" sz="3100" dirty="0">
                <a:latin typeface="Calibri" pitchFamily="34" charset="0"/>
              </a:rPr>
              <a:t>disappear.</a:t>
            </a:r>
          </a:p>
        </p:txBody>
      </p:sp>
      <p:pic>
        <p:nvPicPr>
          <p:cNvPr id="7" name="Picture 6">
            <a:extLst>
              <a:ext uri="{FF2B5EF4-FFF2-40B4-BE49-F238E27FC236}">
                <a16:creationId xmlns:a16="http://schemas.microsoft.com/office/drawing/2014/main" id="{B7521C50-0447-4118-B809-952F4606CA01}"/>
              </a:ext>
            </a:extLst>
          </p:cNvPr>
          <p:cNvPicPr>
            <a:picLocks noChangeAspect="1"/>
          </p:cNvPicPr>
          <p:nvPr/>
        </p:nvPicPr>
        <p:blipFill>
          <a:blip r:embed="rId5"/>
          <a:stretch>
            <a:fillRect/>
          </a:stretch>
        </p:blipFill>
        <p:spPr>
          <a:xfrm>
            <a:off x="423333" y="4586973"/>
            <a:ext cx="4193926" cy="1924050"/>
          </a:xfrm>
          <a:prstGeom prst="rect">
            <a:avLst/>
          </a:prstGeom>
        </p:spPr>
      </p:pic>
    </p:spTree>
    <p:extLst>
      <p:ext uri="{BB962C8B-B14F-4D97-AF65-F5344CB8AC3E}">
        <p14:creationId xmlns:p14="http://schemas.microsoft.com/office/powerpoint/2010/main" val="49873612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dirty="0"/>
              <a:t>The Water-Changes System</a:t>
            </a:r>
            <a:endParaRPr lang="en-US" sz="3600" dirty="0">
              <a:solidFill>
                <a:schemeClr val="tx1"/>
              </a:solidFill>
              <a:ea typeface="+mn-ea"/>
              <a:cs typeface="+mn-cs"/>
            </a:endParaRPr>
          </a:p>
        </p:txBody>
      </p:sp>
      <p:sp>
        <p:nvSpPr>
          <p:cNvPr id="6" name="TextBox 5"/>
          <p:cNvSpPr txBox="1"/>
          <p:nvPr/>
        </p:nvSpPr>
        <p:spPr>
          <a:xfrm>
            <a:off x="457200" y="1339334"/>
            <a:ext cx="7848600" cy="1077218"/>
          </a:xfrm>
          <a:prstGeom prst="rect">
            <a:avLst/>
          </a:prstGeom>
          <a:noFill/>
        </p:spPr>
        <p:txBody>
          <a:bodyPr wrap="square" rtlCol="0">
            <a:spAutoFit/>
          </a:bodyPr>
          <a:lstStyle/>
          <a:p>
            <a:r>
              <a:rPr lang="en-US" sz="3200" dirty="0">
                <a:latin typeface="Calibri" panose="020F0502020204030204" pitchFamily="34" charset="0"/>
              </a:rPr>
              <a:t>How is the water-changes system </a:t>
            </a:r>
            <a:r>
              <a:rPr lang="en-US" sz="3200" dirty="0">
                <a:solidFill>
                  <a:srgbClr val="FF0000"/>
                </a:solidFill>
                <a:latin typeface="Calibri" panose="020F0502020204030204" pitchFamily="34" charset="0"/>
              </a:rPr>
              <a:t>similar to </a:t>
            </a:r>
            <a:r>
              <a:rPr lang="en-US" sz="3200" dirty="0">
                <a:latin typeface="Calibri" panose="020F0502020204030204" pitchFamily="34" charset="0"/>
              </a:rPr>
              <a:t>Earth’s water cycle?</a:t>
            </a:r>
          </a:p>
        </p:txBody>
      </p:sp>
      <p:pic>
        <p:nvPicPr>
          <p:cNvPr id="8" name="Content Placeholder 7"/>
          <p:cNvPicPr>
            <a:picLocks noGrp="1" noChangeAspect="1"/>
          </p:cNvPicPr>
          <p:nvPr>
            <p:ph idx="1"/>
          </p:nvPr>
        </p:nvPicPr>
        <p:blipFill>
          <a:blip r:embed="rId3" cstate="print"/>
          <a:stretch>
            <a:fillRect/>
          </a:stretch>
        </p:blipFill>
        <p:spPr>
          <a:xfrm>
            <a:off x="457200" y="2667000"/>
            <a:ext cx="8077900" cy="3785944"/>
          </a:xfrm>
          <a:prstGeom prst="rect">
            <a:avLst/>
          </a:prstGeom>
        </p:spPr>
      </p:pic>
      <p:grpSp>
        <p:nvGrpSpPr>
          <p:cNvPr id="5" name="Group 4"/>
          <p:cNvGrpSpPr/>
          <p:nvPr/>
        </p:nvGrpSpPr>
        <p:grpSpPr>
          <a:xfrm>
            <a:off x="457200" y="2895144"/>
            <a:ext cx="3733800" cy="3329656"/>
            <a:chOff x="1981200" y="2590800"/>
            <a:chExt cx="4545302" cy="4053322"/>
          </a:xfrm>
        </p:grpSpPr>
        <p:pic>
          <p:nvPicPr>
            <p:cNvPr id="7" name="Picture 6"/>
            <p:cNvPicPr>
              <a:picLocks noChangeAspect="1"/>
            </p:cNvPicPr>
            <p:nvPr/>
          </p:nvPicPr>
          <p:blipFill>
            <a:blip r:embed="rId4" cstate="print"/>
            <a:stretch>
              <a:fillRect/>
            </a:stretch>
          </p:blipFill>
          <p:spPr>
            <a:xfrm>
              <a:off x="1981200" y="2590800"/>
              <a:ext cx="4545302" cy="4053322"/>
            </a:xfrm>
            <a:prstGeom prst="rect">
              <a:avLst/>
            </a:prstGeom>
          </p:spPr>
        </p:pic>
        <p:sp>
          <p:nvSpPr>
            <p:cNvPr id="9" name="Cloud Callout 8"/>
            <p:cNvSpPr/>
            <p:nvPr/>
          </p:nvSpPr>
          <p:spPr>
            <a:xfrm>
              <a:off x="5334000" y="3657600"/>
              <a:ext cx="914400" cy="61264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3285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 y="2895144"/>
            <a:ext cx="3733800" cy="3329656"/>
            <a:chOff x="1981200" y="2590800"/>
            <a:chExt cx="4545302" cy="4053322"/>
          </a:xfrm>
        </p:grpSpPr>
        <p:pic>
          <p:nvPicPr>
            <p:cNvPr id="8" name="Picture 7"/>
            <p:cNvPicPr>
              <a:picLocks noChangeAspect="1"/>
            </p:cNvPicPr>
            <p:nvPr/>
          </p:nvPicPr>
          <p:blipFill>
            <a:blip r:embed="rId3" cstate="print"/>
            <a:stretch>
              <a:fillRect/>
            </a:stretch>
          </p:blipFill>
          <p:spPr>
            <a:xfrm>
              <a:off x="1981200" y="2590800"/>
              <a:ext cx="4545302" cy="4053322"/>
            </a:xfrm>
            <a:prstGeom prst="rect">
              <a:avLst/>
            </a:prstGeom>
          </p:spPr>
        </p:pic>
        <p:sp>
          <p:nvSpPr>
            <p:cNvPr id="9" name="Cloud Callout 8"/>
            <p:cNvSpPr/>
            <p:nvPr/>
          </p:nvSpPr>
          <p:spPr>
            <a:xfrm>
              <a:off x="5334000" y="3657600"/>
              <a:ext cx="914400" cy="61264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a:t>The Water-Changes System</a:t>
            </a:r>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038600" y="2838450"/>
            <a:ext cx="4343400" cy="3257550"/>
          </a:xfrm>
        </p:spPr>
      </p:pic>
      <p:sp>
        <p:nvSpPr>
          <p:cNvPr id="3" name="TextBox 2"/>
          <p:cNvSpPr txBox="1"/>
          <p:nvPr/>
        </p:nvSpPr>
        <p:spPr>
          <a:xfrm>
            <a:off x="457200" y="1524000"/>
            <a:ext cx="8191500" cy="1077218"/>
          </a:xfrm>
          <a:prstGeom prst="rect">
            <a:avLst/>
          </a:prstGeom>
          <a:noFill/>
        </p:spPr>
        <p:txBody>
          <a:bodyPr wrap="square" rtlCol="0">
            <a:spAutoFit/>
          </a:bodyPr>
          <a:lstStyle/>
          <a:p>
            <a:r>
              <a:rPr lang="en-US" sz="3200" dirty="0">
                <a:latin typeface="Calibri" panose="020F0502020204030204" pitchFamily="34" charset="0"/>
              </a:rPr>
              <a:t>How is the water-changes system </a:t>
            </a:r>
            <a:r>
              <a:rPr lang="en-US" sz="3200" dirty="0">
                <a:solidFill>
                  <a:srgbClr val="FF0000"/>
                </a:solidFill>
                <a:latin typeface="Calibri" panose="020F0502020204030204" pitchFamily="34" charset="0"/>
              </a:rPr>
              <a:t>different from </a:t>
            </a:r>
            <a:r>
              <a:rPr lang="en-US" sz="3200" dirty="0">
                <a:latin typeface="Calibri" panose="020F0502020204030204" pitchFamily="34" charset="0"/>
              </a:rPr>
              <a:t>Earth’s water cycle? </a:t>
            </a:r>
          </a:p>
        </p:txBody>
      </p:sp>
    </p:spTree>
    <p:extLst>
      <p:ext uri="{BB962C8B-B14F-4D97-AF65-F5344CB8AC3E}">
        <p14:creationId xmlns:p14="http://schemas.microsoft.com/office/powerpoint/2010/main" val="197812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Unit Central Questions</a:t>
            </a:r>
          </a:p>
        </p:txBody>
      </p:sp>
      <p:sp>
        <p:nvSpPr>
          <p:cNvPr id="3" name="Content Placeholder 2"/>
          <p:cNvSpPr>
            <a:spLocks noGrp="1"/>
          </p:cNvSpPr>
          <p:nvPr>
            <p:ph idx="1"/>
          </p:nvPr>
        </p:nvSpPr>
        <p:spPr/>
        <p:txBody>
          <a:bodyPr/>
          <a:lstStyle/>
          <a:p>
            <a:pPr marL="0" indent="0">
              <a:buNone/>
            </a:pPr>
            <a:r>
              <a:rPr lang="en-US" sz="3200" dirty="0"/>
              <a:t>Today you’ll put together all you’ve learned about the water cycle to answer our unit central questions: </a:t>
            </a:r>
          </a:p>
          <a:p>
            <a:pPr marL="731520" indent="-365760">
              <a:spcBef>
                <a:spcPts val="1200"/>
              </a:spcBef>
            </a:pPr>
            <a:r>
              <a:rPr lang="en-US" sz="3200" i="1" dirty="0"/>
              <a:t>How does water change in the world </a:t>
            </a:r>
            <a:br>
              <a:rPr lang="en-US" sz="3200" i="1" dirty="0"/>
            </a:br>
            <a:r>
              <a:rPr lang="en-US" sz="3200" i="1" dirty="0"/>
              <a:t>around us? </a:t>
            </a:r>
          </a:p>
          <a:p>
            <a:pPr marL="731520" indent="-365760"/>
            <a:r>
              <a:rPr lang="en-US" sz="3200" i="1" dirty="0"/>
              <a:t>Does Earth ever run out of water?</a:t>
            </a:r>
          </a:p>
          <a:p>
            <a:endParaRPr lang="en-US" sz="3600" dirty="0"/>
          </a:p>
          <a:p>
            <a:pPr marL="0" indent="0">
              <a:buNone/>
            </a:pPr>
            <a:endParaRPr lang="en-US" sz="3600" dirty="0"/>
          </a:p>
        </p:txBody>
      </p:sp>
    </p:spTree>
    <p:extLst>
      <p:ext uri="{BB962C8B-B14F-4D97-AF65-F5344CB8AC3E}">
        <p14:creationId xmlns:p14="http://schemas.microsoft.com/office/powerpoint/2010/main" val="2638816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Today’s Focus Question</a:t>
            </a:r>
          </a:p>
        </p:txBody>
      </p:sp>
      <p:sp>
        <p:nvSpPr>
          <p:cNvPr id="3" name="Content Placeholder 2"/>
          <p:cNvSpPr>
            <a:spLocks noGrp="1"/>
          </p:cNvSpPr>
          <p:nvPr>
            <p:ph idx="1"/>
          </p:nvPr>
        </p:nvSpPr>
        <p:spPr>
          <a:xfrm>
            <a:off x="533400" y="1676400"/>
            <a:ext cx="8229600" cy="4876800"/>
          </a:xfrm>
        </p:spPr>
        <p:txBody>
          <a:bodyPr/>
          <a:lstStyle/>
          <a:p>
            <a:pPr marL="0" indent="0">
              <a:buNone/>
            </a:pPr>
            <a:r>
              <a:rPr lang="en-US" sz="3200" dirty="0"/>
              <a:t>Could you be drinking the same water that George Washington used to wash his boots? Explain your thinking.</a:t>
            </a:r>
          </a:p>
        </p:txBody>
      </p:sp>
    </p:spTree>
    <p:extLst>
      <p:ext uri="{BB962C8B-B14F-4D97-AF65-F5344CB8AC3E}">
        <p14:creationId xmlns:p14="http://schemas.microsoft.com/office/powerpoint/2010/main" val="175514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rmAutofit/>
          </a:bodyPr>
          <a:lstStyle/>
          <a:p>
            <a:r>
              <a:rPr lang="en-US" sz="3800" dirty="0"/>
              <a:t>A Story about George Washington’s Boots</a:t>
            </a:r>
          </a:p>
        </p:txBody>
      </p:sp>
      <p:sp>
        <p:nvSpPr>
          <p:cNvPr id="3" name="Content Placeholder 2"/>
          <p:cNvSpPr>
            <a:spLocks noGrp="1"/>
          </p:cNvSpPr>
          <p:nvPr>
            <p:ph idx="1"/>
          </p:nvPr>
        </p:nvSpPr>
        <p:spPr>
          <a:xfrm>
            <a:off x="533400" y="1524000"/>
            <a:ext cx="8229600" cy="4876800"/>
          </a:xfrm>
        </p:spPr>
        <p:txBody>
          <a:bodyPr/>
          <a:lstStyle/>
          <a:p>
            <a:pPr marL="0" indent="0">
              <a:buNone/>
            </a:pPr>
            <a:r>
              <a:rPr lang="en-US" sz="3200" dirty="0"/>
              <a:t>To help us answer today’s focus question, we’re going to read a story about some water molecules from George Washington’s boots.</a:t>
            </a:r>
          </a:p>
          <a:p>
            <a:pPr marL="731520" indent="-365760">
              <a:spcBef>
                <a:spcPts val="1800"/>
              </a:spcBef>
            </a:pPr>
            <a:r>
              <a:rPr lang="en-US" sz="3200" dirty="0"/>
              <a:t>As you read the story, mark each time the water molecules change state. </a:t>
            </a:r>
          </a:p>
          <a:p>
            <a:pPr marL="731520" indent="-365760"/>
            <a:r>
              <a:rPr lang="en-US" sz="3200" dirty="0"/>
              <a:t>At the end of the story, you’ll count up how many times the water molecules changed state. </a:t>
            </a:r>
          </a:p>
          <a:p>
            <a:endParaRPr lang="en-US" dirty="0"/>
          </a:p>
        </p:txBody>
      </p:sp>
    </p:spTree>
    <p:extLst>
      <p:ext uri="{BB962C8B-B14F-4D97-AF65-F5344CB8AC3E}">
        <p14:creationId xmlns:p14="http://schemas.microsoft.com/office/powerpoint/2010/main" val="5055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5051</TotalTime>
  <Words>634</Words>
  <Application>Microsoft Office PowerPoint</Application>
  <PresentationFormat>On-screen Show (4:3)</PresentationFormat>
  <Paragraphs>49</Paragraphs>
  <Slides>14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Clarity</vt:lpstr>
      <vt:lpstr>water cycle Lesson 6B </vt:lpstr>
      <vt:lpstr>The Three-Bottles Experiment </vt:lpstr>
      <vt:lpstr>The Three-Bottles Experiment</vt:lpstr>
      <vt:lpstr>Are These Systems Open or Closed?</vt:lpstr>
      <vt:lpstr>The Water-Changes System</vt:lpstr>
      <vt:lpstr>The Water-Changes System</vt:lpstr>
      <vt:lpstr>Our Unit Central Questions</vt:lpstr>
      <vt:lpstr>Today’s Focus Question</vt:lpstr>
      <vt:lpstr>A Story about George Washington’s Boots</vt:lpstr>
      <vt:lpstr>Write Your Own Story!</vt:lpstr>
      <vt:lpstr>Summary: Did Your Story Include These Ideas?</vt:lpstr>
      <vt:lpstr>Our Focus Question</vt:lpstr>
      <vt:lpstr>The Big Idea!</vt:lpstr>
      <vt:lpstr>Check Your Understanding</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188</cp:revision>
  <dcterms:created xsi:type="dcterms:W3CDTF">2014-06-10T18:20:14Z</dcterms:created>
  <dcterms:modified xsi:type="dcterms:W3CDTF">2019-02-04T22:45:34Z</dcterms:modified>
</cp:coreProperties>
</file>