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9" r:id="rId2"/>
    <p:sldId id="366" r:id="rId3"/>
    <p:sldId id="381" r:id="rId4"/>
    <p:sldId id="336" r:id="rId5"/>
    <p:sldId id="367" r:id="rId6"/>
    <p:sldId id="382" r:id="rId7"/>
    <p:sldId id="353" r:id="rId8"/>
    <p:sldId id="354" r:id="rId9"/>
    <p:sldId id="356" r:id="rId10"/>
    <p:sldId id="384" r:id="rId11"/>
    <p:sldId id="373" r:id="rId12"/>
    <p:sldId id="383" r:id="rId13"/>
    <p:sldId id="374" r:id="rId14"/>
    <p:sldId id="375" r:id="rId15"/>
    <p:sldId id="376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M Beardsley" initials="PM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B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108" autoAdjust="0"/>
  </p:normalViewPr>
  <p:slideViewPr>
    <p:cSldViewPr>
      <p:cViewPr varScale="1">
        <p:scale>
          <a:sx n="90" d="100"/>
          <a:sy n="90" d="100"/>
        </p:scale>
        <p:origin x="3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1195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9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9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6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2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5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3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3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6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jpeg"/><Relationship Id="rId3" Type="http://schemas.openxmlformats.org/officeDocument/2006/relationships/image" Target="../media/image8.jpe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4.jpeg"/><Relationship Id="rId15" Type="http://schemas.openxmlformats.org/officeDocument/2006/relationships/image" Target="../media/image29.jpeg"/><Relationship Id="rId10" Type="http://schemas.openxmlformats.org/officeDocument/2006/relationships/image" Target="../media/image24.jpeg"/><Relationship Id="rId4" Type="http://schemas.openxmlformats.org/officeDocument/2006/relationships/image" Target="../media/image13.jpeg"/><Relationship Id="rId9" Type="http://schemas.openxmlformats.org/officeDocument/2006/relationships/image" Target="../media/image23.jpeg"/><Relationship Id="rId1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8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GENETICS Lesson 2a 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Can Certain Traits Disappear in a Family? Why or Why Not?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105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2578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816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2578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19600" y="1676400"/>
            <a:ext cx="0" cy="3429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720821" y="2189173"/>
            <a:ext cx="3084748" cy="1594795"/>
            <a:chOff x="-38100" y="2866880"/>
            <a:chExt cx="4343400" cy="2323714"/>
          </a:xfrm>
          <a:solidFill>
            <a:srgbClr val="FFFF00"/>
          </a:solidFill>
        </p:grpSpPr>
        <p:cxnSp>
          <p:nvCxnSpPr>
            <p:cNvPr id="6" name="Straight Connector 5"/>
            <p:cNvCxnSpPr/>
            <p:nvPr/>
          </p:nvCxnSpPr>
          <p:spPr>
            <a:xfrm>
              <a:off x="1907837" y="2866880"/>
              <a:ext cx="0" cy="1529962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161503" y="4386331"/>
              <a:ext cx="3962400" cy="380945"/>
              <a:chOff x="4876800" y="2816211"/>
              <a:chExt cx="3962400" cy="380945"/>
            </a:xfrm>
            <a:grpFill/>
          </p:grpSpPr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4876800" y="2816211"/>
                <a:ext cx="3962400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4876800" y="2816212"/>
                <a:ext cx="0" cy="38094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6623134" y="2816212"/>
                <a:ext cx="0" cy="38094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 flipV="1">
              <a:off x="4114800" y="4368546"/>
              <a:ext cx="0" cy="38094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-38100" y="4722482"/>
              <a:ext cx="381000" cy="4191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76500" y="4760492"/>
              <a:ext cx="381000" cy="4191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924300" y="4771494"/>
              <a:ext cx="381000" cy="4191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00100" y="4733780"/>
              <a:ext cx="381000" cy="4065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17337" y="4777786"/>
              <a:ext cx="381000" cy="4065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220666" y="4777786"/>
              <a:ext cx="381000" cy="4065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>
              <a:stCxn id="51" idx="1"/>
            </p:cNvCxnSpPr>
            <p:nvPr/>
          </p:nvCxnSpPr>
          <p:spPr>
            <a:xfrm flipH="1" flipV="1">
              <a:off x="342900" y="4932032"/>
              <a:ext cx="457200" cy="500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49" idx="2"/>
              <a:endCxn id="53" idx="3"/>
            </p:cNvCxnSpPr>
            <p:nvPr/>
          </p:nvCxnSpPr>
          <p:spPr>
            <a:xfrm flipH="1">
              <a:off x="2098337" y="4970042"/>
              <a:ext cx="378163" cy="11002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0" idx="2"/>
              <a:endCxn id="54" idx="3"/>
            </p:cNvCxnSpPr>
            <p:nvPr/>
          </p:nvCxnSpPr>
          <p:spPr>
            <a:xfrm flipH="1">
              <a:off x="3601666" y="4981044"/>
              <a:ext cx="322634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 flipV="1">
            <a:off x="1138603" y="3625216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921472" y="4491505"/>
            <a:ext cx="376814" cy="3650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883430" y="4051602"/>
            <a:ext cx="567989" cy="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883430" y="4058002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 flipV="1">
            <a:off x="1446867" y="4044458"/>
            <a:ext cx="15175" cy="4604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2376618" y="3632333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2121445" y="4058719"/>
            <a:ext cx="567989" cy="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121445" y="4065119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2700057" y="4051575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427889" y="3638733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3172716" y="4065119"/>
            <a:ext cx="567989" cy="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172716" y="4071519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3751328" y="4057975"/>
            <a:ext cx="0" cy="426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662450" y="4487187"/>
            <a:ext cx="387333" cy="3693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004117" y="4503005"/>
            <a:ext cx="376814" cy="3650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547038" y="4501569"/>
            <a:ext cx="387333" cy="378394"/>
          </a:xfrm>
          <a:prstGeom prst="ellipse">
            <a:avLst/>
          </a:prstGeom>
          <a:solidFill>
            <a:srgbClr val="CABFB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457200" y="533400"/>
            <a:ext cx="83820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spc="-1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The Next Generation: The Results 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15579" y="5080317"/>
            <a:ext cx="39040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What do you notice about the second generation of dachshund puppies?</a:t>
            </a:r>
          </a:p>
          <a:p>
            <a:pPr marL="365760" indent="-36576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How do the results compare with your predictions?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858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Generation 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219200" y="3733800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alibri" pitchFamily="34" charset="0"/>
              </a:rPr>
              <a:t>Generation 2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8763000" y="3564529"/>
            <a:ext cx="0" cy="380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4800600" y="1649305"/>
            <a:ext cx="3962400" cy="2625403"/>
            <a:chOff x="4800600" y="1649305"/>
            <a:chExt cx="3962400" cy="2625403"/>
          </a:xfrm>
        </p:grpSpPr>
        <p:cxnSp>
          <p:nvCxnSpPr>
            <p:cNvPr id="84" name="Straight Connector 83"/>
            <p:cNvCxnSpPr/>
            <p:nvPr/>
          </p:nvCxnSpPr>
          <p:spPr>
            <a:xfrm flipH="1" flipV="1">
              <a:off x="6617736" y="2218252"/>
              <a:ext cx="494294" cy="25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884436" y="2232024"/>
              <a:ext cx="0" cy="13493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4800600" y="3564529"/>
              <a:ext cx="3962400" cy="386573"/>
              <a:chOff x="4729692" y="2810583"/>
              <a:chExt cx="3962400" cy="386573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flipH="1" flipV="1">
                <a:off x="4729692" y="2816211"/>
                <a:ext cx="396240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V="1">
                <a:off x="4729692" y="281621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V="1">
                <a:off x="6593047" y="2810583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Straight Connector 104"/>
            <p:cNvCxnSpPr/>
            <p:nvPr/>
          </p:nvCxnSpPr>
          <p:spPr>
            <a:xfrm flipH="1">
              <a:off x="5067300" y="4272780"/>
              <a:ext cx="225762" cy="18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770140" y="4273770"/>
              <a:ext cx="189080" cy="9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8229600" y="4272780"/>
              <a:ext cx="2020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S:\Production\Art Files--Final\RESPECT-MSPCP\Genetics\RES.C1.GEN.L1HO.02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8520" y="1649305"/>
              <a:ext cx="1072422" cy="1263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3" name="Picture 3" descr="S:\Production\Art Files--Final\RESPECT-MSPCP\Genetics\RES.C1.GEN.L1HO.0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2867" y="1570396"/>
            <a:ext cx="1775508" cy="142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4724400" y="32004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Generation 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609702" y="2905539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© </a:t>
            </a:r>
            <a:r>
              <a:rPr lang="en-US" sz="800" dirty="0" err="1">
                <a:latin typeface="Calibri" panose="020F0502020204030204" pitchFamily="34" charset="0"/>
              </a:rPr>
              <a:t>Oxilixo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946545" y="2909006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© </a:t>
            </a:r>
            <a:r>
              <a:rPr lang="en-US" sz="800" dirty="0" err="1">
                <a:latin typeface="Calibri" panose="020F0502020204030204" pitchFamily="34" charset="0"/>
              </a:rPr>
              <a:t>Isselee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3" t="699" r="39155" b="42462"/>
          <a:stretch/>
        </p:blipFill>
        <p:spPr>
          <a:xfrm>
            <a:off x="4477980" y="3945473"/>
            <a:ext cx="685786" cy="654614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62"/>
          <a:stretch/>
        </p:blipFill>
        <p:spPr>
          <a:xfrm>
            <a:off x="6085693" y="3939915"/>
            <a:ext cx="685225" cy="650383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3" r="21192"/>
          <a:stretch/>
        </p:blipFill>
        <p:spPr>
          <a:xfrm>
            <a:off x="8409640" y="3944979"/>
            <a:ext cx="669670" cy="65560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8" t="3587" r="23153" b="9152"/>
          <a:stretch/>
        </p:blipFill>
        <p:spPr>
          <a:xfrm>
            <a:off x="5311868" y="3939915"/>
            <a:ext cx="553673" cy="664405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46867"/>
            <a:ext cx="587747" cy="656091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96" t="22804" r="20477" b="12741"/>
          <a:stretch/>
        </p:blipFill>
        <p:spPr>
          <a:xfrm>
            <a:off x="7693782" y="3951102"/>
            <a:ext cx="541955" cy="644854"/>
          </a:xfrm>
          <a:prstGeom prst="rect">
            <a:avLst/>
          </a:prstGeom>
        </p:spPr>
      </p:pic>
      <p:cxnSp>
        <p:nvCxnSpPr>
          <p:cNvPr id="139" name="Straight Connector 138"/>
          <p:cNvCxnSpPr/>
          <p:nvPr/>
        </p:nvCxnSpPr>
        <p:spPr>
          <a:xfrm>
            <a:off x="5216233" y="4278312"/>
            <a:ext cx="6433" cy="6346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 flipV="1">
            <a:off x="5029200" y="4919533"/>
            <a:ext cx="38100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029200" y="4905563"/>
            <a:ext cx="0" cy="209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5410200" y="4905563"/>
            <a:ext cx="0" cy="209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830312" y="4278312"/>
            <a:ext cx="6433" cy="6346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6643279" y="4919533"/>
            <a:ext cx="38100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6643279" y="4905563"/>
            <a:ext cx="0" cy="209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7024279" y="4905563"/>
            <a:ext cx="0" cy="209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8301856" y="4285494"/>
            <a:ext cx="6433" cy="6346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8114823" y="4926715"/>
            <a:ext cx="38100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8114823" y="4912745"/>
            <a:ext cx="0" cy="209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8495823" y="4912745"/>
            <a:ext cx="0" cy="209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Picture 15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0" t="9013" r="21139" b="23045"/>
          <a:stretch/>
        </p:blipFill>
        <p:spPr>
          <a:xfrm>
            <a:off x="6133463" y="5128596"/>
            <a:ext cx="738379" cy="767329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00" t="21728" r="6113" b="6220"/>
          <a:stretch/>
        </p:blipFill>
        <p:spPr>
          <a:xfrm>
            <a:off x="8470999" y="5080317"/>
            <a:ext cx="598294" cy="895181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386" y="5113351"/>
            <a:ext cx="597100" cy="817323"/>
          </a:xfrm>
          <a:prstGeom prst="rect">
            <a:avLst/>
          </a:prstGeom>
        </p:spPr>
      </p:pic>
      <p:sp>
        <p:nvSpPr>
          <p:cNvPr id="157" name="TextBox 156"/>
          <p:cNvSpPr txBox="1"/>
          <p:nvPr/>
        </p:nvSpPr>
        <p:spPr>
          <a:xfrm>
            <a:off x="7432896" y="5990345"/>
            <a:ext cx="1593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</a:rPr>
              <a:t>Photos courtesy of pixabay.com</a:t>
            </a:r>
          </a:p>
        </p:txBody>
      </p:sp>
      <p:pic>
        <p:nvPicPr>
          <p:cNvPr id="158" name="Picture 15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939" y="5112077"/>
            <a:ext cx="738378" cy="778378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" t="17263" r="1587" b="7936"/>
          <a:stretch/>
        </p:blipFill>
        <p:spPr>
          <a:xfrm>
            <a:off x="5229837" y="5113350"/>
            <a:ext cx="778296" cy="817319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9" t="12539" r="30177"/>
          <a:stretch/>
        </p:blipFill>
        <p:spPr>
          <a:xfrm>
            <a:off x="7682079" y="5102655"/>
            <a:ext cx="770158" cy="817323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FB795E7-D3B6-47CA-A9DC-50BBF1AB9FF5}"/>
              </a:ext>
            </a:extLst>
          </p:cNvPr>
          <p:cNvGrpSpPr/>
          <p:nvPr/>
        </p:nvGrpSpPr>
        <p:grpSpPr>
          <a:xfrm>
            <a:off x="719485" y="1732514"/>
            <a:ext cx="2644930" cy="967657"/>
            <a:chOff x="685800" y="1676400"/>
            <a:chExt cx="3124200" cy="1143000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B5FF422D-7988-4D6E-B73E-75D7842C8B73}"/>
                </a:ext>
              </a:extLst>
            </p:cNvPr>
            <p:cNvSpPr/>
            <p:nvPr/>
          </p:nvSpPr>
          <p:spPr>
            <a:xfrm>
              <a:off x="685800" y="1676400"/>
              <a:ext cx="1143000" cy="1143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1B36E933-5E70-424B-B399-0B848AEE3706}"/>
                </a:ext>
              </a:extLst>
            </p:cNvPr>
            <p:cNvCxnSpPr/>
            <p:nvPr/>
          </p:nvCxnSpPr>
          <p:spPr>
            <a:xfrm flipH="1" flipV="1">
              <a:off x="1828800" y="2209800"/>
              <a:ext cx="1061126" cy="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2184FC5-2200-478F-8395-0D1D283141A2}"/>
                </a:ext>
              </a:extLst>
            </p:cNvPr>
            <p:cNvSpPr/>
            <p:nvPr/>
          </p:nvSpPr>
          <p:spPr>
            <a:xfrm>
              <a:off x="2895600" y="1751151"/>
              <a:ext cx="914400" cy="91429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FFD64A0C-D54D-4561-9614-D1D6EFBC0C24}"/>
              </a:ext>
            </a:extLst>
          </p:cNvPr>
          <p:cNvSpPr/>
          <p:nvPr/>
        </p:nvSpPr>
        <p:spPr>
          <a:xfrm>
            <a:off x="1240816" y="4490478"/>
            <a:ext cx="387333" cy="3693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A208812-9A7B-41E0-85E8-9D75344BB490}"/>
              </a:ext>
            </a:extLst>
          </p:cNvPr>
          <p:cNvSpPr/>
          <p:nvPr/>
        </p:nvSpPr>
        <p:spPr>
          <a:xfrm>
            <a:off x="2509877" y="4491505"/>
            <a:ext cx="387333" cy="3693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CDF54D1-B65E-4E98-B0FF-48BF861E9CBE}"/>
              </a:ext>
            </a:extLst>
          </p:cNvPr>
          <p:cNvSpPr txBox="1"/>
          <p:nvPr/>
        </p:nvSpPr>
        <p:spPr>
          <a:xfrm>
            <a:off x="5179864" y="4554519"/>
            <a:ext cx="181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Generation 2</a:t>
            </a:r>
          </a:p>
        </p:txBody>
      </p:sp>
    </p:spTree>
    <p:extLst>
      <p:ext uri="{BB962C8B-B14F-4D97-AF65-F5344CB8AC3E}">
        <p14:creationId xmlns:p14="http://schemas.microsoft.com/office/powerpoint/2010/main" val="419044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98" grpId="0" animBg="1"/>
      <p:bldP spid="101" grpId="0" animBg="1"/>
      <p:bldP spid="102" grpId="0" animBg="1"/>
      <p:bldP spid="129" grpId="0"/>
      <p:bldP spid="124" grpId="0" animBg="1"/>
      <p:bldP spid="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The Dachshund Pedigree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73152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000000"/>
                </a:solidFill>
              </a:rPr>
              <a:t>Key science ideas: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In all sets of parents, one parent had long hair, and one parent had short hair. 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In the first generation of offspring, all of the puppies had short hair.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In the second generation of puppies, some had short hair, and some had long hair.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i="1" dirty="0">
                <a:solidFill>
                  <a:srgbClr val="000000"/>
                </a:solidFill>
              </a:rPr>
              <a:t>So what happened to the long-hair trait in the dachshund family?  </a:t>
            </a:r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5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Can certain traits disappear in a family? Why or why not?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Discuss these questions with a partner: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Did the results of the pedigree activity change any of your ideas about these questions?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How have your ideas changed?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What Happened with the Puppies?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/>
              <a:t>Why do you think the long-hair trait reappeared in the second generation of dachshund puppies? </a:t>
            </a:r>
          </a:p>
          <a:p>
            <a:pPr marL="36576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What might explain this result?</a:t>
            </a:r>
          </a:p>
        </p:txBody>
      </p:sp>
    </p:spTree>
    <p:extLst>
      <p:ext uri="{BB962C8B-B14F-4D97-AF65-F5344CB8AC3E}">
        <p14:creationId xmlns:p14="http://schemas.microsoft.com/office/powerpoint/2010/main" val="97763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105400"/>
          </a:xfrm>
        </p:spPr>
        <p:txBody>
          <a:bodyPr/>
          <a:lstStyle/>
          <a:p>
            <a:pPr marL="36576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2900" dirty="0"/>
              <a:t>Using evidence from today’s pedigree activity, review the claims of Juan, Celia, and Michael from handout 1.1 and decide whether you now agree or disagree with their ideas. 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/>
              <a:t>Complete these sentences in your science notebooks, and make sure to include your reasons and evidence:</a:t>
            </a:r>
          </a:p>
          <a:p>
            <a:pPr marL="731520" indent="-365760">
              <a:spcBef>
                <a:spcPts val="1200"/>
              </a:spcBef>
              <a:buNone/>
            </a:pPr>
            <a:r>
              <a:rPr lang="en-US" sz="2900" dirty="0"/>
              <a:t>I (support/don’t support) Juan’s idea because …</a:t>
            </a:r>
          </a:p>
          <a:p>
            <a:pPr marL="731520" indent="-365760">
              <a:spcBef>
                <a:spcPts val="1200"/>
              </a:spcBef>
              <a:buNone/>
            </a:pP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I (support/don’t support) Celia’s idea because </a:t>
            </a:r>
            <a:r>
              <a:rPr lang="en-US" sz="2900" dirty="0"/>
              <a:t>…</a:t>
            </a:r>
            <a:endParaRPr lang="en-US" sz="2900" dirty="0">
              <a:solidFill>
                <a:srgbClr val="000000"/>
              </a:solidFill>
              <a:latin typeface="Calibri" charset="0"/>
            </a:endParaRPr>
          </a:p>
          <a:p>
            <a:pPr marL="731520" indent="-365760">
              <a:spcBef>
                <a:spcPts val="1200"/>
              </a:spcBef>
              <a:buNone/>
            </a:pP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I (support/don’t support) Michael’s idea because </a:t>
            </a:r>
            <a:r>
              <a:rPr lang="en-US" sz="2900" dirty="0"/>
              <a:t>…</a:t>
            </a:r>
            <a:endParaRPr lang="en-US" sz="29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Tomorrow we’ll get learn about a scientist named </a:t>
            </a:r>
            <a:r>
              <a:rPr lang="en-US" sz="3200" dirty="0" err="1">
                <a:solidFill>
                  <a:srgbClr val="000000"/>
                </a:solidFill>
              </a:rPr>
              <a:t>Gregor</a:t>
            </a:r>
            <a:r>
              <a:rPr lang="en-US" sz="3200" dirty="0">
                <a:solidFill>
                  <a:srgbClr val="000000"/>
                </a:solidFill>
              </a:rPr>
              <a:t> Mendel, who came up with some important ideas about inheritance. </a:t>
            </a:r>
          </a:p>
        </p:txBody>
      </p:sp>
    </p:spTree>
    <p:extLst>
      <p:ext uri="{BB962C8B-B14F-4D97-AF65-F5344CB8AC3E}">
        <p14:creationId xmlns:p14="http://schemas.microsoft.com/office/powerpoint/2010/main" val="330494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Our Ideas and Questions about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pPr marL="365760" indent="-365760">
              <a:spcBef>
                <a:spcPts val="0"/>
              </a:spcBef>
            </a:pPr>
            <a:endParaRPr lang="en-US" sz="3000" dirty="0"/>
          </a:p>
          <a:p>
            <a:pPr marL="365760" indent="-365760">
              <a:spcBef>
                <a:spcPts val="0"/>
              </a:spcBef>
            </a:pPr>
            <a:endParaRPr lang="en-US" sz="3000" dirty="0"/>
          </a:p>
          <a:p>
            <a:pPr marL="365760" indent="-365760">
              <a:spcBef>
                <a:spcPts val="0"/>
              </a:spcBef>
            </a:pPr>
            <a:endParaRPr lang="en-US" sz="3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Do you have any new ideas or questions to add to our class charts?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12954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Our Current Ideas about Inheritance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12954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itchFamily="34" charset="0"/>
              </a:rPr>
              <a:t>Our Questions about Inheritance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524000"/>
            <a:ext cx="0" cy="3733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46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are individuals of a species different from one another? </a:t>
            </a:r>
          </a:p>
        </p:txBody>
      </p:sp>
    </p:spTree>
    <p:extLst>
      <p:ext uri="{BB962C8B-B14F-4D97-AF65-F5344CB8AC3E}">
        <p14:creationId xmlns:p14="http://schemas.microsoft.com/office/powerpoint/2010/main" val="307621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Lesson Focus Questions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Can certain traits disappear in a family? Why or why not? 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Traits in the Dachshund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/>
              <a:t>Do you think the long-hair trait in the dachshund family is gone forever?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Discuss your ideas with a partner. Then write your predictions in your science notebooks.</a:t>
            </a:r>
          </a:p>
        </p:txBody>
      </p:sp>
    </p:spTree>
    <p:extLst>
      <p:ext uri="{BB962C8B-B14F-4D97-AF65-F5344CB8AC3E}">
        <p14:creationId xmlns:p14="http://schemas.microsoft.com/office/powerpoint/2010/main" val="220611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sz="3800" dirty="0"/>
              <a:t>Your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What did you predict about the long-hair trait in the dachshund family? Let’s see a show of hands.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How many of you think the long-hair trait is gone forever?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How many of you think the trait is NOT gone forever?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267200" y="1676400"/>
            <a:ext cx="0" cy="2286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400800" y="24384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E5C73D8-B727-483F-9E34-B896BE604011}"/>
              </a:ext>
            </a:extLst>
          </p:cNvPr>
          <p:cNvGrpSpPr/>
          <p:nvPr/>
        </p:nvGrpSpPr>
        <p:grpSpPr>
          <a:xfrm>
            <a:off x="685800" y="1676400"/>
            <a:ext cx="3124200" cy="1143000"/>
            <a:chOff x="685800" y="1676400"/>
            <a:chExt cx="3124200" cy="1143000"/>
          </a:xfrm>
        </p:grpSpPr>
        <p:sp>
          <p:nvSpPr>
            <p:cNvPr id="12" name="Oval 11"/>
            <p:cNvSpPr/>
            <p:nvPr/>
          </p:nvSpPr>
          <p:spPr>
            <a:xfrm>
              <a:off x="685800" y="1676400"/>
              <a:ext cx="1143000" cy="1143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28800" y="2209800"/>
              <a:ext cx="1061126" cy="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895600" y="1751151"/>
              <a:ext cx="914400" cy="91429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5800" y="2971800"/>
            <a:ext cx="3124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Female            	       Male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962400"/>
            <a:ext cx="81534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3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700" dirty="0">
                <a:latin typeface="Calibri" pitchFamily="34" charset="0"/>
              </a:rPr>
              <a:t>Circles = females; squares = males</a:t>
            </a:r>
          </a:p>
          <a:p>
            <a:pPr marL="514350" indent="-514350">
              <a:spcBef>
                <a:spcPts val="3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700" dirty="0">
                <a:latin typeface="Calibri" pitchFamily="34" charset="0"/>
              </a:rPr>
              <a:t>Parents have a horizontal line between them.</a:t>
            </a:r>
          </a:p>
          <a:p>
            <a:pPr marL="514350" indent="-514350">
              <a:spcBef>
                <a:spcPts val="3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700" dirty="0">
                <a:latin typeface="Calibri" pitchFamily="34" charset="0"/>
              </a:rPr>
              <a:t>Different circle and square colors = different versions of a trait (yellow = short hair; gray = long hair) </a:t>
            </a:r>
          </a:p>
          <a:p>
            <a:pPr marL="514350" indent="-514350">
              <a:spcBef>
                <a:spcPts val="3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700" dirty="0">
                <a:latin typeface="Calibri" pitchFamily="34" charset="0"/>
              </a:rPr>
              <a:t>In this example, the female parent has short hair, and the male parent has long hair. </a:t>
            </a:r>
          </a:p>
        </p:txBody>
      </p:sp>
      <p:pic>
        <p:nvPicPr>
          <p:cNvPr id="1026" name="Picture 2" descr="S:\Production\Art Files--Final\RESPECT-MSPCP\Genetics\RES.C1.GEN.L1HO.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00200"/>
            <a:ext cx="1211262" cy="142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:\Production\Art Files--Final\RESPECT-MSPCP\Genetics\RES.C1.GEN.L1HO.02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04"/>
          <a:stretch/>
        </p:blipFill>
        <p:spPr bwMode="auto">
          <a:xfrm flipH="1">
            <a:off x="4495800" y="1676400"/>
            <a:ext cx="2057400" cy="13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533400" y="533400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spc="-1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Basic Rules for Creating a Pedigree Chart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97258" y="3015661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© </a:t>
            </a:r>
            <a:r>
              <a:rPr lang="en-US" sz="800" dirty="0" err="1">
                <a:latin typeface="Calibri" panose="020F0502020204030204" pitchFamily="34" charset="0"/>
              </a:rPr>
              <a:t>Isselee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51129" y="3015661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© </a:t>
            </a:r>
            <a:r>
              <a:rPr lang="en-US" sz="800" dirty="0" err="1">
                <a:latin typeface="Calibri" panose="020F0502020204030204" pitchFamily="34" charset="0"/>
              </a:rPr>
              <a:t>Oxilixo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</p:spTree>
    <p:extLst>
      <p:ext uri="{BB962C8B-B14F-4D97-AF65-F5344CB8AC3E}">
        <p14:creationId xmlns:p14="http://schemas.microsoft.com/office/powerpoint/2010/main" val="191737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19600" y="1752600"/>
            <a:ext cx="0" cy="3124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2667000"/>
            <a:ext cx="3124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Female		       Male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81200"/>
            <a:ext cx="0" cy="1682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610600" y="3048000"/>
            <a:ext cx="0" cy="380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33400" y="3657600"/>
            <a:ext cx="3200400" cy="380944"/>
            <a:chOff x="5020097" y="2816212"/>
            <a:chExt cx="3276600" cy="380944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5029202" y="2816212"/>
              <a:ext cx="3267495" cy="10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020097" y="2816212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658397" y="2816212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 flipV="1">
            <a:off x="3733800" y="3657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13533" y="4038599"/>
            <a:ext cx="473276" cy="44834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917404" y="4038544"/>
            <a:ext cx="457200" cy="4065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33400" y="5029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itchFamily="34" charset="0"/>
              </a:rPr>
              <a:t>Circles = females; squares = males</a:t>
            </a:r>
          </a:p>
          <a:p>
            <a:pPr marL="457200" indent="-4572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itchFamily="34" charset="0"/>
              </a:rPr>
              <a:t>Yellow shading = short hair; gray shading = long hair</a:t>
            </a:r>
          </a:p>
          <a:p>
            <a:pPr marL="457200" indent="-4572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itchFamily="34" charset="0"/>
              </a:rPr>
              <a:t>Brothers and sisters are connected by a line above them.</a:t>
            </a:r>
          </a:p>
          <a:p>
            <a:pPr marL="457200" indent="-4572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itchFamily="34" charset="0"/>
              </a:rPr>
              <a:t>In this example, there are 2 girls and 1 boy, all with short hair.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32766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Generation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00544" y="4528125"/>
            <a:ext cx="2019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</a:rPr>
              <a:t>All photographs courtesy of pixabay.com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12911" y="1066800"/>
            <a:ext cx="4572612" cy="3452489"/>
            <a:chOff x="4612911" y="1066800"/>
            <a:chExt cx="4572612" cy="3452489"/>
          </a:xfrm>
        </p:grpSpPr>
        <p:sp>
          <p:nvSpPr>
            <p:cNvPr id="54" name="TextBox 53"/>
            <p:cNvSpPr txBox="1"/>
            <p:nvPr/>
          </p:nvSpPr>
          <p:spPr>
            <a:xfrm>
              <a:off x="7038781" y="2478147"/>
              <a:ext cx="21467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alibri" panose="020F0502020204030204" pitchFamily="34" charset="0"/>
                </a:rPr>
                <a:t>Photo courtesy of © </a:t>
              </a:r>
              <a:r>
                <a:rPr lang="en-US" sz="800" dirty="0" err="1">
                  <a:latin typeface="Calibri" panose="020F0502020204030204" pitchFamily="34" charset="0"/>
                </a:rPr>
                <a:t>Isselee</a:t>
              </a:r>
              <a:r>
                <a:rPr lang="en-US" sz="800" dirty="0">
                  <a:latin typeface="Calibri" panose="020F0502020204030204" pitchFamily="34" charset="0"/>
                </a:rPr>
                <a:t> | Dreamstime.com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612911" y="1066800"/>
              <a:ext cx="4457394" cy="3452489"/>
              <a:chOff x="4612911" y="1066800"/>
              <a:chExt cx="4457394" cy="345248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6705600" y="1905000"/>
                <a:ext cx="533400" cy="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010400" y="1905000"/>
                <a:ext cx="0" cy="11207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5181600" y="3048000"/>
                <a:ext cx="3429000" cy="395705"/>
                <a:chOff x="5141858" y="2816212"/>
                <a:chExt cx="3429000" cy="395705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5141858" y="2816212"/>
                  <a:ext cx="3429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5141858" y="2816212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6970658" y="2830973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050" name="Picture 2" descr="S:\Production\Art Files--Final\RESPECT-MSPCP\Genetics\RES.C1.GEN.L1HO.02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43800" y="1219200"/>
                <a:ext cx="1072422" cy="1263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3" descr="S:\Production\Art Files--Final\RESPECT-MSPCP\Genetics\RES.C1.GEN.L1HO.02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876800" y="1066800"/>
                <a:ext cx="1752600" cy="1403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TextBox 38"/>
              <p:cNvSpPr txBox="1"/>
              <p:nvPr/>
            </p:nvSpPr>
            <p:spPr>
              <a:xfrm>
                <a:off x="5181600" y="2667000"/>
                <a:ext cx="1676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Calibri" pitchFamily="34" charset="0"/>
                  </a:rPr>
                  <a:t>Generation 1</a:t>
                </a:r>
              </a:p>
            </p:txBody>
          </p:sp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103" t="699" r="39155" b="42462"/>
              <a:stretch/>
            </p:blipFill>
            <p:spPr>
              <a:xfrm>
                <a:off x="4612911" y="3424486"/>
                <a:ext cx="1145505" cy="1093436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0953" r="21192"/>
              <a:stretch/>
            </p:blipFill>
            <p:spPr>
              <a:xfrm>
                <a:off x="7970104" y="3440834"/>
                <a:ext cx="1100201" cy="107708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762"/>
              <a:stretch/>
            </p:blipFill>
            <p:spPr>
              <a:xfrm>
                <a:off x="6398294" y="3432029"/>
                <a:ext cx="1145506" cy="1087260"/>
              </a:xfrm>
              <a:prstGeom prst="rect">
                <a:avLst/>
              </a:prstGeom>
            </p:spPr>
          </p:pic>
        </p:grpSp>
        <p:sp>
          <p:nvSpPr>
            <p:cNvPr id="49" name="TextBox 48"/>
            <p:cNvSpPr txBox="1"/>
            <p:nvPr/>
          </p:nvSpPr>
          <p:spPr>
            <a:xfrm>
              <a:off x="4655820" y="2477244"/>
              <a:ext cx="21467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alibri" panose="020F0502020204030204" pitchFamily="34" charset="0"/>
                </a:rPr>
                <a:t>Photo courtesy of © </a:t>
              </a:r>
              <a:r>
                <a:rPr lang="en-US" sz="800" dirty="0" err="1">
                  <a:latin typeface="Calibri" panose="020F0502020204030204" pitchFamily="34" charset="0"/>
                </a:rPr>
                <a:t>Oxilixo</a:t>
              </a:r>
              <a:r>
                <a:rPr lang="en-US" sz="800" dirty="0">
                  <a:latin typeface="Calibri" panose="020F0502020204030204" pitchFamily="34" charset="0"/>
                </a:rPr>
                <a:t> | Dreamstime.com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DFF9145-41C6-4CEB-AD19-746D27048967}"/>
              </a:ext>
            </a:extLst>
          </p:cNvPr>
          <p:cNvGrpSpPr/>
          <p:nvPr/>
        </p:nvGrpSpPr>
        <p:grpSpPr>
          <a:xfrm>
            <a:off x="527778" y="1441966"/>
            <a:ext cx="3124200" cy="1143000"/>
            <a:chOff x="685800" y="1676400"/>
            <a:chExt cx="3124200" cy="11430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E3279D9-5FA3-40CE-BB46-356A953D6C25}"/>
                </a:ext>
              </a:extLst>
            </p:cNvPr>
            <p:cNvSpPr/>
            <p:nvPr/>
          </p:nvSpPr>
          <p:spPr>
            <a:xfrm>
              <a:off x="685800" y="1676400"/>
              <a:ext cx="1143000" cy="1143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1F3D7E0-B8E4-4FBA-BD68-5B12DBD234E0}"/>
                </a:ext>
              </a:extLst>
            </p:cNvPr>
            <p:cNvCxnSpPr/>
            <p:nvPr/>
          </p:nvCxnSpPr>
          <p:spPr>
            <a:xfrm flipH="1" flipV="1">
              <a:off x="1828800" y="2209800"/>
              <a:ext cx="1061126" cy="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329971A-1CE7-4BA9-975C-FDFBC8CE6B36}"/>
                </a:ext>
              </a:extLst>
            </p:cNvPr>
            <p:cNvSpPr/>
            <p:nvPr/>
          </p:nvSpPr>
          <p:spPr>
            <a:xfrm>
              <a:off x="2895600" y="1751151"/>
              <a:ext cx="914400" cy="91429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itle 1"/>
          <p:cNvSpPr txBox="1">
            <a:spLocks/>
          </p:cNvSpPr>
          <p:nvPr/>
        </p:nvSpPr>
        <p:spPr>
          <a:xfrm>
            <a:off x="533400" y="533400"/>
            <a:ext cx="8153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spc="-1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Basic Rules for Creating a Pedigree Chart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10C71CD-9315-42D1-AEA3-A0A2887ADE7D}"/>
              </a:ext>
            </a:extLst>
          </p:cNvPr>
          <p:cNvSpPr/>
          <p:nvPr/>
        </p:nvSpPr>
        <p:spPr>
          <a:xfrm>
            <a:off x="3497162" y="3966947"/>
            <a:ext cx="473276" cy="44834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19600" y="1447800"/>
            <a:ext cx="0" cy="3733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" y="2743200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Female		     Male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99553" y="2095500"/>
            <a:ext cx="0" cy="1529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53219" y="3581400"/>
            <a:ext cx="3761581" cy="414496"/>
            <a:chOff x="4876800" y="2782660"/>
            <a:chExt cx="3761581" cy="414496"/>
          </a:xfrm>
        </p:grpSpPr>
        <p:cxnSp>
          <p:nvCxnSpPr>
            <p:cNvPr id="41" name="Straight Connector 40"/>
            <p:cNvCxnSpPr>
              <a:cxnSpLocks/>
            </p:cNvCxnSpPr>
            <p:nvPr/>
          </p:nvCxnSpPr>
          <p:spPr>
            <a:xfrm flipH="1">
              <a:off x="4876801" y="2782660"/>
              <a:ext cx="3761580" cy="335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876800" y="2816212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623134" y="2816212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 flipV="1">
            <a:off x="4114800" y="35814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0C380F9-9387-462B-9A10-FAD6E17D2060}"/>
              </a:ext>
            </a:extLst>
          </p:cNvPr>
          <p:cNvGrpSpPr/>
          <p:nvPr/>
        </p:nvGrpSpPr>
        <p:grpSpPr>
          <a:xfrm>
            <a:off x="373387" y="3971974"/>
            <a:ext cx="838200" cy="406516"/>
            <a:chOff x="373387" y="3971974"/>
            <a:chExt cx="838200" cy="406516"/>
          </a:xfrm>
        </p:grpSpPr>
        <p:sp>
          <p:nvSpPr>
            <p:cNvPr id="51" name="Rectangle 50"/>
            <p:cNvSpPr/>
            <p:nvPr/>
          </p:nvSpPr>
          <p:spPr>
            <a:xfrm>
              <a:off x="830587" y="3971974"/>
              <a:ext cx="381000" cy="4065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>
              <a:stCxn id="51" idx="1"/>
            </p:cNvCxnSpPr>
            <p:nvPr/>
          </p:nvCxnSpPr>
          <p:spPr>
            <a:xfrm flipH="1" flipV="1">
              <a:off x="373387" y="4170226"/>
              <a:ext cx="457200" cy="50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799E89C-98B6-4A63-AD2F-0ADCE1599DA7}"/>
              </a:ext>
            </a:extLst>
          </p:cNvPr>
          <p:cNvGrpSpPr/>
          <p:nvPr/>
        </p:nvGrpSpPr>
        <p:grpSpPr>
          <a:xfrm>
            <a:off x="3336182" y="4006406"/>
            <a:ext cx="588118" cy="406516"/>
            <a:chOff x="3336182" y="4006406"/>
            <a:chExt cx="588118" cy="406516"/>
          </a:xfrm>
        </p:grpSpPr>
        <p:sp>
          <p:nvSpPr>
            <p:cNvPr id="54" name="Rectangle 53"/>
            <p:cNvSpPr/>
            <p:nvPr/>
          </p:nvSpPr>
          <p:spPr>
            <a:xfrm>
              <a:off x="3336182" y="4006406"/>
              <a:ext cx="381000" cy="4065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>
              <a:cxnSpLocks/>
              <a:endCxn id="54" idx="3"/>
            </p:cNvCxnSpPr>
            <p:nvPr/>
          </p:nvCxnSpPr>
          <p:spPr>
            <a:xfrm flipH="1">
              <a:off x="3717182" y="4209664"/>
              <a:ext cx="2071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33400" y="5181600"/>
            <a:ext cx="830580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Each of the first-generation dachshunds mates with another short-haired dachshund that also had one parent with short hair and one parent with long hair. What do you think their offspring will look like?</a:t>
            </a: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457200" y="533400"/>
            <a:ext cx="83820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spc="-1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The Next Generation: What Will Happen? 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00" y="32004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Generation 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90062" y="1570396"/>
            <a:ext cx="4603225" cy="3047784"/>
            <a:chOff x="4490062" y="1570396"/>
            <a:chExt cx="4603225" cy="3047784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8720845" y="3564529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946545" y="2909006"/>
              <a:ext cx="21467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alibri" panose="020F0502020204030204" pitchFamily="34" charset="0"/>
                </a:rPr>
                <a:t>Photo courtesy of © </a:t>
              </a:r>
              <a:r>
                <a:rPr lang="en-US" sz="800" dirty="0" err="1">
                  <a:latin typeface="Calibri" panose="020F0502020204030204" pitchFamily="34" charset="0"/>
                </a:rPr>
                <a:t>Isselee</a:t>
              </a:r>
              <a:r>
                <a:rPr lang="en-US" sz="800" dirty="0">
                  <a:latin typeface="Calibri" panose="020F0502020204030204" pitchFamily="34" charset="0"/>
                </a:rPr>
                <a:t> | Dreamstime.com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90062" y="1570396"/>
              <a:ext cx="4573676" cy="3047784"/>
              <a:chOff x="4490062" y="1570396"/>
              <a:chExt cx="4573676" cy="3047784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4800600" y="1649305"/>
                <a:ext cx="3920244" cy="2625370"/>
                <a:chOff x="4800600" y="1649305"/>
                <a:chExt cx="3920244" cy="2625370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flipH="1" flipV="1">
                  <a:off x="6617736" y="2218252"/>
                  <a:ext cx="494294" cy="25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884436" y="2232024"/>
                  <a:ext cx="0" cy="134937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/>
                <p:cNvGrpSpPr/>
                <p:nvPr/>
              </p:nvGrpSpPr>
              <p:grpSpPr>
                <a:xfrm>
                  <a:off x="4800600" y="3570158"/>
                  <a:ext cx="3920244" cy="411818"/>
                  <a:chOff x="4729692" y="2816212"/>
                  <a:chExt cx="3920244" cy="411818"/>
                </a:xfrm>
              </p:grpSpPr>
              <p:cxnSp>
                <p:nvCxnSpPr>
                  <p:cNvPr id="17" name="Straight Connector 16"/>
                  <p:cNvCxnSpPr>
                    <a:cxnSpLocks/>
                  </p:cNvCxnSpPr>
                  <p:nvPr/>
                </p:nvCxnSpPr>
                <p:spPr>
                  <a:xfrm flipH="1">
                    <a:off x="4729692" y="2816212"/>
                    <a:ext cx="3920244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V="1">
                    <a:off x="4729692" y="2816212"/>
                    <a:ext cx="0" cy="38094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cxnSpLocks/>
                  </p:cNvCxnSpPr>
                  <p:nvPr/>
                </p:nvCxnSpPr>
                <p:spPr>
                  <a:xfrm flipV="1">
                    <a:off x="6329892" y="2827454"/>
                    <a:ext cx="0" cy="4005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5067300" y="4272780"/>
                  <a:ext cx="225762" cy="189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>
                <a:xfrm flipH="1">
                  <a:off x="6511047" y="4273770"/>
                  <a:ext cx="44817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H="1">
                  <a:off x="8229600" y="4272780"/>
                  <a:ext cx="20203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6" name="Picture 2" descr="S:\Production\Art Files--Final\RESPECT-MSPCP\Genetics\RES.C1.GEN.L1HO.021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78520" y="1649305"/>
                  <a:ext cx="1072422" cy="12636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63" name="Picture 3" descr="S:\Production\Art Files--Final\RESPECT-MSPCP\Genetics\RES.C1.GEN.L1HO.02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852867" y="1570396"/>
                <a:ext cx="1775508" cy="14214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5" name="TextBox 64"/>
              <p:cNvSpPr txBox="1"/>
              <p:nvPr/>
            </p:nvSpPr>
            <p:spPr>
              <a:xfrm>
                <a:off x="4724400" y="3200400"/>
                <a:ext cx="1676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Calibri" pitchFamily="34" charset="0"/>
                  </a:rPr>
                  <a:t>Generation 1</a:t>
                </a:r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103" t="699" r="39155" b="42462"/>
              <a:stretch/>
            </p:blipFill>
            <p:spPr>
              <a:xfrm>
                <a:off x="4490062" y="3956429"/>
                <a:ext cx="685786" cy="654614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762"/>
              <a:stretch/>
            </p:blipFill>
            <p:spPr>
              <a:xfrm>
                <a:off x="6050342" y="3951101"/>
                <a:ext cx="689305" cy="654255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0953" r="21192"/>
              <a:stretch/>
            </p:blipFill>
            <p:spPr>
              <a:xfrm>
                <a:off x="8377953" y="3946802"/>
                <a:ext cx="685785" cy="671378"/>
              </a:xfrm>
              <a:prstGeom prst="rect">
                <a:avLst/>
              </a:prstGeom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678" t="3587" r="23153" b="9152"/>
              <a:stretch/>
            </p:blipFill>
            <p:spPr>
              <a:xfrm>
                <a:off x="5268898" y="3954482"/>
                <a:ext cx="551424" cy="661707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0105" y="3946802"/>
                <a:ext cx="600958" cy="670838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896" t="22804" r="20477" b="12741"/>
              <a:stretch/>
            </p:blipFill>
            <p:spPr>
              <a:xfrm>
                <a:off x="7699405" y="3949239"/>
                <a:ext cx="551421" cy="656117"/>
              </a:xfrm>
              <a:prstGeom prst="rect">
                <a:avLst/>
              </a:prstGeom>
            </p:spPr>
          </p:pic>
        </p:grpSp>
        <p:sp>
          <p:nvSpPr>
            <p:cNvPr id="66" name="TextBox 65"/>
            <p:cNvSpPr txBox="1"/>
            <p:nvPr/>
          </p:nvSpPr>
          <p:spPr>
            <a:xfrm>
              <a:off x="4609702" y="2905539"/>
              <a:ext cx="21467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alibri" panose="020F0502020204030204" pitchFamily="34" charset="0"/>
                </a:rPr>
                <a:t>Photo courtesy of © </a:t>
              </a:r>
              <a:r>
                <a:rPr lang="en-US" sz="800" dirty="0" err="1">
                  <a:latin typeface="Calibri" panose="020F0502020204030204" pitchFamily="34" charset="0"/>
                </a:rPr>
                <a:t>Oxilixo</a:t>
              </a:r>
              <a:r>
                <a:rPr lang="en-US" sz="800" dirty="0">
                  <a:latin typeface="Calibri" panose="020F0502020204030204" pitchFamily="34" charset="0"/>
                </a:rPr>
                <a:t> | Dreamstime.com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5698052" y="4628170"/>
            <a:ext cx="2146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</a:rPr>
              <a:t>All photographs courtesy of pixabay.com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A3EDF9D-106B-43ED-96BB-DAC6602AA037}"/>
              </a:ext>
            </a:extLst>
          </p:cNvPr>
          <p:cNvGrpSpPr/>
          <p:nvPr/>
        </p:nvGrpSpPr>
        <p:grpSpPr>
          <a:xfrm>
            <a:off x="469870" y="1556266"/>
            <a:ext cx="3124200" cy="1143000"/>
            <a:chOff x="685800" y="1676400"/>
            <a:chExt cx="3124200" cy="114300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793E43D-05D2-4B23-83BD-23C29E43C4D0}"/>
                </a:ext>
              </a:extLst>
            </p:cNvPr>
            <p:cNvSpPr/>
            <p:nvPr/>
          </p:nvSpPr>
          <p:spPr>
            <a:xfrm>
              <a:off x="685800" y="1676400"/>
              <a:ext cx="1143000" cy="1143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8BD918C-BA48-4190-9C7B-21D40FE329CB}"/>
                </a:ext>
              </a:extLst>
            </p:cNvPr>
            <p:cNvCxnSpPr/>
            <p:nvPr/>
          </p:nvCxnSpPr>
          <p:spPr>
            <a:xfrm flipH="1" flipV="1">
              <a:off x="1828800" y="2209800"/>
              <a:ext cx="1061126" cy="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386FD1D-0B36-4B80-B2F0-5B3A295077C3}"/>
                </a:ext>
              </a:extLst>
            </p:cNvPr>
            <p:cNvSpPr/>
            <p:nvPr/>
          </p:nvSpPr>
          <p:spPr>
            <a:xfrm>
              <a:off x="2895600" y="1751151"/>
              <a:ext cx="914400" cy="91429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/>
          <p:cNvSpPr/>
          <p:nvPr/>
        </p:nvSpPr>
        <p:spPr>
          <a:xfrm>
            <a:off x="127181" y="3981976"/>
            <a:ext cx="450309" cy="4372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EF5478E-56EB-4D3E-8725-64581728E9F8}"/>
              </a:ext>
            </a:extLst>
          </p:cNvPr>
          <p:cNvSpPr/>
          <p:nvPr/>
        </p:nvSpPr>
        <p:spPr>
          <a:xfrm>
            <a:off x="1909053" y="3963448"/>
            <a:ext cx="381000" cy="4065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82D763-DF7D-4C2D-9EC1-AAFB9B84D54F}"/>
              </a:ext>
            </a:extLst>
          </p:cNvPr>
          <p:cNvGrpSpPr/>
          <p:nvPr/>
        </p:nvGrpSpPr>
        <p:grpSpPr>
          <a:xfrm>
            <a:off x="2290053" y="3948980"/>
            <a:ext cx="638071" cy="437238"/>
            <a:chOff x="2290053" y="3948980"/>
            <a:chExt cx="638071" cy="437238"/>
          </a:xfrm>
        </p:grpSpPr>
        <p:cxnSp>
          <p:nvCxnSpPr>
            <p:cNvPr id="72" name="Straight Connector 71"/>
            <p:cNvCxnSpPr>
              <a:cxnSpLocks/>
              <a:endCxn id="62" idx="3"/>
            </p:cNvCxnSpPr>
            <p:nvPr/>
          </p:nvCxnSpPr>
          <p:spPr>
            <a:xfrm flipH="1">
              <a:off x="2290053" y="4166706"/>
              <a:ext cx="1927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B3FCF3C-9853-41C5-BA41-4A38B8AA73ED}"/>
                </a:ext>
              </a:extLst>
            </p:cNvPr>
            <p:cNvSpPr/>
            <p:nvPr/>
          </p:nvSpPr>
          <p:spPr>
            <a:xfrm>
              <a:off x="2477815" y="3948980"/>
              <a:ext cx="450309" cy="43723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545C4FAC-4D47-4C41-B606-88AF9771FDC8}"/>
              </a:ext>
            </a:extLst>
          </p:cNvPr>
          <p:cNvSpPr/>
          <p:nvPr/>
        </p:nvSpPr>
        <p:spPr>
          <a:xfrm>
            <a:off x="3895159" y="3952938"/>
            <a:ext cx="450309" cy="4372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5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2:  Dominant and Recessive Traits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Central Unit Question&amp;quot;&quot;/&gt;&lt;property id=&quot;20307&quot; value=&quot;334&quot;/&gt;&lt;/object&gt;&lt;object type=&quot;3&quot; unique_id=&quot;10005&quot;&gt;&lt;property id=&quot;20148&quot; value=&quot;5&quot;/&gt;&lt;property id=&quot;20300&quot; value=&quot;Slide 3 - &amp;quot; Lesson 2 Focus Questions  &amp;quot;&quot;/&gt;&lt;property id=&quot;20307&quot; value=&quot;336&quot;/&gt;&lt;/object&gt;&lt;object type=&quot;3&quot; unique_id=&quot;10006&quot;&gt;&lt;property id=&quot;20148&quot; value=&quot;5&quot;/&gt;&lt;property id=&quot;20300&quot; value=&quot;Slide 4&quot;/&gt;&lt;property id=&quot;20307&quot; value=&quot;353&quot;/&gt;&lt;/object&gt;&lt;object type=&quot;3&quot; unique_id=&quot;10007&quot;&gt;&lt;property id=&quot;20148&quot; value=&quot;5&quot;/&gt;&lt;property id=&quot;20300&quot; value=&quot;Slide 5&quot;/&gt;&lt;property id=&quot;20307&quot; value=&quot;354&quot;/&gt;&lt;/object&gt;&lt;object type=&quot;3&quot; unique_id=&quot;10008&quot;&gt;&lt;property id=&quot;20148&quot; value=&quot;5&quot;/&gt;&lt;property id=&quot;20300&quot; value=&quot;Slide 6&quot;/&gt;&lt;property id=&quot;20307&quot; value=&quot;355&quot;/&gt;&lt;/object&gt;&lt;object type=&quot;3&quot; unique_id=&quot;10009&quot;&gt;&lt;property id=&quot;20148&quot; value=&quot;5&quot;/&gt;&lt;property id=&quot;20300&quot; value=&quot;Slide 7&quot;/&gt;&lt;property id=&quot;20307&quot; value=&quot;356&quot;/&gt;&lt;/object&gt;&lt;object type=&quot;3&quot; unique_id=&quot;10010&quot;&gt;&lt;property id=&quot;20148&quot; value=&quot;5&quot;/&gt;&lt;property id=&quot;20300&quot; value=&quot;Slide 8&quot;/&gt;&lt;property id=&quot;20307&quot; value=&quot;357&quot;/&gt;&lt;/object&gt;&lt;object type=&quot;3&quot; unique_id=&quot;10011&quot;&gt;&lt;property id=&quot;20148&quot; value=&quot;5&quot;/&gt;&lt;property id=&quot;20300&quot; value=&quot;Slide 9&quot;/&gt;&lt;property id=&quot;20307&quot; value=&quot;358&quot;/&gt;&lt;/object&gt;&lt;object type=&quot;3&quot; unique_id=&quot;10012&quot;&gt;&lt;property id=&quot;20148&quot; value=&quot;5&quot;/&gt;&lt;property id=&quot;20300&quot; value=&quot;Slide 10&quot;/&gt;&lt;property id=&quot;20307&quot; value=&quot;360&quot;/&gt;&lt;/object&gt;&lt;object type=&quot;3&quot; unique_id=&quot;10013&quot;&gt;&lt;property id=&quot;20148&quot; value=&quot;5&quot;/&gt;&lt;property id=&quot;20300&quot; value=&quot;Slide 11&quot;/&gt;&lt;property id=&quot;20307&quot; value=&quot;361&quot;/&gt;&lt;/object&gt;&lt;object type=&quot;3&quot; unique_id=&quot;10014&quot;&gt;&lt;property id=&quot;20148&quot; value=&quot;5&quot;/&gt;&lt;property id=&quot;20300&quot; value=&quot;Slide 12 - &amp;quot;Focus Question&amp;quot;&quot;/&gt;&lt;property id=&quot;20307&quot; value=&quot;362&quot;/&gt;&lt;/object&gt;&lt;object type=&quot;3&quot; unique_id=&quot;10015&quot;&gt;&lt;property id=&quot;20148&quot; value=&quot;5&quot;/&gt;&lt;property id=&quot;20300&quot; value=&quot;Slide 13 - &amp;quot; Next time… &amp;quot;&quot;/&gt;&lt;property id=&quot;20307&quot; value=&quot;352&quot;/&gt;&lt;/object&gt;&lt;/object&gt;&lt;object type=&quot;8&quot; unique_id=&quot;10030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716</Words>
  <Application>Microsoft Office PowerPoint</Application>
  <PresentationFormat>On-screen Show (4:3)</PresentationFormat>
  <Paragraphs>96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GENETICS Lesson 2a </vt:lpstr>
      <vt:lpstr>Our Ideas and Questions about Inheritance</vt:lpstr>
      <vt:lpstr>Unit Central Question</vt:lpstr>
      <vt:lpstr> Lesson Focus Questions  </vt:lpstr>
      <vt:lpstr>Traits in the Dachshund Family</vt:lpstr>
      <vt:lpstr>Your Predictions</vt:lpstr>
      <vt:lpstr>PowerPoint Presentation</vt:lpstr>
      <vt:lpstr>PowerPoint Presentation</vt:lpstr>
      <vt:lpstr>PowerPoint Presentation</vt:lpstr>
      <vt:lpstr>PowerPoint Presentation</vt:lpstr>
      <vt:lpstr>The Dachshund Pedigree</vt:lpstr>
      <vt:lpstr>Lesson Focus Questions</vt:lpstr>
      <vt:lpstr>What Happened with the Puppies?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232</cp:revision>
  <dcterms:created xsi:type="dcterms:W3CDTF">2014-06-10T18:20:14Z</dcterms:created>
  <dcterms:modified xsi:type="dcterms:W3CDTF">2019-07-29T18:54:19Z</dcterms:modified>
</cp:coreProperties>
</file>