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338" r:id="rId2"/>
    <p:sldId id="343" r:id="rId3"/>
    <p:sldId id="344" r:id="rId4"/>
    <p:sldId id="345" r:id="rId5"/>
    <p:sldId id="346" r:id="rId6"/>
    <p:sldId id="347" r:id="rId7"/>
    <p:sldId id="337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5" autoAdjust="0"/>
    <p:restoredTop sz="80639" autoAdjust="0"/>
  </p:normalViewPr>
  <p:slideViewPr>
    <p:cSldViewPr>
      <p:cViewPr varScale="1">
        <p:scale>
          <a:sx n="58" d="100"/>
          <a:sy n="58" d="100"/>
        </p:scale>
        <p:origin x="-171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3E99A0-5A01-41BA-AC39-BB8F130969B5}" type="datetimeFigureOut">
              <a:rPr lang="en-US" smtClean="0"/>
              <a:pPr/>
              <a:t>3/20/2019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8BEC4D-D1F7-4625-B0BA-2126EAFE9E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917972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0A9E7CF9-240F-482B-9EC3-A2AD26735D19}" type="slidenum">
              <a:rPr lang="en-US" altLang="en-US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</a:pPr>
              <a:t>1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86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xmlns="" val="17514920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591504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271908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914950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9791334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1511927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033288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685800" y="3398838"/>
            <a:ext cx="7848600" cy="158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736509-B7D9-4E14-990D-0939A6D2E1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66090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950129-838B-4CD0-82C5-B9E5CA8BA4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109853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>
            <a:lvl1pPr>
              <a:defRPr>
                <a:latin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3227E1-08E6-4E55-9BDE-7F7F260040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863072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7A78D6-729F-4E75-A2D7-D2A416F3A9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394501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731838" y="4598988"/>
            <a:ext cx="7848600" cy="158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/>
          <a:lstStyle>
            <a:lvl1pPr algn="l">
              <a:defRPr sz="4800" b="0" cap="all"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  <a:latin typeface="Calibri" panose="020F050202020403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6BBEB5-01D6-47A2-BCF3-B3B9837CD5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1758983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>
                <a:latin typeface="Calibri" panose="020F0502020204030204" pitchFamily="34" charset="0"/>
              </a:defRPr>
            </a:lvl1pPr>
            <a:lvl2pPr>
              <a:defRPr sz="2400">
                <a:latin typeface="Calibri" panose="020F0502020204030204" pitchFamily="34" charset="0"/>
              </a:defRPr>
            </a:lvl2pPr>
            <a:lvl3pPr>
              <a:defRPr sz="2000">
                <a:latin typeface="Calibri" panose="020F0502020204030204" pitchFamily="34" charset="0"/>
              </a:defRPr>
            </a:lvl3pPr>
            <a:lvl4pPr>
              <a:defRPr sz="1800">
                <a:latin typeface="Calibri" panose="020F0502020204030204" pitchFamily="34" charset="0"/>
              </a:defRPr>
            </a:lvl4pPr>
            <a:lvl5pPr>
              <a:defRPr sz="1800">
                <a:latin typeface="Calibri" panose="020F050202020403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>
                <a:latin typeface="Calibri" panose="020F0502020204030204" pitchFamily="34" charset="0"/>
              </a:defRPr>
            </a:lvl1pPr>
            <a:lvl2pPr>
              <a:defRPr sz="2400">
                <a:latin typeface="Calibri" panose="020F0502020204030204" pitchFamily="34" charset="0"/>
              </a:defRPr>
            </a:lvl2pPr>
            <a:lvl3pPr>
              <a:defRPr sz="2000">
                <a:latin typeface="Calibri" panose="020F0502020204030204" pitchFamily="34" charset="0"/>
              </a:defRPr>
            </a:lvl3pPr>
            <a:lvl4pPr>
              <a:defRPr sz="1800">
                <a:latin typeface="Calibri" panose="020F0502020204030204" pitchFamily="34" charset="0"/>
              </a:defRPr>
            </a:lvl4pPr>
            <a:lvl5pPr>
              <a:defRPr sz="1800">
                <a:latin typeface="Calibri" panose="020F050202020403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82B28A-D4AF-4B7E-8537-11780E8ECB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816008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 rot="5400000">
            <a:off x="2218531" y="4045744"/>
            <a:ext cx="4708525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  <a:latin typeface="Calibri" panose="020F050202020403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>
                <a:latin typeface="Calibri" panose="020F0502020204030204" pitchFamily="34" charset="0"/>
              </a:defRPr>
            </a:lvl1pPr>
            <a:lvl2pPr>
              <a:defRPr sz="2000">
                <a:latin typeface="Calibri" panose="020F0502020204030204" pitchFamily="34" charset="0"/>
              </a:defRPr>
            </a:lvl2pPr>
            <a:lvl3pPr>
              <a:defRPr sz="1800">
                <a:latin typeface="Calibri" panose="020F0502020204030204" pitchFamily="34" charset="0"/>
              </a:defRPr>
            </a:lvl3pPr>
            <a:lvl4pPr>
              <a:defRPr sz="1600">
                <a:latin typeface="Calibri" panose="020F0502020204030204" pitchFamily="34" charset="0"/>
              </a:defRPr>
            </a:lvl4pPr>
            <a:lvl5pPr>
              <a:defRPr sz="1600">
                <a:latin typeface="Calibri" panose="020F050202020403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>
                <a:latin typeface="Calibri" panose="020F0502020204030204" pitchFamily="34" charset="0"/>
              </a:defRPr>
            </a:lvl1pPr>
            <a:lvl2pPr>
              <a:defRPr sz="2000">
                <a:latin typeface="Calibri" panose="020F0502020204030204" pitchFamily="34" charset="0"/>
              </a:defRPr>
            </a:lvl2pPr>
            <a:lvl3pPr>
              <a:defRPr sz="1800">
                <a:latin typeface="Calibri" panose="020F0502020204030204" pitchFamily="34" charset="0"/>
              </a:defRPr>
            </a:lvl3pPr>
            <a:lvl4pPr>
              <a:defRPr sz="1600">
                <a:latin typeface="Calibri" panose="020F0502020204030204" pitchFamily="34" charset="0"/>
              </a:defRPr>
            </a:lvl4pPr>
            <a:lvl5pPr>
              <a:defRPr sz="1600">
                <a:latin typeface="Calibri" panose="020F050202020403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C85E45-36ED-4CB7-AAF7-BE6B50D63C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674736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CF5097-F154-45E2-885E-C804689485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381159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66BDC2-34F1-4F7E-8EA7-5E37952CD3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22234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 rot="5400000">
            <a:off x="-13494" y="3580607"/>
            <a:ext cx="5578475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>
                <a:latin typeface="Calibri" panose="020F0502020204030204" pitchFamily="34" charset="0"/>
              </a:defRPr>
            </a:lvl1pPr>
            <a:lvl2pPr>
              <a:defRPr sz="2800">
                <a:latin typeface="Calibri" panose="020F0502020204030204" pitchFamily="34" charset="0"/>
              </a:defRPr>
            </a:lvl2pPr>
            <a:lvl3pPr>
              <a:defRPr sz="2400">
                <a:latin typeface="Calibri" panose="020F0502020204030204" pitchFamily="34" charset="0"/>
              </a:defRPr>
            </a:lvl3pPr>
            <a:lvl4pPr>
              <a:defRPr sz="2000">
                <a:latin typeface="Calibri" panose="020F0502020204030204" pitchFamily="34" charset="0"/>
              </a:defRPr>
            </a:lvl4pPr>
            <a:lvl5pPr>
              <a:defRPr sz="2000">
                <a:latin typeface="Calibri" panose="020F050202020403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>
                <a:latin typeface="Calibri" panose="020F050202020403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70B46F-C72C-481F-AA11-EB346A150C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028207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/>
          <a:lstStyle>
            <a:lvl1pPr algn="l">
              <a:defRPr sz="2400" b="0"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 rtlCol="0">
            <a:normAutofit/>
          </a:bodyPr>
          <a:lstStyle>
            <a:lvl1pPr marL="0" indent="0">
              <a:buNone/>
              <a:defRPr sz="3200">
                <a:latin typeface="Calibri" panose="020F050202020403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>
                <a:latin typeface="Calibri" panose="020F050202020403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B61DD7-BAA8-421F-9E35-5963BE49B3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563746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663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4100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1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9050"/>
            <a:ext cx="28956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9050"/>
            <a:ext cx="41148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9050"/>
            <a:ext cx="10668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58F8E8D-CCF4-42A3-97FD-9805C969D99B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202290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b="0" i="0" u="none" kern="1200" spc="-100">
          <a:solidFill>
            <a:schemeClr val="tx2"/>
          </a:solidFill>
          <a:latin typeface="Calibri" panose="020F0502020204030204" pitchFamily="34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9pPr>
    </p:titleStyle>
    <p:bodyStyle>
      <a:lvl1pPr marL="182563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Arial" charset="0"/>
        <a:buChar char="•"/>
        <a:defRPr sz="24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1pPr>
      <a:lvl2pPr marL="457200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Arial" charset="0"/>
        <a:buChar char="•"/>
        <a:defRPr sz="20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2pPr>
      <a:lvl3pPr marL="730250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Arial" charset="0"/>
        <a:buChar char="•"/>
        <a:defRPr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3pPr>
      <a:lvl4pPr marL="1004888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16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4pPr>
      <a:lvl5pPr marL="1187450" indent="-1365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Arial" charset="0"/>
        <a:buChar char="•"/>
        <a:defRPr sz="14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gif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371600"/>
            <a:ext cx="7848600" cy="9906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dirty="0" smtClean="0"/>
              <a:t>GENETICS Lesson 3b</a:t>
            </a:r>
            <a:endParaRPr lang="en-US" altLang="en-US" sz="3600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38200" y="3657600"/>
            <a:ext cx="7391400" cy="1828800"/>
          </a:xfrm>
        </p:spPr>
        <p:txBody>
          <a:bodyPr rtlCol="0">
            <a:normAutofit/>
          </a:bodyPr>
          <a:lstStyle/>
          <a:p>
            <a:pPr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en-US" sz="4000" dirty="0" smtClean="0">
                <a:solidFill>
                  <a:srgbClr val="0070C0"/>
                </a:solidFill>
              </a:rPr>
              <a:t>What Do We Know about Genes Today That </a:t>
            </a:r>
            <a:r>
              <a:rPr lang="en-US" sz="4000" dirty="0" err="1" smtClean="0">
                <a:solidFill>
                  <a:srgbClr val="0070C0"/>
                </a:solidFill>
              </a:rPr>
              <a:t>Gregor</a:t>
            </a:r>
            <a:r>
              <a:rPr lang="en-US" sz="4000" dirty="0" smtClean="0">
                <a:solidFill>
                  <a:srgbClr val="0070C0"/>
                </a:solidFill>
              </a:rPr>
              <a:t> Mendel Didn’t Know?</a:t>
            </a:r>
            <a:endParaRPr lang="en-US" sz="4000" dirty="0">
              <a:solidFill>
                <a:srgbClr val="0070C0"/>
              </a:solidFill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en-US" altLang="en-US" dirty="0"/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en-US" altLang="en-US" dirty="0"/>
          </a:p>
        </p:txBody>
      </p:sp>
      <p:pic>
        <p:nvPicPr>
          <p:cNvPr id="5" name="Picture 4" descr="Noyce Logo copy.pn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219200" y="5486400"/>
            <a:ext cx="787400" cy="787400"/>
          </a:xfrm>
          <a:prstGeom prst="rect">
            <a:avLst/>
          </a:prstGeom>
        </p:spPr>
      </p:pic>
      <p:pic>
        <p:nvPicPr>
          <p:cNvPr id="6" name="Picture 5" descr="Macintosh HD1:Users:nicolewickler:Desktop:Screen Shot 2013-10-14 at 11.04.49 AM.png"/>
          <p:cNvPicPr/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3526" t="10564" r="3623" b="5182"/>
          <a:stretch/>
        </p:blipFill>
        <p:spPr bwMode="auto">
          <a:xfrm>
            <a:off x="3200400" y="5562600"/>
            <a:ext cx="679450" cy="622300"/>
          </a:xfrm>
          <a:prstGeom prst="ellipse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 xmlns=""/>
            </a:ext>
          </a:extLst>
        </p:spPr>
      </p:pic>
      <p:pic>
        <p:nvPicPr>
          <p:cNvPr id="7" name="Picture 6" descr="Macintosh HD:Users:ceemast:Desktop:CPP_logogreen1.gif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181600" y="5486400"/>
            <a:ext cx="736600" cy="711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858000" y="5562600"/>
            <a:ext cx="1439636" cy="5902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268409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8001000" cy="990600"/>
          </a:xfrm>
        </p:spPr>
        <p:txBody>
          <a:bodyPr/>
          <a:lstStyle/>
          <a:p>
            <a:r>
              <a:rPr lang="en-US" dirty="0" smtClean="0"/>
              <a:t>Our Unit Central 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8001000" cy="5029200"/>
          </a:xfrm>
        </p:spPr>
        <p:txBody>
          <a:bodyPr/>
          <a:lstStyle/>
          <a:p>
            <a:pPr marL="0" indent="0">
              <a:buNone/>
            </a:pPr>
            <a:r>
              <a:rPr lang="en-US" sz="3200" i="1" dirty="0" smtClean="0"/>
              <a:t>Why </a:t>
            </a:r>
            <a:r>
              <a:rPr lang="en-US" sz="3200" i="1" dirty="0"/>
              <a:t>are individuals of a species different from one another?</a:t>
            </a:r>
          </a:p>
          <a:p>
            <a:pPr marL="514350" indent="-514350">
              <a:spcBef>
                <a:spcPts val="2200"/>
              </a:spcBef>
              <a:buFont typeface="+mj-lt"/>
              <a:buAutoNum type="arabicPeriod"/>
            </a:pPr>
            <a:r>
              <a:rPr lang="en-US" sz="3200" dirty="0" smtClean="0"/>
              <a:t>Share some of the new science ideas you learned about in the last lesson that can help us answer this question. </a:t>
            </a:r>
          </a:p>
          <a:p>
            <a:pPr marL="514350" indent="-514350">
              <a:spcBef>
                <a:spcPts val="2200"/>
              </a:spcBef>
              <a:buFont typeface="+mj-lt"/>
              <a:buAutoNum type="arabicPeriod"/>
            </a:pPr>
            <a:r>
              <a:rPr lang="en-US" sz="3200" dirty="0" smtClean="0"/>
              <a:t>How do these ideas help us explain why individuals of the same species are different from one another? </a:t>
            </a:r>
            <a:endParaRPr lang="en-US" sz="3200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825171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8077200" cy="990600"/>
          </a:xfrm>
        </p:spPr>
        <p:txBody>
          <a:bodyPr>
            <a:noAutofit/>
          </a:bodyPr>
          <a:lstStyle/>
          <a:p>
            <a:pPr lvl="0"/>
            <a:r>
              <a:rPr lang="en-US" sz="4400" dirty="0"/>
              <a:t/>
            </a:r>
            <a:br>
              <a:rPr lang="en-US" sz="4400" dirty="0"/>
            </a:br>
            <a:r>
              <a:rPr lang="en-US" sz="4400" dirty="0"/>
              <a:t>Lesson </a:t>
            </a:r>
            <a:r>
              <a:rPr lang="en-US" sz="4400" dirty="0" smtClean="0"/>
              <a:t>Focus </a:t>
            </a:r>
            <a:r>
              <a:rPr lang="en-US" sz="4400" dirty="0"/>
              <a:t>Question </a:t>
            </a:r>
            <a:br>
              <a:rPr lang="en-US" sz="4400" dirty="0"/>
            </a:br>
            <a:endParaRPr lang="en-US" sz="44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4876800"/>
          </a:xfrm>
        </p:spPr>
        <p:txBody>
          <a:bodyPr anchor="t"/>
          <a:lstStyle/>
          <a:p>
            <a:pPr marL="0" indent="0">
              <a:buNone/>
            </a:pPr>
            <a:r>
              <a:rPr lang="en-US" sz="3200" dirty="0" smtClean="0"/>
              <a:t>What </a:t>
            </a:r>
            <a:r>
              <a:rPr lang="en-US" sz="3200" dirty="0"/>
              <a:t>do we know about genes today that </a:t>
            </a:r>
            <a:r>
              <a:rPr lang="en-US" sz="3200" dirty="0" err="1" smtClean="0"/>
              <a:t>Gregor</a:t>
            </a:r>
            <a:r>
              <a:rPr lang="en-US" sz="3200" dirty="0" smtClean="0"/>
              <a:t> Mendel </a:t>
            </a:r>
            <a:r>
              <a:rPr lang="en-US" sz="3200" dirty="0"/>
              <a:t>didn’t know?  </a:t>
            </a:r>
          </a:p>
        </p:txBody>
      </p:sp>
    </p:spTree>
    <p:extLst>
      <p:ext uri="{BB962C8B-B14F-4D97-AF65-F5344CB8AC3E}">
        <p14:creationId xmlns:p14="http://schemas.microsoft.com/office/powerpoint/2010/main" xmlns="" val="26010059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8001000" cy="990600"/>
          </a:xfrm>
        </p:spPr>
        <p:txBody>
          <a:bodyPr/>
          <a:lstStyle/>
          <a:p>
            <a:r>
              <a:rPr lang="en-US" dirty="0"/>
              <a:t>Genes and Chromosomes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8153400" cy="5257800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sz="2500" dirty="0" smtClean="0">
                <a:solidFill>
                  <a:srgbClr val="000000"/>
                </a:solidFill>
                <a:latin typeface="Calibri" charset="0"/>
              </a:rPr>
              <a:t>Let’s compare Mendel’s ideas with Sutton’s ideas to see if they match! Follow these steps in your small group:</a:t>
            </a:r>
          </a:p>
          <a:p>
            <a:pPr marL="548640" indent="-365760">
              <a:spcBef>
                <a:spcPts val="800"/>
              </a:spcBef>
              <a:buFont typeface="+mj-lt"/>
              <a:buAutoNum type="arabicPeriod"/>
            </a:pPr>
            <a:r>
              <a:rPr lang="en-US" sz="2500" dirty="0" smtClean="0">
                <a:solidFill>
                  <a:srgbClr val="000000"/>
                </a:solidFill>
                <a:latin typeface="Calibri" charset="0"/>
              </a:rPr>
              <a:t>Examine each of Mendel’s ideas and diagrams on handout 3.2, Genes and Chromosomes.</a:t>
            </a:r>
            <a:endParaRPr lang="en-US" sz="2500" dirty="0">
              <a:solidFill>
                <a:srgbClr val="000000"/>
              </a:solidFill>
              <a:latin typeface="Calibri" charset="0"/>
            </a:endParaRPr>
          </a:p>
          <a:p>
            <a:pPr marL="548640" indent="-365760">
              <a:spcBef>
                <a:spcPts val="600"/>
              </a:spcBef>
              <a:buFont typeface="+mj-lt"/>
              <a:buAutoNum type="arabicPeriod"/>
            </a:pPr>
            <a:r>
              <a:rPr lang="en-US" sz="2500" dirty="0" smtClean="0">
                <a:solidFill>
                  <a:srgbClr val="000000"/>
                </a:solidFill>
                <a:latin typeface="Calibri" charset="0"/>
              </a:rPr>
              <a:t>Review Sutton’s ideas about cells and chromosomes in the essay from last time (handout 3.1). </a:t>
            </a:r>
          </a:p>
          <a:p>
            <a:pPr marL="548640" indent="-365760">
              <a:spcBef>
                <a:spcPts val="600"/>
              </a:spcBef>
              <a:buFont typeface="+mj-lt"/>
              <a:buAutoNum type="arabicPeriod"/>
            </a:pPr>
            <a:r>
              <a:rPr lang="en-US" sz="2500" dirty="0" smtClean="0">
                <a:solidFill>
                  <a:srgbClr val="000000"/>
                </a:solidFill>
                <a:latin typeface="Calibri" charset="0"/>
              </a:rPr>
              <a:t>When you find an idea of Sutton’s in the essay that seems to match one of Mendel’s ideas on the handout, talk about it in your group.</a:t>
            </a:r>
          </a:p>
          <a:p>
            <a:pPr marL="548640" indent="-365760">
              <a:spcBef>
                <a:spcPts val="600"/>
              </a:spcBef>
              <a:buFont typeface="+mj-lt"/>
              <a:buAutoNum type="arabicPeriod"/>
            </a:pPr>
            <a:r>
              <a:rPr lang="en-US" sz="2500" dirty="0" smtClean="0">
                <a:solidFill>
                  <a:srgbClr val="000000"/>
                </a:solidFill>
                <a:latin typeface="Calibri" charset="0"/>
              </a:rPr>
              <a:t>If you agree the ideas match, add Sutton’s idea to your handout in the box next to Mendel’s idea. Write each science idea in a complete sentence and draw a diagram to illustrate it. (Complete this task independently.)</a:t>
            </a:r>
            <a:endParaRPr lang="en-US" sz="2500" dirty="0">
              <a:solidFill>
                <a:srgbClr val="000000"/>
              </a:solidFill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355027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8077200" cy="990600"/>
          </a:xfrm>
        </p:spPr>
        <p:txBody>
          <a:bodyPr/>
          <a:lstStyle/>
          <a:p>
            <a:r>
              <a:rPr lang="en-US" dirty="0" smtClean="0"/>
              <a:t>Today’s Focus 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8001000" cy="4953000"/>
          </a:xfrm>
        </p:spPr>
        <p:txBody>
          <a:bodyPr/>
          <a:lstStyle/>
          <a:p>
            <a:pPr marL="0">
              <a:spcBef>
                <a:spcPts val="0"/>
              </a:spcBef>
              <a:buNone/>
            </a:pPr>
            <a:r>
              <a:rPr lang="en-US" sz="3000" i="1" dirty="0">
                <a:latin typeface="Calibri" charset="0"/>
              </a:rPr>
              <a:t>What do we know about genes today that </a:t>
            </a:r>
            <a:r>
              <a:rPr lang="en-US" sz="3000" i="1" dirty="0" err="1" smtClean="0">
                <a:latin typeface="Calibri" charset="0"/>
              </a:rPr>
              <a:t>Gregor</a:t>
            </a:r>
            <a:r>
              <a:rPr lang="en-US" sz="3000" i="1" dirty="0" smtClean="0">
                <a:latin typeface="Calibri" charset="0"/>
              </a:rPr>
              <a:t> Mendel </a:t>
            </a:r>
            <a:r>
              <a:rPr lang="en-US" sz="3000" i="1" dirty="0">
                <a:latin typeface="Calibri" charset="0"/>
              </a:rPr>
              <a:t>didn’t know</a:t>
            </a:r>
            <a:r>
              <a:rPr lang="en-US" sz="3000" i="1" dirty="0" smtClean="0">
                <a:latin typeface="Calibri" charset="0"/>
              </a:rPr>
              <a:t>?</a:t>
            </a:r>
            <a:endParaRPr lang="en-US" sz="3000" i="1" dirty="0">
              <a:latin typeface="Calibri" charset="0"/>
            </a:endParaRPr>
          </a:p>
          <a:p>
            <a:pPr marL="731520" indent="-365760">
              <a:spcBef>
                <a:spcPts val="2200"/>
              </a:spcBef>
              <a:buFont typeface="Arial" pitchFamily="34" charset="0"/>
              <a:buChar char="•"/>
            </a:pPr>
            <a:r>
              <a:rPr lang="en-US" sz="3000" dirty="0" smtClean="0">
                <a:solidFill>
                  <a:srgbClr val="000000"/>
                </a:solidFill>
                <a:latin typeface="Calibri" charset="0"/>
              </a:rPr>
              <a:t>Using Mendel’s and Sutton’s ideas from today’s handout, think about the focus question and write </a:t>
            </a:r>
            <a:r>
              <a:rPr lang="en-US" sz="3000" dirty="0">
                <a:solidFill>
                  <a:srgbClr val="000000"/>
                </a:solidFill>
                <a:latin typeface="Calibri" charset="0"/>
              </a:rPr>
              <a:t>your</a:t>
            </a:r>
            <a:r>
              <a:rPr lang="en-US" sz="3000" i="1" dirty="0">
                <a:solidFill>
                  <a:srgbClr val="000000"/>
                </a:solidFill>
                <a:latin typeface="Calibri" charset="0"/>
              </a:rPr>
              <a:t> </a:t>
            </a:r>
            <a:r>
              <a:rPr lang="en-US" sz="3000" b="1" dirty="0">
                <a:solidFill>
                  <a:srgbClr val="000000"/>
                </a:solidFill>
                <a:latin typeface="Calibri" charset="0"/>
              </a:rPr>
              <a:t>best</a:t>
            </a:r>
            <a:r>
              <a:rPr lang="en-US" sz="3000" dirty="0">
                <a:solidFill>
                  <a:srgbClr val="000000"/>
                </a:solidFill>
                <a:latin typeface="Calibri" charset="0"/>
              </a:rPr>
              <a:t> </a:t>
            </a:r>
            <a:r>
              <a:rPr lang="en-US" sz="3000" b="1" dirty="0">
                <a:solidFill>
                  <a:srgbClr val="000000"/>
                </a:solidFill>
                <a:latin typeface="Calibri" charset="0"/>
              </a:rPr>
              <a:t>answer</a:t>
            </a:r>
            <a:r>
              <a:rPr lang="en-US" sz="3000" dirty="0">
                <a:solidFill>
                  <a:srgbClr val="000000"/>
                </a:solidFill>
                <a:latin typeface="Calibri" charset="0"/>
              </a:rPr>
              <a:t> </a:t>
            </a:r>
            <a:r>
              <a:rPr lang="en-US" sz="3000" dirty="0" smtClean="0">
                <a:solidFill>
                  <a:srgbClr val="000000"/>
                </a:solidFill>
                <a:latin typeface="Calibri" charset="0"/>
              </a:rPr>
              <a:t/>
            </a:r>
            <a:br>
              <a:rPr lang="en-US" sz="3000" dirty="0" smtClean="0">
                <a:solidFill>
                  <a:srgbClr val="000000"/>
                </a:solidFill>
                <a:latin typeface="Calibri" charset="0"/>
              </a:rPr>
            </a:br>
            <a:r>
              <a:rPr lang="en-US" sz="3000" dirty="0" smtClean="0">
                <a:solidFill>
                  <a:srgbClr val="000000"/>
                </a:solidFill>
                <a:latin typeface="Calibri" charset="0"/>
              </a:rPr>
              <a:t>in </a:t>
            </a:r>
            <a:r>
              <a:rPr lang="en-US" sz="3000" dirty="0">
                <a:solidFill>
                  <a:srgbClr val="000000"/>
                </a:solidFill>
                <a:latin typeface="Calibri" charset="0"/>
              </a:rPr>
              <a:t>your science </a:t>
            </a:r>
            <a:r>
              <a:rPr lang="en-US" sz="3000" dirty="0" smtClean="0">
                <a:solidFill>
                  <a:srgbClr val="000000"/>
                </a:solidFill>
                <a:latin typeface="Calibri" charset="0"/>
              </a:rPr>
              <a:t>notebook. </a:t>
            </a:r>
          </a:p>
          <a:p>
            <a:pPr marL="731520" indent="-365760">
              <a:spcBef>
                <a:spcPts val="1200"/>
              </a:spcBef>
              <a:buFont typeface="Arial" pitchFamily="34" charset="0"/>
              <a:buChar char="•"/>
            </a:pPr>
            <a:r>
              <a:rPr lang="en-US" sz="3000" dirty="0" smtClean="0">
                <a:solidFill>
                  <a:srgbClr val="000000"/>
                </a:solidFill>
                <a:latin typeface="Calibri" charset="0"/>
              </a:rPr>
              <a:t>Then share your answer with a partner and talk about how scientists figured out what happens inside cells.</a:t>
            </a:r>
          </a:p>
          <a:p>
            <a:endParaRPr lang="en-US" dirty="0">
              <a:solidFill>
                <a:srgbClr val="000000"/>
              </a:solidFill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899955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8077200" cy="990600"/>
          </a:xfrm>
        </p:spPr>
        <p:txBody>
          <a:bodyPr/>
          <a:lstStyle/>
          <a:p>
            <a:r>
              <a:rPr lang="en-US" dirty="0" smtClean="0"/>
              <a:t>Let’s Summarize!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876800"/>
          </a:xfrm>
        </p:spPr>
        <p:txBody>
          <a:bodyPr/>
          <a:lstStyle/>
          <a:p>
            <a:pPr marL="365760" indent="-365760">
              <a:spcBef>
                <a:spcPts val="800"/>
              </a:spcBef>
            </a:pPr>
            <a:r>
              <a:rPr lang="en-US" sz="3200" dirty="0" smtClean="0">
                <a:solidFill>
                  <a:srgbClr val="000000"/>
                </a:solidFill>
                <a:latin typeface="Calibri" charset="0"/>
              </a:rPr>
              <a:t>Sexually </a:t>
            </a:r>
            <a:r>
              <a:rPr lang="en-US" sz="3200" dirty="0">
                <a:solidFill>
                  <a:srgbClr val="000000"/>
                </a:solidFill>
                <a:latin typeface="Calibri" charset="0"/>
              </a:rPr>
              <a:t>reproducing </a:t>
            </a:r>
            <a:r>
              <a:rPr lang="en-US" sz="3200" dirty="0" smtClean="0">
                <a:solidFill>
                  <a:srgbClr val="000000"/>
                </a:solidFill>
                <a:latin typeface="Calibri" charset="0"/>
              </a:rPr>
              <a:t>organisms have two pairs of chromosomes in each cell. </a:t>
            </a:r>
            <a:endParaRPr lang="en-US" sz="3200" dirty="0">
              <a:solidFill>
                <a:srgbClr val="000000"/>
              </a:solidFill>
              <a:latin typeface="Calibri" charset="0"/>
            </a:endParaRPr>
          </a:p>
          <a:p>
            <a:pPr marL="365760" indent="-365760">
              <a:spcBef>
                <a:spcPts val="800"/>
              </a:spcBef>
            </a:pPr>
            <a:r>
              <a:rPr lang="en-US" sz="3200" dirty="0">
                <a:solidFill>
                  <a:srgbClr val="000000"/>
                </a:solidFill>
                <a:latin typeface="Calibri" charset="0"/>
              </a:rPr>
              <a:t>When sperm and egg cells are made, each cell gets just one chromosome </a:t>
            </a:r>
            <a:r>
              <a:rPr lang="en-US" sz="3200" dirty="0" smtClean="0">
                <a:solidFill>
                  <a:srgbClr val="000000"/>
                </a:solidFill>
                <a:latin typeface="Calibri" charset="0"/>
              </a:rPr>
              <a:t>from </a:t>
            </a:r>
            <a:r>
              <a:rPr lang="en-US" sz="3200" dirty="0">
                <a:solidFill>
                  <a:srgbClr val="000000"/>
                </a:solidFill>
                <a:latin typeface="Calibri" charset="0"/>
              </a:rPr>
              <a:t>each </a:t>
            </a:r>
            <a:r>
              <a:rPr lang="en-US" sz="3200" dirty="0" smtClean="0">
                <a:solidFill>
                  <a:srgbClr val="000000"/>
                </a:solidFill>
                <a:latin typeface="Calibri" charset="0"/>
              </a:rPr>
              <a:t>pair that’s randomly selected. </a:t>
            </a:r>
            <a:endParaRPr lang="en-US" sz="3200" dirty="0">
              <a:solidFill>
                <a:srgbClr val="000000"/>
              </a:solidFill>
              <a:latin typeface="Calibri" charset="0"/>
            </a:endParaRPr>
          </a:p>
          <a:p>
            <a:pPr marL="365760" indent="-365760">
              <a:spcBef>
                <a:spcPts val="800"/>
              </a:spcBef>
            </a:pPr>
            <a:r>
              <a:rPr lang="en-US" sz="3200" dirty="0">
                <a:solidFill>
                  <a:srgbClr val="000000"/>
                </a:solidFill>
                <a:latin typeface="Calibri" charset="0"/>
              </a:rPr>
              <a:t>When sperm and egg </a:t>
            </a:r>
            <a:r>
              <a:rPr lang="en-US" sz="3200" dirty="0" smtClean="0">
                <a:solidFill>
                  <a:srgbClr val="000000"/>
                </a:solidFill>
                <a:latin typeface="Calibri" charset="0"/>
              </a:rPr>
              <a:t>unite during fertilization, a new </a:t>
            </a:r>
            <a:r>
              <a:rPr lang="en-US" sz="3200" dirty="0">
                <a:solidFill>
                  <a:srgbClr val="000000"/>
                </a:solidFill>
                <a:latin typeface="Calibri" charset="0"/>
              </a:rPr>
              <a:t>individual </a:t>
            </a:r>
            <a:r>
              <a:rPr lang="en-US" sz="3200" dirty="0" smtClean="0">
                <a:solidFill>
                  <a:srgbClr val="000000"/>
                </a:solidFill>
                <a:latin typeface="Calibri" charset="0"/>
              </a:rPr>
              <a:t>with two sets of chromosomes is created. One set comes from the mother, </a:t>
            </a:r>
            <a:r>
              <a:rPr lang="en-US" sz="3200" dirty="0">
                <a:solidFill>
                  <a:srgbClr val="000000"/>
                </a:solidFill>
                <a:latin typeface="Calibri" charset="0"/>
              </a:rPr>
              <a:t>and one </a:t>
            </a:r>
            <a:r>
              <a:rPr lang="en-US" sz="3200" dirty="0" smtClean="0">
                <a:solidFill>
                  <a:srgbClr val="000000"/>
                </a:solidFill>
                <a:latin typeface="Calibri" charset="0"/>
              </a:rPr>
              <a:t>set comes from the father</a:t>
            </a:r>
            <a:r>
              <a:rPr lang="en-US" sz="3200" dirty="0">
                <a:solidFill>
                  <a:srgbClr val="000000"/>
                </a:solidFill>
                <a:latin typeface="Calibri" charset="0"/>
              </a:rPr>
              <a:t>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619635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8077200" cy="990600"/>
          </a:xfrm>
        </p:spPr>
        <p:txBody>
          <a:bodyPr>
            <a:noAutofit/>
          </a:bodyPr>
          <a:lstStyle/>
          <a:p>
            <a:pPr lvl="0"/>
            <a:r>
              <a:rPr lang="en-US" sz="4400" dirty="0"/>
              <a:t/>
            </a:r>
            <a:br>
              <a:rPr lang="en-US" sz="4400" dirty="0"/>
            </a:br>
            <a:r>
              <a:rPr lang="en-US" sz="4400" dirty="0"/>
              <a:t>Next </a:t>
            </a:r>
            <a:r>
              <a:rPr lang="en-US" sz="4400" dirty="0" smtClean="0"/>
              <a:t>Time</a:t>
            </a:r>
            <a:r>
              <a:rPr lang="en-US" sz="4400" dirty="0"/>
              <a:t/>
            </a:r>
            <a:br>
              <a:rPr lang="en-US" sz="4400" dirty="0"/>
            </a:b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71600"/>
            <a:ext cx="8077200" cy="5029200"/>
          </a:xfrm>
        </p:spPr>
        <p:txBody>
          <a:bodyPr/>
          <a:lstStyle/>
          <a:p>
            <a:pPr marL="0" indent="0" algn="ctr">
              <a:buNone/>
            </a:pPr>
            <a:r>
              <a:rPr lang="en-US" sz="3200" dirty="0" smtClean="0"/>
              <a:t>Baby </a:t>
            </a:r>
            <a:r>
              <a:rPr lang="en-US" sz="3200" dirty="0" smtClean="0"/>
              <a:t>“</a:t>
            </a:r>
            <a:r>
              <a:rPr lang="en-US" sz="3200" dirty="0" err="1" smtClean="0"/>
              <a:t>Duckos</a:t>
            </a:r>
            <a:r>
              <a:rPr lang="en-US" sz="3200" dirty="0" smtClean="0"/>
              <a:t>”  </a:t>
            </a:r>
            <a:endParaRPr lang="en-US" sz="32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2819400" y="1981200"/>
            <a:ext cx="3733800" cy="1880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334000" y="3863132"/>
            <a:ext cx="133402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latin typeface="Calibri" panose="020F0502020204030204" pitchFamily="34" charset="0"/>
              </a:rPr>
              <a:t>Photo </a:t>
            </a:r>
            <a:r>
              <a:rPr lang="en-US" sz="800" dirty="0" smtClean="0">
                <a:latin typeface="Calibri" panose="020F0502020204030204" pitchFamily="34" charset="0"/>
              </a:rPr>
              <a:t>courtesy</a:t>
            </a:r>
            <a:r>
              <a:rPr lang="en-US" sz="1000" dirty="0" smtClean="0">
                <a:latin typeface="Calibri" panose="020F0502020204030204" pitchFamily="34" charset="0"/>
              </a:rPr>
              <a:t> of BSCS </a:t>
            </a:r>
            <a:endParaRPr lang="en-US" sz="1000" dirty="0">
              <a:latin typeface="Calibri" panose="020F050202020403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5800" y="4267200"/>
            <a:ext cx="80010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Calibri" pitchFamily="34" charset="0"/>
              </a:rPr>
              <a:t>Can we recreate the pattern of traits we saw across generations in the dachshunds and pea plants by making our own animals? </a:t>
            </a:r>
          </a:p>
          <a:p>
            <a:pPr>
              <a:spcBef>
                <a:spcPts val="1200"/>
              </a:spcBef>
            </a:pPr>
            <a:r>
              <a:rPr lang="en-US" sz="3200" dirty="0" smtClean="0">
                <a:latin typeface="Calibri" pitchFamily="34" charset="0"/>
              </a:rPr>
              <a:t>Let’s find out!</a:t>
            </a:r>
          </a:p>
        </p:txBody>
      </p:sp>
    </p:spTree>
    <p:extLst>
      <p:ext uri="{BB962C8B-B14F-4D97-AF65-F5344CB8AC3E}">
        <p14:creationId xmlns:p14="http://schemas.microsoft.com/office/powerpoint/2010/main" xmlns="" val="115700158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larity">
    <a:dk1>
      <a:srgbClr val="292934"/>
    </a:dk1>
    <a:lt1>
      <a:srgbClr val="FFFFFF"/>
    </a:lt1>
    <a:dk2>
      <a:srgbClr val="D2533C"/>
    </a:dk2>
    <a:lt2>
      <a:srgbClr val="F3F2DC"/>
    </a:lt2>
    <a:accent1>
      <a:srgbClr val="93A299"/>
    </a:accent1>
    <a:accent2>
      <a:srgbClr val="AD8F67"/>
    </a:accent2>
    <a:accent3>
      <a:srgbClr val="726056"/>
    </a:accent3>
    <a:accent4>
      <a:srgbClr val="4C5A6A"/>
    </a:accent4>
    <a:accent5>
      <a:srgbClr val="808DA0"/>
    </a:accent5>
    <a:accent6>
      <a:srgbClr val="79463D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2185</TotalTime>
  <Words>360</Words>
  <Application>Microsoft Office PowerPoint</Application>
  <PresentationFormat>On-screen Show (4:3)</PresentationFormat>
  <Paragraphs>34</Paragraphs>
  <Slides>7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Clarity</vt:lpstr>
      <vt:lpstr>GENETICS Lesson 3b</vt:lpstr>
      <vt:lpstr>Our Unit Central Question</vt:lpstr>
      <vt:lpstr> Lesson Focus Question  </vt:lpstr>
      <vt:lpstr>Genes and Chromosomes</vt:lpstr>
      <vt:lpstr>Today’s Focus Question</vt:lpstr>
      <vt:lpstr>Let’s Summarize!</vt:lpstr>
      <vt:lpstr> Next Time </vt:lpstr>
    </vt:vector>
  </TitlesOfParts>
  <Company>BSCS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 Numedahl</dc:creator>
  <cp:lastModifiedBy>JLonas</cp:lastModifiedBy>
  <cp:revision>141</cp:revision>
  <dcterms:created xsi:type="dcterms:W3CDTF">2014-06-10T18:20:14Z</dcterms:created>
  <dcterms:modified xsi:type="dcterms:W3CDTF">2019-03-20T16:15:57Z</dcterms:modified>
</cp:coreProperties>
</file>