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99" r:id="rId2"/>
    <p:sldId id="354" r:id="rId3"/>
    <p:sldId id="353" r:id="rId4"/>
    <p:sldId id="336" r:id="rId5"/>
    <p:sldId id="355" r:id="rId6"/>
    <p:sldId id="352" r:id="rId7"/>
    <p:sldId id="362" r:id="rId8"/>
    <p:sldId id="363" r:id="rId9"/>
    <p:sldId id="364" r:id="rId10"/>
    <p:sldId id="365" r:id="rId11"/>
    <p:sldId id="368" r:id="rId12"/>
    <p:sldId id="367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 M Beardsley" initials="PMB" lastIdx="8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FF9900"/>
    <a:srgbClr val="A5392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02" autoAdjust="0"/>
    <p:restoredTop sz="98460" autoAdjust="0"/>
  </p:normalViewPr>
  <p:slideViewPr>
    <p:cSldViewPr>
      <p:cViewPr varScale="1">
        <p:scale>
          <a:sx n="72" d="100"/>
          <a:sy n="72" d="100"/>
        </p:scale>
        <p:origin x="-154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E99A0-5A01-41BA-AC39-BB8F130969B5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BEC4D-D1F7-4625-B0BA-2126EAFE9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179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9E7CF9-240F-482B-9EC3-A2AD26735D19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063309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0936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07595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0304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816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5607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0759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4034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2161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976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6809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6025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6509-B7D9-4E14-990D-0939A6D2E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60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50129-838B-4CD0-82C5-B9E5CA8BA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98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27E1-08E6-4E55-9BDE-7F7F26004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630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A78D6-729F-4E75-A2D7-D2A416F3A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945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BBEB5-01D6-47A2-BCF3-B3B9837CD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7589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2B28A-D4AF-4B7E-8537-11780E8E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160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85E45-36ED-4CB7-AAF7-BE6B50D63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747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F5097-F154-45E2-885E-C80468948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811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6BDC2-34F1-4F7E-8EA7-5E37952CD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22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0B46F-C72C-481F-AA11-EB346A150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282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61DD7-BAA8-421F-9E35-5963BE49B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637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8F8E8D-CCF4-42A3-97FD-9805C969D9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022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u="none" kern="1200" spc="-1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6.jpeg"/><Relationship Id="rId21" Type="http://schemas.openxmlformats.org/officeDocument/2006/relationships/image" Target="../media/image24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jpeg"/><Relationship Id="rId20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19" Type="http://schemas.openxmlformats.org/officeDocument/2006/relationships/image" Target="../media/image22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8486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GENETICS Lesson 4a</a:t>
            </a:r>
            <a:endParaRPr lang="en-US" altLang="en-US" sz="360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05200"/>
            <a:ext cx="7391400" cy="1828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4000" dirty="0">
                <a:solidFill>
                  <a:srgbClr val="0070C0"/>
                </a:solidFill>
              </a:rPr>
              <a:t>How Can a Model of Inheritance Explain How a Trait Can Seem to Disappear in a Family?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/>
          </a:p>
        </p:txBody>
      </p:sp>
      <p:pic>
        <p:nvPicPr>
          <p:cNvPr id="5" name="Picture 4" descr="Noyce Logo copy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3000" y="5562600"/>
            <a:ext cx="787400" cy="787400"/>
          </a:xfrm>
          <a:prstGeom prst="rect">
            <a:avLst/>
          </a:prstGeom>
        </p:spPr>
      </p:pic>
      <p:pic>
        <p:nvPicPr>
          <p:cNvPr id="6" name="Picture 5" descr="Macintosh HD1:Users:nicolewickler:Desktop:Screen Shot 2013-10-14 at 11.04.49 AM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26" t="10564" r="3623" b="5182"/>
          <a:stretch/>
        </p:blipFill>
        <p:spPr bwMode="auto">
          <a:xfrm>
            <a:off x="3276600" y="5638800"/>
            <a:ext cx="679450" cy="6223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6" descr="Macintosh HD:Users:ceemast:Desktop:CPP_logogreen1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562600"/>
            <a:ext cx="736600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800" y="5562600"/>
            <a:ext cx="1439636" cy="59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4833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01000" cy="9906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D2533C"/>
                </a:solidFill>
                <a:latin typeface="Calibri" charset="0"/>
              </a:rPr>
              <a:t>Analyzing Our Bill-Color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8153400" cy="5105400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sz="3000" b="1" dirty="0"/>
              <a:t>Turn and Talk: </a:t>
            </a:r>
            <a:r>
              <a:rPr lang="en-US" sz="3000" dirty="0"/>
              <a:t>Discuss these questions with a partner: </a:t>
            </a:r>
          </a:p>
          <a:p>
            <a:pPr marL="731520" indent="-365760">
              <a:spcBef>
                <a:spcPts val="1200"/>
              </a:spcBef>
            </a:pPr>
            <a:r>
              <a:rPr lang="en-US" sz="3000" dirty="0"/>
              <a:t>Why do </a:t>
            </a:r>
            <a:r>
              <a:rPr lang="en-US" sz="3000" b="1" dirty="0"/>
              <a:t>none</a:t>
            </a:r>
            <a:r>
              <a:rPr lang="en-US" sz="3000" dirty="0"/>
              <a:t> of the </a:t>
            </a:r>
            <a:r>
              <a:rPr lang="en-US" sz="3000" dirty="0" err="1"/>
              <a:t>ducko</a:t>
            </a:r>
            <a:r>
              <a:rPr lang="en-US" sz="3000" dirty="0"/>
              <a:t> offspring have orange bills? </a:t>
            </a:r>
          </a:p>
          <a:p>
            <a:pPr marL="731520" indent="-365760">
              <a:spcBef>
                <a:spcPts val="600"/>
              </a:spcBef>
            </a:pPr>
            <a:r>
              <a:rPr lang="en-US" sz="3000" dirty="0"/>
              <a:t>What happened to the orange-bill trait? </a:t>
            </a:r>
            <a:br>
              <a:rPr lang="en-US" sz="3000" dirty="0"/>
            </a:br>
            <a:r>
              <a:rPr lang="en-US" sz="3000" dirty="0"/>
              <a:t>Did it disappear?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000" dirty="0"/>
              <a:t>What do you know about chromosomes, genes, and alleles that can help you answer these questions?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000" b="1" dirty="0"/>
              <a:t>Hint: </a:t>
            </a:r>
            <a:r>
              <a:rPr lang="en-US" sz="3000" dirty="0"/>
              <a:t>Look at our </a:t>
            </a:r>
            <a:r>
              <a:rPr lang="en-US" sz="3000" dirty="0" err="1"/>
              <a:t>ducko</a:t>
            </a:r>
            <a:r>
              <a:rPr lang="en-US" sz="3000" dirty="0"/>
              <a:t> model of inheritance!</a:t>
            </a:r>
          </a:p>
        </p:txBody>
      </p:sp>
    </p:spTree>
    <p:extLst>
      <p:ext uri="{BB962C8B-B14F-4D97-AF65-F5344CB8AC3E}">
        <p14:creationId xmlns:p14="http://schemas.microsoft.com/office/powerpoint/2010/main" xmlns="" val="1056306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>
            <a:noAutofit/>
          </a:bodyPr>
          <a:lstStyle/>
          <a:p>
            <a:pPr lvl="0"/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>Let’s Summarize!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smtClean="0"/>
              <a:t>Today’s focus question: </a:t>
            </a:r>
            <a:r>
              <a:rPr lang="en-US" sz="3200" i="1" dirty="0" smtClean="0"/>
              <a:t>How </a:t>
            </a:r>
            <a:r>
              <a:rPr lang="en-US" sz="3200" i="1" dirty="0"/>
              <a:t>can a model of inheritance explain how a trait may seem to </a:t>
            </a:r>
            <a:r>
              <a:rPr lang="en-US" sz="3200" i="1" dirty="0" smtClean="0"/>
              <a:t>disappear </a:t>
            </a:r>
            <a:r>
              <a:rPr lang="en-US" sz="3200" i="1" dirty="0"/>
              <a:t>in a family? </a:t>
            </a:r>
            <a:endParaRPr lang="en-US" sz="3200" i="1" dirty="0" smtClean="0"/>
          </a:p>
          <a:p>
            <a:pPr marL="731520" indent="-365760">
              <a:spcBef>
                <a:spcPts val="1800"/>
              </a:spcBef>
            </a:pPr>
            <a:r>
              <a:rPr lang="en-US" sz="3200" b="1" dirty="0" smtClean="0">
                <a:solidFill>
                  <a:srgbClr val="000000"/>
                </a:solidFill>
                <a:latin typeface="Calibri" charset="0"/>
              </a:rPr>
              <a:t>Turn and Talk: </a:t>
            </a:r>
            <a:r>
              <a:rPr lang="en-US" sz="3200" dirty="0" smtClean="0">
                <a:solidFill>
                  <a:srgbClr val="000000"/>
                </a:solidFill>
                <a:latin typeface="Calibri" charset="0"/>
              </a:rPr>
              <a:t>Discuss </a:t>
            </a:r>
            <a:r>
              <a:rPr lang="en-US" sz="3200" dirty="0" smtClean="0">
                <a:solidFill>
                  <a:srgbClr val="000000"/>
                </a:solidFill>
                <a:latin typeface="Calibri" charset="0"/>
              </a:rPr>
              <a:t>this question </a:t>
            </a:r>
            <a:r>
              <a:rPr lang="en-US" sz="3200" dirty="0" smtClean="0">
                <a:solidFill>
                  <a:srgbClr val="000000"/>
                </a:solidFill>
                <a:latin typeface="Calibri" charset="0"/>
              </a:rPr>
              <a:t>with a partner and then </a:t>
            </a:r>
            <a:r>
              <a:rPr lang="en-US" sz="3200" dirty="0" smtClean="0">
                <a:solidFill>
                  <a:srgbClr val="000000"/>
                </a:solidFill>
                <a:latin typeface="Calibri" charset="0"/>
              </a:rPr>
              <a:t>write your answer in </a:t>
            </a:r>
            <a:r>
              <a:rPr lang="en-US" sz="3200" dirty="0" smtClean="0">
                <a:solidFill>
                  <a:srgbClr val="000000"/>
                </a:solidFill>
                <a:latin typeface="Calibri" charset="0"/>
              </a:rPr>
              <a:t>your science notebook</a:t>
            </a:r>
            <a:r>
              <a:rPr lang="en-US" sz="3200" dirty="0" smtClean="0">
                <a:solidFill>
                  <a:srgbClr val="000000"/>
                </a:solidFill>
                <a:latin typeface="Calibri" charset="0"/>
              </a:rPr>
              <a:t>. You can also draw a picture or diagram.</a:t>
            </a:r>
          </a:p>
          <a:p>
            <a:pPr marL="731520" indent="-365760">
              <a:spcBef>
                <a:spcPts val="1800"/>
              </a:spcBef>
            </a:pPr>
            <a:r>
              <a:rPr lang="en-US" sz="3200" dirty="0" smtClean="0">
                <a:solidFill>
                  <a:srgbClr val="000000"/>
                </a:solidFill>
                <a:latin typeface="Calibri" charset="0"/>
              </a:rPr>
              <a:t>Make sure to include chromosomes, genes, and alleles in your explanation. </a:t>
            </a:r>
            <a:endParaRPr lang="en-US" sz="3200" dirty="0" smtClean="0">
              <a:solidFill>
                <a:srgbClr val="000000"/>
              </a:solidFill>
              <a:latin typeface="Calibri" charset="0"/>
            </a:endParaRPr>
          </a:p>
          <a:p>
            <a:pPr marL="0" indent="0">
              <a:buNone/>
            </a:pP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xmlns="" val="2484178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876800"/>
          </a:xfrm>
        </p:spPr>
        <p:txBody>
          <a:bodyPr/>
          <a:lstStyle/>
          <a:p>
            <a:pPr marL="365760" indent="-365760">
              <a:spcBef>
                <a:spcPts val="1800"/>
              </a:spcBef>
            </a:pPr>
            <a:r>
              <a:rPr lang="en-US" sz="3200" dirty="0">
                <a:solidFill>
                  <a:srgbClr val="000000"/>
                </a:solidFill>
              </a:rPr>
              <a:t>What bill color do you think the </a:t>
            </a:r>
            <a:r>
              <a:rPr lang="en-US" sz="3200" b="1" dirty="0">
                <a:solidFill>
                  <a:srgbClr val="000000"/>
                </a:solidFill>
              </a:rPr>
              <a:t>second generation </a:t>
            </a:r>
            <a:r>
              <a:rPr lang="en-US" sz="3200" dirty="0">
                <a:solidFill>
                  <a:srgbClr val="000000"/>
                </a:solidFill>
              </a:rPr>
              <a:t>of </a:t>
            </a:r>
            <a:r>
              <a:rPr lang="en-US" sz="3200" dirty="0" err="1">
                <a:solidFill>
                  <a:srgbClr val="000000"/>
                </a:solidFill>
              </a:rPr>
              <a:t>duckos</a:t>
            </a:r>
            <a:r>
              <a:rPr lang="en-US" sz="3200" dirty="0">
                <a:solidFill>
                  <a:srgbClr val="000000"/>
                </a:solidFill>
              </a:rPr>
              <a:t> will have? </a:t>
            </a:r>
          </a:p>
          <a:p>
            <a:pPr marL="365760" indent="-365760">
              <a:spcBef>
                <a:spcPts val="1800"/>
              </a:spcBef>
            </a:pPr>
            <a:r>
              <a:rPr lang="en-US" sz="3200" dirty="0">
                <a:solidFill>
                  <a:srgbClr val="000000"/>
                </a:solidFill>
              </a:rPr>
              <a:t>Do you think the bill-color trait will follow the same pattern we observed in the dachshunds and pea plants? </a:t>
            </a:r>
          </a:p>
          <a:p>
            <a:pPr marL="365760" indent="-365760">
              <a:spcBef>
                <a:spcPts val="1800"/>
              </a:spcBef>
              <a:buNone/>
            </a:pPr>
            <a:r>
              <a:rPr lang="en-US" sz="3200" dirty="0">
                <a:solidFill>
                  <a:srgbClr val="000000"/>
                </a:solidFill>
              </a:rPr>
              <a:t>That’s what we’ll find out in the next lesson.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xmlns="" val="230819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r>
              <a:rPr lang="en-US" dirty="0"/>
              <a:t>Review: Key Words and Science Ideas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990600" y="2209800"/>
            <a:ext cx="2895600" cy="2770074"/>
            <a:chOff x="0" y="0"/>
            <a:chExt cx="1337945" cy="1483360"/>
          </a:xfrm>
        </p:grpSpPr>
        <p:sp>
          <p:nvSpPr>
            <p:cNvPr id="34" name="Rounded Rectangle 33"/>
            <p:cNvSpPr/>
            <p:nvPr/>
          </p:nvSpPr>
          <p:spPr>
            <a:xfrm>
              <a:off x="0" y="0"/>
              <a:ext cx="1337945" cy="1483360"/>
            </a:xfrm>
            <a:prstGeom prst="roundRect">
              <a:avLst/>
            </a:prstGeom>
            <a:noFill/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19270" y="390939"/>
              <a:ext cx="1013405" cy="104029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 rot="18128746">
            <a:off x="1147305" y="3643654"/>
            <a:ext cx="1460931" cy="97575"/>
            <a:chOff x="0" y="0"/>
            <a:chExt cx="782347" cy="45720"/>
          </a:xfrm>
        </p:grpSpPr>
        <p:sp>
          <p:nvSpPr>
            <p:cNvPr id="32" name="Oval 31"/>
            <p:cNvSpPr/>
            <p:nvPr/>
          </p:nvSpPr>
          <p:spPr>
            <a:xfrm rot="20989164">
              <a:off x="0" y="0"/>
              <a:ext cx="483704" cy="4571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 rot="1139411">
              <a:off x="483704" y="1"/>
              <a:ext cx="298643" cy="4571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 rot="18128746">
            <a:off x="2096463" y="4202317"/>
            <a:ext cx="1353029" cy="120045"/>
            <a:chOff x="57780" y="-10530"/>
            <a:chExt cx="724567" cy="56251"/>
          </a:xfrm>
        </p:grpSpPr>
        <p:sp>
          <p:nvSpPr>
            <p:cNvPr id="30" name="Oval 29"/>
            <p:cNvSpPr/>
            <p:nvPr/>
          </p:nvSpPr>
          <p:spPr>
            <a:xfrm rot="1620808">
              <a:off x="57780" y="-10530"/>
              <a:ext cx="483704" cy="45719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rot="19277540">
              <a:off x="483704" y="2"/>
              <a:ext cx="298643" cy="45719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 rot="19957135">
            <a:off x="1876168" y="3850712"/>
            <a:ext cx="860300" cy="84193"/>
            <a:chOff x="0" y="0"/>
            <a:chExt cx="397538" cy="45719"/>
          </a:xfrm>
        </p:grpSpPr>
        <p:sp>
          <p:nvSpPr>
            <p:cNvPr id="28" name="Oval 27"/>
            <p:cNvSpPr/>
            <p:nvPr/>
          </p:nvSpPr>
          <p:spPr>
            <a:xfrm>
              <a:off x="0" y="0"/>
              <a:ext cx="198783" cy="4571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98783" y="0"/>
              <a:ext cx="198755" cy="45085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209800" y="3352800"/>
            <a:ext cx="860300" cy="84193"/>
            <a:chOff x="0" y="0"/>
            <a:chExt cx="397538" cy="45719"/>
          </a:xfrm>
        </p:grpSpPr>
        <p:sp>
          <p:nvSpPr>
            <p:cNvPr id="26" name="Oval 25"/>
            <p:cNvSpPr/>
            <p:nvPr/>
          </p:nvSpPr>
          <p:spPr>
            <a:xfrm rot="20396853">
              <a:off x="0" y="0"/>
              <a:ext cx="198783" cy="45719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rot="1203273">
              <a:off x="198783" y="0"/>
              <a:ext cx="198755" cy="45085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4495800" y="22860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</a:rPr>
              <a:t>Chromosomes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62000" y="53340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       </a:t>
            </a:r>
            <a:r>
              <a:rPr lang="en-US" sz="2000" b="1" dirty="0">
                <a:latin typeface="Calibri" panose="020F0502020204030204" pitchFamily="34" charset="0"/>
              </a:rPr>
              <a:t>Cell	  Nucleus</a:t>
            </a:r>
          </a:p>
        </p:txBody>
      </p:sp>
      <p:cxnSp>
        <p:nvCxnSpPr>
          <p:cNvPr id="83" name="Straight Arrow Connector 82"/>
          <p:cNvCxnSpPr/>
          <p:nvPr/>
        </p:nvCxnSpPr>
        <p:spPr>
          <a:xfrm flipV="1">
            <a:off x="1371600" y="4800600"/>
            <a:ext cx="0" cy="4119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4514850" y="3086518"/>
            <a:ext cx="3943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Chromosomes come in pairs. One chromosome in each pair comes from each parent.  </a:t>
            </a:r>
          </a:p>
          <a:p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572000" y="5029200"/>
            <a:ext cx="3943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</a:rPr>
              <a:t>Genes</a:t>
            </a:r>
            <a:r>
              <a:rPr lang="en-US" sz="2000" dirty="0">
                <a:latin typeface="Calibri" panose="020F0502020204030204" pitchFamily="34" charset="0"/>
              </a:rPr>
              <a:t> for specific traits are found at specific locations on chromosomes.</a:t>
            </a:r>
          </a:p>
        </p:txBody>
      </p:sp>
      <p:sp>
        <p:nvSpPr>
          <p:cNvPr id="104" name="Oval 103"/>
          <p:cNvSpPr/>
          <p:nvPr/>
        </p:nvSpPr>
        <p:spPr>
          <a:xfrm>
            <a:off x="1600200" y="4114801"/>
            <a:ext cx="45719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 flipV="1">
            <a:off x="2438400" y="4495800"/>
            <a:ext cx="45719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flipH="1" flipV="1">
            <a:off x="1981200" y="4648200"/>
            <a:ext cx="152400" cy="7167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2438400" y="4572000"/>
            <a:ext cx="2133600" cy="609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1676400" y="4191000"/>
            <a:ext cx="2895600" cy="990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cxnSpLocks/>
            <a:endCxn id="27" idx="0"/>
          </p:cNvCxnSpPr>
          <p:nvPr/>
        </p:nvCxnSpPr>
        <p:spPr>
          <a:xfrm flipH="1">
            <a:off x="2869275" y="2900745"/>
            <a:ext cx="1321724" cy="45457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cxnSpLocks/>
            <a:endCxn id="33" idx="5"/>
          </p:cNvCxnSpPr>
          <p:nvPr/>
        </p:nvCxnSpPr>
        <p:spPr>
          <a:xfrm flipH="1">
            <a:off x="2293239" y="2904785"/>
            <a:ext cx="1897760" cy="3084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cxnSpLocks/>
          </p:cNvCxnSpPr>
          <p:nvPr/>
        </p:nvCxnSpPr>
        <p:spPr>
          <a:xfrm flipH="1">
            <a:off x="2477209" y="2900745"/>
            <a:ext cx="1713790" cy="9009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cxnSpLocks/>
            <a:endCxn id="31" idx="4"/>
          </p:cNvCxnSpPr>
          <p:nvPr/>
        </p:nvCxnSpPr>
        <p:spPr>
          <a:xfrm flipH="1">
            <a:off x="3042552" y="2906573"/>
            <a:ext cx="1148447" cy="101945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76DC59AE-E103-4749-ACD2-B1E43D432578}"/>
              </a:ext>
            </a:extLst>
          </p:cNvPr>
          <p:cNvCxnSpPr>
            <a:cxnSpLocks/>
          </p:cNvCxnSpPr>
          <p:nvPr/>
        </p:nvCxnSpPr>
        <p:spPr>
          <a:xfrm flipH="1">
            <a:off x="4191000" y="3279849"/>
            <a:ext cx="323851" cy="172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6FDB0BE7-9724-441F-ACE4-CDA402FA5008}"/>
              </a:ext>
            </a:extLst>
          </p:cNvPr>
          <p:cNvCxnSpPr>
            <a:cxnSpLocks/>
          </p:cNvCxnSpPr>
          <p:nvPr/>
        </p:nvCxnSpPr>
        <p:spPr>
          <a:xfrm flipV="1">
            <a:off x="4191000" y="2486055"/>
            <a:ext cx="0" cy="79551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8740A607-209B-43AA-B4A4-53967CAF1EE3}"/>
              </a:ext>
            </a:extLst>
          </p:cNvPr>
          <p:cNvCxnSpPr>
            <a:cxnSpLocks/>
            <a:endCxn id="68" idx="1"/>
          </p:cNvCxnSpPr>
          <p:nvPr/>
        </p:nvCxnSpPr>
        <p:spPr>
          <a:xfrm>
            <a:off x="4191000" y="2486055"/>
            <a:ext cx="304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9160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103" grpId="0"/>
      <p:bldP spid="104" grpId="0" animBg="1"/>
      <p:bldP spid="1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Picture 18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09" t="12539" r="30177"/>
          <a:stretch/>
        </p:blipFill>
        <p:spPr>
          <a:xfrm>
            <a:off x="1949713" y="5257239"/>
            <a:ext cx="906313" cy="961816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Connector 6"/>
          <p:cNvCxnSpPr/>
          <p:nvPr/>
        </p:nvCxnSpPr>
        <p:spPr>
          <a:xfrm>
            <a:off x="4724400" y="1066800"/>
            <a:ext cx="0" cy="54864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5105400" y="1600200"/>
            <a:ext cx="3590628" cy="1239801"/>
            <a:chOff x="5167376" y="3068781"/>
            <a:chExt cx="3962400" cy="1642418"/>
          </a:xfrm>
        </p:grpSpPr>
        <p:cxnSp>
          <p:nvCxnSpPr>
            <p:cNvPr id="19" name="Straight Connector 18"/>
            <p:cNvCxnSpPr/>
            <p:nvPr/>
          </p:nvCxnSpPr>
          <p:spPr>
            <a:xfrm flipH="1">
              <a:off x="6428722" y="3068781"/>
              <a:ext cx="1226232" cy="197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982280" y="3169727"/>
              <a:ext cx="0" cy="11261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/>
            <p:cNvGrpSpPr/>
            <p:nvPr/>
          </p:nvGrpSpPr>
          <p:grpSpPr>
            <a:xfrm>
              <a:off x="5167376" y="4278981"/>
              <a:ext cx="3962400" cy="432218"/>
              <a:chOff x="442423" y="4368326"/>
              <a:chExt cx="3962400" cy="432218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442423" y="4368326"/>
                <a:ext cx="3962400" cy="380945"/>
                <a:chOff x="4876800" y="2816211"/>
                <a:chExt cx="3962400" cy="380945"/>
              </a:xfrm>
            </p:grpSpPr>
            <p:cxnSp>
              <p:nvCxnSpPr>
                <p:cNvPr id="35" name="Straight Connector 34"/>
                <p:cNvCxnSpPr/>
                <p:nvPr/>
              </p:nvCxnSpPr>
              <p:spPr>
                <a:xfrm flipH="1" flipV="1">
                  <a:off x="4876800" y="2816211"/>
                  <a:ext cx="3962400" cy="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flipV="1">
                  <a:off x="4876800" y="2816212"/>
                  <a:ext cx="0" cy="38094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flipV="1">
                  <a:off x="5562551" y="2816211"/>
                  <a:ext cx="0" cy="38094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/>
              <p:cNvCxnSpPr/>
              <p:nvPr/>
            </p:nvCxnSpPr>
            <p:spPr>
              <a:xfrm flipV="1">
                <a:off x="1853989" y="4368326"/>
                <a:ext cx="0" cy="38094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V="1">
                <a:off x="2435821" y="4396842"/>
                <a:ext cx="0" cy="38094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V="1">
                <a:off x="3073843" y="4396842"/>
                <a:ext cx="0" cy="38094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3712906" y="4396842"/>
                <a:ext cx="0" cy="38094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V="1">
                <a:off x="4404823" y="4419600"/>
                <a:ext cx="0" cy="38094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7" name="Straight Connector 56"/>
          <p:cNvCxnSpPr/>
          <p:nvPr/>
        </p:nvCxnSpPr>
        <p:spPr>
          <a:xfrm>
            <a:off x="4724400" y="3701772"/>
            <a:ext cx="436644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4800600" y="3352800"/>
            <a:ext cx="2118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Generation 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029200" y="6336268"/>
            <a:ext cx="2118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Generation 2</a:t>
            </a:r>
          </a:p>
        </p:txBody>
      </p:sp>
      <p:cxnSp>
        <p:nvCxnSpPr>
          <p:cNvPr id="80" name="Straight Connector 79"/>
          <p:cNvCxnSpPr/>
          <p:nvPr/>
        </p:nvCxnSpPr>
        <p:spPr>
          <a:xfrm>
            <a:off x="277105" y="3688794"/>
            <a:ext cx="444729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304800" y="3352800"/>
            <a:ext cx="2118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Generation 1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96866" y="6336268"/>
            <a:ext cx="2118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Generation 2</a:t>
            </a:r>
          </a:p>
        </p:txBody>
      </p:sp>
      <p:pic>
        <p:nvPicPr>
          <p:cNvPr id="1026" name="Picture 2" descr="S:\Production\Art Files--Final\RESPECT-MSPCP\Genetics\RES.C1.GEN.L4HO.00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25" t="23706" r="10550" b="8274"/>
          <a:stretch/>
        </p:blipFill>
        <p:spPr bwMode="auto">
          <a:xfrm>
            <a:off x="5410200" y="1066800"/>
            <a:ext cx="797576" cy="103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S:\Production\Art Files--Final\RESPECT-MSPCP\Genetics\RES.C1.GEN.L4HO.00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4" t="21086" r="9555" b="5573"/>
          <a:stretch/>
        </p:blipFill>
        <p:spPr bwMode="auto">
          <a:xfrm>
            <a:off x="7391400" y="1066800"/>
            <a:ext cx="841674" cy="104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" descr="S:\Production\Art Files--Final\RESPECT-MSPCP\Genetics\RES.C1.GEN.L4HO.00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25" t="23706" r="10550" b="8274"/>
          <a:stretch/>
        </p:blipFill>
        <p:spPr bwMode="auto">
          <a:xfrm>
            <a:off x="4953000" y="2895600"/>
            <a:ext cx="384631" cy="50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" descr="S:\Production\Art Files--Final\RESPECT-MSPCP\Genetics\RES.C1.GEN.L4HO.00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25" t="23706" r="10550" b="8274"/>
          <a:stretch/>
        </p:blipFill>
        <p:spPr bwMode="auto">
          <a:xfrm>
            <a:off x="5562600" y="2895600"/>
            <a:ext cx="384631" cy="50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2" descr="S:\Production\Art Files--Final\RESPECT-MSPCP\Genetics\RES.C1.GEN.L4HO.00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25" t="23706" r="10550" b="8274"/>
          <a:stretch/>
        </p:blipFill>
        <p:spPr bwMode="auto">
          <a:xfrm>
            <a:off x="6172200" y="2895600"/>
            <a:ext cx="384631" cy="50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" descr="S:\Production\Art Files--Final\RESPECT-MSPCP\Genetics\RES.C1.GEN.L4HO.00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25" t="23706" r="10550" b="8274"/>
          <a:stretch/>
        </p:blipFill>
        <p:spPr bwMode="auto">
          <a:xfrm>
            <a:off x="6781800" y="2895600"/>
            <a:ext cx="384631" cy="50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" descr="S:\Production\Art Files--Final\RESPECT-MSPCP\Genetics\RES.C1.GEN.L4HO.00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25" t="23706" r="10550" b="8274"/>
          <a:stretch/>
        </p:blipFill>
        <p:spPr bwMode="auto">
          <a:xfrm>
            <a:off x="7315200" y="2895600"/>
            <a:ext cx="384631" cy="50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" descr="S:\Production\Art Files--Final\RESPECT-MSPCP\Genetics\RES.C1.GEN.L4HO.00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25" t="23706" r="10550" b="8274"/>
          <a:stretch/>
        </p:blipFill>
        <p:spPr bwMode="auto">
          <a:xfrm>
            <a:off x="7924800" y="2895600"/>
            <a:ext cx="384631" cy="50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S:\Production\Art Files--Final\RESPECT-MSPCP\Genetics\RES.C1.GEN.L4HO.00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25" t="23706" r="10550" b="8274"/>
          <a:stretch/>
        </p:blipFill>
        <p:spPr bwMode="auto">
          <a:xfrm>
            <a:off x="8534400" y="2895600"/>
            <a:ext cx="384631" cy="50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" name="TextBox 132"/>
          <p:cNvSpPr txBox="1"/>
          <p:nvPr/>
        </p:nvSpPr>
        <p:spPr>
          <a:xfrm>
            <a:off x="5486400" y="2057400"/>
            <a:ext cx="914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Calibri" panose="020F0502020204030204" pitchFamily="34" charset="0"/>
              </a:rPr>
              <a:t>Photo by </a:t>
            </a:r>
            <a:r>
              <a:rPr lang="en-US" sz="600" dirty="0" err="1">
                <a:latin typeface="Calibri" panose="020F0502020204030204" pitchFamily="34" charset="0"/>
              </a:rPr>
              <a:t>Pakpoom</a:t>
            </a:r>
            <a:r>
              <a:rPr lang="en-US" sz="600" dirty="0">
                <a:latin typeface="Calibri" panose="020F0502020204030204" pitchFamily="34" charset="0"/>
              </a:rPr>
              <a:t> </a:t>
            </a:r>
            <a:r>
              <a:rPr lang="en-US" sz="600" dirty="0" err="1">
                <a:latin typeface="Calibri" panose="020F0502020204030204" pitchFamily="34" charset="0"/>
              </a:rPr>
              <a:t>Phummee</a:t>
            </a:r>
            <a:endParaRPr lang="en-US" sz="600" dirty="0">
              <a:latin typeface="Calibri" panose="020F0502020204030204" pitchFamily="34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7467600" y="2057400"/>
            <a:ext cx="946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Calibri" panose="020F0502020204030204" pitchFamily="34" charset="0"/>
              </a:rPr>
              <a:t>Photo by </a:t>
            </a:r>
            <a:r>
              <a:rPr lang="en-US" sz="600" dirty="0" err="1">
                <a:latin typeface="Calibri" panose="020F0502020204030204" pitchFamily="34" charset="0"/>
              </a:rPr>
              <a:t>Maksym</a:t>
            </a:r>
            <a:r>
              <a:rPr lang="en-US" sz="600" dirty="0">
                <a:latin typeface="Calibri" panose="020F0502020204030204" pitchFamily="34" charset="0"/>
              </a:rPr>
              <a:t> </a:t>
            </a:r>
            <a:r>
              <a:rPr lang="en-US" sz="600" dirty="0" err="1">
                <a:latin typeface="Calibri" panose="020F0502020204030204" pitchFamily="34" charset="0"/>
              </a:rPr>
              <a:t>Surovtsev</a:t>
            </a:r>
            <a:endParaRPr lang="en-US" sz="600" dirty="0">
              <a:latin typeface="Calibri" panose="020F0502020204030204" pitchFamily="34" charset="0"/>
            </a:endParaRPr>
          </a:p>
        </p:txBody>
      </p:sp>
      <p:sp>
        <p:nvSpPr>
          <p:cNvPr id="152" name="Title 1"/>
          <p:cNvSpPr txBox="1">
            <a:spLocks/>
          </p:cNvSpPr>
          <p:nvPr/>
        </p:nvSpPr>
        <p:spPr>
          <a:xfrm>
            <a:off x="609600" y="381000"/>
            <a:ext cx="80772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-10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Dachshund and Pea-Plant Pedigrees</a:t>
            </a:r>
          </a:p>
        </p:txBody>
      </p:sp>
      <p:grpSp>
        <p:nvGrpSpPr>
          <p:cNvPr id="157" name="Group 156"/>
          <p:cNvGrpSpPr/>
          <p:nvPr/>
        </p:nvGrpSpPr>
        <p:grpSpPr>
          <a:xfrm>
            <a:off x="357958" y="932174"/>
            <a:ext cx="4045661" cy="2463446"/>
            <a:chOff x="4477980" y="1570396"/>
            <a:chExt cx="4579664" cy="3111529"/>
          </a:xfrm>
        </p:grpSpPr>
        <p:cxnSp>
          <p:nvCxnSpPr>
            <p:cNvPr id="158" name="Straight Connector 157"/>
            <p:cNvCxnSpPr/>
            <p:nvPr/>
          </p:nvCxnSpPr>
          <p:spPr>
            <a:xfrm flipV="1">
              <a:off x="8763000" y="3564529"/>
              <a:ext cx="0" cy="3809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TextBox 158"/>
            <p:cNvSpPr txBox="1"/>
            <p:nvPr/>
          </p:nvSpPr>
          <p:spPr>
            <a:xfrm>
              <a:off x="6910902" y="3297168"/>
              <a:ext cx="214674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latin typeface="Calibri" panose="020F0502020204030204" pitchFamily="34" charset="0"/>
                </a:rPr>
                <a:t>Photo courtesy of © </a:t>
              </a:r>
              <a:r>
                <a:rPr lang="en-US" sz="800" dirty="0" err="1">
                  <a:latin typeface="Calibri" panose="020F0502020204030204" pitchFamily="34" charset="0"/>
                </a:rPr>
                <a:t>Isselee</a:t>
              </a:r>
              <a:r>
                <a:rPr lang="en-US" sz="800" dirty="0">
                  <a:latin typeface="Calibri" panose="020F0502020204030204" pitchFamily="34" charset="0"/>
                </a:rPr>
                <a:t> | Dreamstime.com</a:t>
              </a:r>
            </a:p>
          </p:txBody>
        </p:sp>
        <p:grpSp>
          <p:nvGrpSpPr>
            <p:cNvPr id="160" name="Group 159"/>
            <p:cNvGrpSpPr/>
            <p:nvPr/>
          </p:nvGrpSpPr>
          <p:grpSpPr>
            <a:xfrm>
              <a:off x="4477980" y="1570396"/>
              <a:ext cx="4285020" cy="3111529"/>
              <a:chOff x="4477980" y="1570396"/>
              <a:chExt cx="4285020" cy="3111529"/>
            </a:xfrm>
          </p:grpSpPr>
          <p:grpSp>
            <p:nvGrpSpPr>
              <p:cNvPr id="162" name="Group 161"/>
              <p:cNvGrpSpPr/>
              <p:nvPr/>
            </p:nvGrpSpPr>
            <p:grpSpPr>
              <a:xfrm>
                <a:off x="4800600" y="1649305"/>
                <a:ext cx="3962400" cy="2625403"/>
                <a:chOff x="4800600" y="1649305"/>
                <a:chExt cx="3962400" cy="2625403"/>
              </a:xfrm>
            </p:grpSpPr>
            <p:cxnSp>
              <p:nvCxnSpPr>
                <p:cNvPr id="171" name="Straight Connector 170"/>
                <p:cNvCxnSpPr/>
                <p:nvPr/>
              </p:nvCxnSpPr>
              <p:spPr>
                <a:xfrm flipH="1" flipV="1">
                  <a:off x="6617736" y="2218252"/>
                  <a:ext cx="494294" cy="253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/>
                <p:cNvCxnSpPr/>
                <p:nvPr/>
              </p:nvCxnSpPr>
              <p:spPr>
                <a:xfrm>
                  <a:off x="6884436" y="2232024"/>
                  <a:ext cx="0" cy="134937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73" name="Group 172"/>
                <p:cNvGrpSpPr/>
                <p:nvPr/>
              </p:nvGrpSpPr>
              <p:grpSpPr>
                <a:xfrm>
                  <a:off x="4800600" y="3564529"/>
                  <a:ext cx="3962400" cy="386573"/>
                  <a:chOff x="4729692" y="2810583"/>
                  <a:chExt cx="3962400" cy="386573"/>
                </a:xfrm>
              </p:grpSpPr>
              <p:cxnSp>
                <p:nvCxnSpPr>
                  <p:cNvPr id="178" name="Straight Connector 177"/>
                  <p:cNvCxnSpPr/>
                  <p:nvPr/>
                </p:nvCxnSpPr>
                <p:spPr>
                  <a:xfrm flipH="1" flipV="1">
                    <a:off x="4729692" y="2816211"/>
                    <a:ext cx="3962400" cy="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Straight Connector 178"/>
                  <p:cNvCxnSpPr/>
                  <p:nvPr/>
                </p:nvCxnSpPr>
                <p:spPr>
                  <a:xfrm flipV="1">
                    <a:off x="4729692" y="2816212"/>
                    <a:ext cx="0" cy="380944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Straight Connector 179"/>
                  <p:cNvCxnSpPr/>
                  <p:nvPr/>
                </p:nvCxnSpPr>
                <p:spPr>
                  <a:xfrm flipV="1">
                    <a:off x="6593047" y="2810583"/>
                    <a:ext cx="0" cy="380944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74" name="Straight Connector 173"/>
                <p:cNvCxnSpPr/>
                <p:nvPr/>
              </p:nvCxnSpPr>
              <p:spPr>
                <a:xfrm flipH="1">
                  <a:off x="5067300" y="4272780"/>
                  <a:ext cx="225762" cy="189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/>
                <p:cNvCxnSpPr/>
                <p:nvPr/>
              </p:nvCxnSpPr>
              <p:spPr>
                <a:xfrm flipH="1">
                  <a:off x="6770140" y="4273770"/>
                  <a:ext cx="189080" cy="93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175"/>
                <p:cNvCxnSpPr/>
                <p:nvPr/>
              </p:nvCxnSpPr>
              <p:spPr>
                <a:xfrm flipH="1">
                  <a:off x="8229600" y="4272780"/>
                  <a:ext cx="20203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77" name="Picture 2" descr="S:\Production\Art Files--Final\RESPECT-MSPCP\Genetics\RES.C1.GEN.L1HO.021.jp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78520" y="1649305"/>
                  <a:ext cx="1072422" cy="12636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63" name="Picture 3" descr="S:\Production\Art Files--Final\RESPECT-MSPCP\Genetics\RES.C1.GEN.L1HO.022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852867" y="1570396"/>
                <a:ext cx="1775508" cy="14214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5" name="Picture 164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7103" t="699" r="39155" b="42462"/>
              <a:stretch/>
            </p:blipFill>
            <p:spPr>
              <a:xfrm>
                <a:off x="4477980" y="3945471"/>
                <a:ext cx="685786" cy="717812"/>
              </a:xfrm>
              <a:prstGeom prst="ellipse">
                <a:avLst/>
              </a:prstGeom>
              <a:ln w="25400" cap="rnd">
                <a:solidFill>
                  <a:srgbClr val="000000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pic>
            <p:nvPicPr>
              <p:cNvPr id="166" name="Picture 165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9762"/>
              <a:stretch/>
            </p:blipFill>
            <p:spPr>
              <a:xfrm>
                <a:off x="6084389" y="3951101"/>
                <a:ext cx="700915" cy="665275"/>
              </a:xfrm>
              <a:prstGeom prst="rect">
                <a:avLst/>
              </a:prstGeom>
              <a:ln w="254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168" name="Picture 167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5678" t="3587" r="23153" b="9152"/>
              <a:stretch/>
            </p:blipFill>
            <p:spPr>
              <a:xfrm>
                <a:off x="5303720" y="3956923"/>
                <a:ext cx="569803" cy="683762"/>
              </a:xfrm>
              <a:prstGeom prst="rect">
                <a:avLst/>
              </a:prstGeom>
              <a:ln w="254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169" name="Picture 168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885441" y="3924830"/>
                <a:ext cx="643040" cy="717813"/>
              </a:xfrm>
              <a:prstGeom prst="ellipse">
                <a:avLst/>
              </a:prstGeom>
              <a:ln w="25400" cap="rnd">
                <a:solidFill>
                  <a:srgbClr val="000000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pic>
            <p:nvPicPr>
              <p:cNvPr id="170" name="Picture 169"/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38896" t="22804" r="20477" b="12741"/>
              <a:stretch/>
            </p:blipFill>
            <p:spPr>
              <a:xfrm>
                <a:off x="7621531" y="3951101"/>
                <a:ext cx="614207" cy="730824"/>
              </a:xfrm>
              <a:prstGeom prst="rect">
                <a:avLst/>
              </a:prstGeom>
              <a:ln w="254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sp>
          <p:nvSpPr>
            <p:cNvPr id="161" name="TextBox 160"/>
            <p:cNvSpPr txBox="1"/>
            <p:nvPr/>
          </p:nvSpPr>
          <p:spPr>
            <a:xfrm>
              <a:off x="4543681" y="3306487"/>
              <a:ext cx="214674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latin typeface="Calibri" panose="020F0502020204030204" pitchFamily="34" charset="0"/>
                </a:rPr>
                <a:t>Photo courtesy of © </a:t>
              </a:r>
              <a:r>
                <a:rPr lang="en-US" sz="800" dirty="0" err="1">
                  <a:latin typeface="Calibri" panose="020F0502020204030204" pitchFamily="34" charset="0"/>
                </a:rPr>
                <a:t>Oxilixo</a:t>
              </a:r>
              <a:r>
                <a:rPr lang="en-US" sz="800" dirty="0">
                  <a:latin typeface="Calibri" panose="020F0502020204030204" pitchFamily="34" charset="0"/>
                </a:rPr>
                <a:t> | Dreamstime.com</a:t>
              </a:r>
            </a:p>
          </p:txBody>
        </p:sp>
      </p:grpSp>
      <p:pic>
        <p:nvPicPr>
          <p:cNvPr id="181" name="Picture 180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005"/>
          <a:stretch/>
        </p:blipFill>
        <p:spPr>
          <a:xfrm>
            <a:off x="428706" y="3859210"/>
            <a:ext cx="1064285" cy="1182400"/>
          </a:xfrm>
          <a:prstGeom prst="ellipse">
            <a:avLst/>
          </a:prstGeom>
          <a:ln w="25400" cap="rnd">
            <a:solidFill>
              <a:srgbClr val="0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3" name="Picture 18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39" t="17263" r="1587" b="7936"/>
          <a:stretch/>
        </p:blipFill>
        <p:spPr>
          <a:xfrm>
            <a:off x="1914703" y="3900333"/>
            <a:ext cx="1017840" cy="1068873"/>
          </a:xfrm>
          <a:prstGeom prst="ellipse">
            <a:avLst/>
          </a:prstGeom>
          <a:ln w="25400" cap="rnd">
            <a:solidFill>
              <a:srgbClr val="0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5" name="Picture 184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20" t="9013" r="21139" b="23045"/>
          <a:stretch/>
        </p:blipFill>
        <p:spPr>
          <a:xfrm>
            <a:off x="3426454" y="3996728"/>
            <a:ext cx="908884" cy="944520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7" name="Picture 18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706" y="5203085"/>
            <a:ext cx="1015131" cy="1070124"/>
          </a:xfrm>
          <a:prstGeom prst="ellipse">
            <a:avLst/>
          </a:prstGeom>
          <a:ln w="25400" cap="rnd">
            <a:solidFill>
              <a:srgbClr val="0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1" name="Picture 190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00" t="21728" r="6113" b="15988"/>
          <a:stretch/>
        </p:blipFill>
        <p:spPr>
          <a:xfrm>
            <a:off x="3443796" y="5195870"/>
            <a:ext cx="966518" cy="1063595"/>
          </a:xfrm>
          <a:prstGeom prst="ellipse">
            <a:avLst/>
          </a:prstGeom>
          <a:ln w="25400" cap="rnd">
            <a:solidFill>
              <a:srgbClr val="0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6" name="Oval 85">
            <a:extLst>
              <a:ext uri="{FF2B5EF4-FFF2-40B4-BE49-F238E27FC236}">
                <a16:creationId xmlns:a16="http://schemas.microsoft.com/office/drawing/2014/main" xmlns="" id="{8AD144BC-AF44-4D6F-AE4E-1E75BA65A49A}"/>
              </a:ext>
            </a:extLst>
          </p:cNvPr>
          <p:cNvSpPr/>
          <p:nvPr/>
        </p:nvSpPr>
        <p:spPr>
          <a:xfrm>
            <a:off x="668884" y="833694"/>
            <a:ext cx="1583706" cy="15052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ACEC2FC9-FDD9-49B1-9F76-3E115B95CBA4}"/>
              </a:ext>
            </a:extLst>
          </p:cNvPr>
          <p:cNvSpPr/>
          <p:nvPr/>
        </p:nvSpPr>
        <p:spPr>
          <a:xfrm>
            <a:off x="2700994" y="931771"/>
            <a:ext cx="1196211" cy="13391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xmlns="" id="{78C7F26A-0B3D-40E0-A237-E37248186CE6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953" r="21192"/>
          <a:stretch/>
        </p:blipFill>
        <p:spPr>
          <a:xfrm>
            <a:off x="3845665" y="2801296"/>
            <a:ext cx="669670" cy="655602"/>
          </a:xfrm>
          <a:prstGeom prst="ellipse">
            <a:avLst/>
          </a:prstGeom>
          <a:ln w="25400" cap="rnd">
            <a:solidFill>
              <a:srgbClr val="0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3" name="Picture 2" descr="S:\Production\Art Files--Final\RESPECT-MSPCP\Genetics\RES.C1.GEN.L4HO.008.jpg">
            <a:extLst>
              <a:ext uri="{FF2B5EF4-FFF2-40B4-BE49-F238E27FC236}">
                <a16:creationId xmlns:a16="http://schemas.microsoft.com/office/drawing/2014/main" xmlns="" id="{CB7BE44C-5DEC-48CA-AFB6-74F205DDB7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25" t="23706" r="10550" b="8274"/>
          <a:stretch/>
        </p:blipFill>
        <p:spPr bwMode="auto">
          <a:xfrm>
            <a:off x="5200330" y="3918537"/>
            <a:ext cx="361216" cy="48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" descr="S:\Production\Art Files--Final\RESPECT-MSPCP\Genetics\RES.C1.GEN.L4HO.008.jpg">
            <a:extLst>
              <a:ext uri="{FF2B5EF4-FFF2-40B4-BE49-F238E27FC236}">
                <a16:creationId xmlns:a16="http://schemas.microsoft.com/office/drawing/2014/main" xmlns="" id="{00B0A1D1-4B6B-4D55-959C-CDA25D1F82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25" t="23706" r="10550" b="8274"/>
          <a:stretch/>
        </p:blipFill>
        <p:spPr bwMode="auto">
          <a:xfrm>
            <a:off x="5847538" y="3918537"/>
            <a:ext cx="361216" cy="48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 descr="S:\Production\Art Files--Final\RESPECT-MSPCP\Genetics\RES.C1.GEN.L4HO.008.jpg">
            <a:extLst>
              <a:ext uri="{FF2B5EF4-FFF2-40B4-BE49-F238E27FC236}">
                <a16:creationId xmlns:a16="http://schemas.microsoft.com/office/drawing/2014/main" xmlns="" id="{48FF37A4-8239-484A-B539-3DA3DFF0B7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25" t="23706" r="10550" b="8274"/>
          <a:stretch/>
        </p:blipFill>
        <p:spPr bwMode="auto">
          <a:xfrm>
            <a:off x="5467172" y="4480926"/>
            <a:ext cx="361216" cy="48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2" descr="S:\Production\Art Files--Final\RESPECT-MSPCP\Genetics\RES.C1.GEN.L4HO.008.jpg">
            <a:extLst>
              <a:ext uri="{FF2B5EF4-FFF2-40B4-BE49-F238E27FC236}">
                <a16:creationId xmlns:a16="http://schemas.microsoft.com/office/drawing/2014/main" xmlns="" id="{8D6FF987-DCE4-4AED-8D65-A895E927AE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25" t="23706" r="10550" b="8274"/>
          <a:stretch/>
        </p:blipFill>
        <p:spPr bwMode="auto">
          <a:xfrm>
            <a:off x="6305372" y="4404726"/>
            <a:ext cx="361216" cy="48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2" descr="S:\Production\Art Files--Final\RESPECT-MSPCP\Genetics\RES.C1.GEN.L4HO.008.jpg">
            <a:extLst>
              <a:ext uri="{FF2B5EF4-FFF2-40B4-BE49-F238E27FC236}">
                <a16:creationId xmlns:a16="http://schemas.microsoft.com/office/drawing/2014/main" xmlns="" id="{3C8E732E-2A1C-4A7B-97E1-DBEA94E26C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25" t="23706" r="10550" b="8274"/>
          <a:stretch/>
        </p:blipFill>
        <p:spPr bwMode="auto">
          <a:xfrm>
            <a:off x="7943273" y="3987036"/>
            <a:ext cx="361216" cy="48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2" descr="S:\Production\Art Files--Final\RESPECT-MSPCP\Genetics\RES.C1.GEN.L4HO.008.jpg">
            <a:extLst>
              <a:ext uri="{FF2B5EF4-FFF2-40B4-BE49-F238E27FC236}">
                <a16:creationId xmlns:a16="http://schemas.microsoft.com/office/drawing/2014/main" xmlns="" id="{3B2B3474-6835-4E15-839D-BF49A9E5A3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25" t="23706" r="10550" b="8274"/>
          <a:stretch/>
        </p:blipFill>
        <p:spPr bwMode="auto">
          <a:xfrm>
            <a:off x="6975660" y="4871646"/>
            <a:ext cx="361216" cy="48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2" descr="S:\Production\Art Files--Final\RESPECT-MSPCP\Genetics\RES.C1.GEN.L4HO.008.jpg">
            <a:extLst>
              <a:ext uri="{FF2B5EF4-FFF2-40B4-BE49-F238E27FC236}">
                <a16:creationId xmlns:a16="http://schemas.microsoft.com/office/drawing/2014/main" xmlns="" id="{FE7042F6-E5A0-4540-8385-4F9B7BDFC6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25" t="23706" r="10550" b="8274"/>
          <a:stretch/>
        </p:blipFill>
        <p:spPr bwMode="auto">
          <a:xfrm>
            <a:off x="6300661" y="5087612"/>
            <a:ext cx="361216" cy="48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2" descr="S:\Production\Art Files--Final\RESPECT-MSPCP\Genetics\RES.C1.GEN.L4HO.008.jpg">
            <a:extLst>
              <a:ext uri="{FF2B5EF4-FFF2-40B4-BE49-F238E27FC236}">
                <a16:creationId xmlns:a16="http://schemas.microsoft.com/office/drawing/2014/main" xmlns="" id="{A179CAF0-B5D8-4CFF-A195-173B931331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25" t="23706" r="10550" b="8274"/>
          <a:stretch/>
        </p:blipFill>
        <p:spPr bwMode="auto">
          <a:xfrm>
            <a:off x="8482742" y="5528222"/>
            <a:ext cx="361216" cy="48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2" descr="S:\Production\Art Files--Final\RESPECT-MSPCP\Genetics\RES.C1.GEN.L4HO.008.jpg">
            <a:extLst>
              <a:ext uri="{FF2B5EF4-FFF2-40B4-BE49-F238E27FC236}">
                <a16:creationId xmlns:a16="http://schemas.microsoft.com/office/drawing/2014/main" xmlns="" id="{6588037E-E36B-4404-AB36-38D7DCD697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25" t="23706" r="10550" b="8274"/>
          <a:stretch/>
        </p:blipFill>
        <p:spPr bwMode="auto">
          <a:xfrm>
            <a:off x="5009972" y="5395326"/>
            <a:ext cx="361216" cy="48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2" descr="S:\Production\Art Files--Final\RESPECT-MSPCP\Genetics\RES.C1.GEN.L4HO.008.jpg">
            <a:extLst>
              <a:ext uri="{FF2B5EF4-FFF2-40B4-BE49-F238E27FC236}">
                <a16:creationId xmlns:a16="http://schemas.microsoft.com/office/drawing/2014/main" xmlns="" id="{ECD5B7E4-CC68-4FD4-A21F-E0DC358552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25" t="23706" r="10550" b="8274"/>
          <a:stretch/>
        </p:blipFill>
        <p:spPr bwMode="auto">
          <a:xfrm>
            <a:off x="6975660" y="5648062"/>
            <a:ext cx="361216" cy="48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2" descr="S:\Production\Art Files--Final\RESPECT-MSPCP\Genetics\RES.C1.GEN.L4HO.008.jpg">
            <a:extLst>
              <a:ext uri="{FF2B5EF4-FFF2-40B4-BE49-F238E27FC236}">
                <a16:creationId xmlns:a16="http://schemas.microsoft.com/office/drawing/2014/main" xmlns="" id="{D7D38988-8BA5-4E20-858E-B701388AFE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25" t="23706" r="10550" b="8274"/>
          <a:stretch/>
        </p:blipFill>
        <p:spPr bwMode="auto">
          <a:xfrm>
            <a:off x="6076772" y="5852526"/>
            <a:ext cx="361216" cy="48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2" descr="S:\Production\Art Files--Final\RESPECT-MSPCP\Genetics\RES.C1.GEN.L4HO.008.jpg">
            <a:extLst>
              <a:ext uri="{FF2B5EF4-FFF2-40B4-BE49-F238E27FC236}">
                <a16:creationId xmlns:a16="http://schemas.microsoft.com/office/drawing/2014/main" xmlns="" id="{581E9850-365E-4B8B-A0C1-D8EFB4CD87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25" t="23706" r="10550" b="8274"/>
          <a:stretch/>
        </p:blipFill>
        <p:spPr bwMode="auto">
          <a:xfrm>
            <a:off x="8483307" y="4227615"/>
            <a:ext cx="361216" cy="48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3" descr="S:\Production\Art Files--Final\RESPECT-MSPCP\Genetics\RES.C1.GEN.L4HO.009.jpg">
            <a:extLst>
              <a:ext uri="{FF2B5EF4-FFF2-40B4-BE49-F238E27FC236}">
                <a16:creationId xmlns:a16="http://schemas.microsoft.com/office/drawing/2014/main" xmlns="" id="{C7B0CB57-D520-4E40-8ADD-7B35DF94A2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4" t="21086" r="9555" b="5573"/>
          <a:stretch/>
        </p:blipFill>
        <p:spPr bwMode="auto">
          <a:xfrm>
            <a:off x="6917250" y="3987036"/>
            <a:ext cx="478036" cy="60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3" descr="S:\Production\Art Files--Final\RESPECT-MSPCP\Genetics\RES.C1.GEN.L4HO.009.jpg">
            <a:extLst>
              <a:ext uri="{FF2B5EF4-FFF2-40B4-BE49-F238E27FC236}">
                <a16:creationId xmlns:a16="http://schemas.microsoft.com/office/drawing/2014/main" xmlns="" id="{F20DC566-7151-4610-A39A-623299CA2D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4" t="21086" r="9555" b="5573"/>
          <a:stretch/>
        </p:blipFill>
        <p:spPr bwMode="auto">
          <a:xfrm>
            <a:off x="7699982" y="4665950"/>
            <a:ext cx="478036" cy="60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3" descr="S:\Production\Art Files--Final\RESPECT-MSPCP\Genetics\RES.C1.GEN.L4HO.009.jpg">
            <a:extLst>
              <a:ext uri="{FF2B5EF4-FFF2-40B4-BE49-F238E27FC236}">
                <a16:creationId xmlns:a16="http://schemas.microsoft.com/office/drawing/2014/main" xmlns="" id="{701D802A-3A65-4100-8838-29A03BA27C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4" t="21086" r="9555" b="5573"/>
          <a:stretch/>
        </p:blipFill>
        <p:spPr bwMode="auto">
          <a:xfrm>
            <a:off x="5543372" y="5166726"/>
            <a:ext cx="478036" cy="60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3" descr="S:\Production\Art Files--Final\RESPECT-MSPCP\Genetics\RES.C1.GEN.L4HO.009.jpg">
            <a:extLst>
              <a:ext uri="{FF2B5EF4-FFF2-40B4-BE49-F238E27FC236}">
                <a16:creationId xmlns:a16="http://schemas.microsoft.com/office/drawing/2014/main" xmlns="" id="{547914CD-CDB1-4CAA-B930-6689570DA1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4" t="21086" r="9555" b="5573"/>
          <a:stretch/>
        </p:blipFill>
        <p:spPr bwMode="auto">
          <a:xfrm>
            <a:off x="7696455" y="5537829"/>
            <a:ext cx="478036" cy="60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TextBox 80"/>
          <p:cNvSpPr txBox="1"/>
          <p:nvPr/>
        </p:nvSpPr>
        <p:spPr>
          <a:xfrm>
            <a:off x="2971800" y="6324600"/>
            <a:ext cx="15934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Calibri" panose="020F0502020204030204" pitchFamily="34" charset="0"/>
              </a:rPr>
              <a:t>Photos courtesy of pixabay.com</a:t>
            </a:r>
          </a:p>
        </p:txBody>
      </p:sp>
    </p:spTree>
    <p:extLst>
      <p:ext uri="{BB962C8B-B14F-4D97-AF65-F5344CB8AC3E}">
        <p14:creationId xmlns:p14="http://schemas.microsoft.com/office/powerpoint/2010/main" xmlns="" val="1917372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>
            <a:noAutofit/>
          </a:bodyPr>
          <a:lstStyle/>
          <a:p>
            <a:pPr lvl="0"/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>Lesson Focus Question 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How can a model of inheritance explain how a trait may seem to disappear in a family? </a:t>
            </a:r>
          </a:p>
        </p:txBody>
      </p:sp>
    </p:spTree>
    <p:extLst>
      <p:ext uri="{BB962C8B-B14F-4D97-AF65-F5344CB8AC3E}">
        <p14:creationId xmlns:p14="http://schemas.microsoft.com/office/powerpoint/2010/main" xmlns="" val="2484178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r>
              <a:rPr lang="en-US" dirty="0"/>
              <a:t>Two of Mendel’s Key Science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876800"/>
          </a:xfrm>
        </p:spPr>
        <p:txBody>
          <a:bodyPr/>
          <a:lstStyle/>
          <a:p>
            <a:pPr marL="365760" indent="-36576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dirty="0"/>
              <a:t>Genes are instructions for a trait. Different forms of the same gene are called </a:t>
            </a:r>
            <a:r>
              <a:rPr lang="en-US" sz="3200" b="1" dirty="0"/>
              <a:t>alleles</a:t>
            </a:r>
            <a:r>
              <a:rPr lang="en-US" sz="3200" dirty="0"/>
              <a:t>. Alleles provide instructions for variations of a trait.</a:t>
            </a:r>
          </a:p>
          <a:p>
            <a:pPr marL="365760" marR="0" lvl="0" indent="-365760">
              <a:spcBef>
                <a:spcPts val="2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dirty="0"/>
              <a:t>Some alleles are dominant, and some are recessive.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4075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924800" cy="990600"/>
          </a:xfrm>
        </p:spPr>
        <p:txBody>
          <a:bodyPr>
            <a:noAutofit/>
          </a:bodyPr>
          <a:lstStyle/>
          <a:p>
            <a:pPr lvl="0"/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>Baby “</a:t>
            </a:r>
            <a:r>
              <a:rPr lang="en-US" sz="4400" dirty="0" err="1"/>
              <a:t>Duckos</a:t>
            </a:r>
            <a:r>
              <a:rPr lang="en-US" sz="4400" dirty="0"/>
              <a:t>”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876800"/>
          </a:xfrm>
        </p:spPr>
        <p:txBody>
          <a:bodyPr/>
          <a:lstStyle/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>
              <a:spcBef>
                <a:spcPts val="3200"/>
              </a:spcBef>
              <a:buNone/>
            </a:pPr>
            <a:r>
              <a:rPr lang="en-US" sz="3200" dirty="0"/>
              <a:t>Let’s follow the genes in these </a:t>
            </a:r>
            <a:r>
              <a:rPr lang="en-US" sz="3200" dirty="0" err="1"/>
              <a:t>duckos</a:t>
            </a:r>
            <a:r>
              <a:rPr lang="en-US" sz="3200" dirty="0"/>
              <a:t> to see if the pattern of traits that shows up in their offspring is the same pattern we observed in the dachshunds and the pea plants!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667000" y="1828800"/>
            <a:ext cx="3733800" cy="188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0" y="3709663"/>
            <a:ext cx="11512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Photo courtesy of BSCS</a:t>
            </a:r>
          </a:p>
        </p:txBody>
      </p:sp>
    </p:spTree>
    <p:extLst>
      <p:ext uri="{BB962C8B-B14F-4D97-AF65-F5344CB8AC3E}">
        <p14:creationId xmlns:p14="http://schemas.microsoft.com/office/powerpoint/2010/main" xmlns="" val="2612622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/>
          <a:lstStyle/>
          <a:p>
            <a:r>
              <a:rPr lang="en-US" dirty="0"/>
              <a:t>Traits in Generation 1 </a:t>
            </a:r>
            <a:r>
              <a:rPr lang="en-US" dirty="0" err="1"/>
              <a:t>Duckos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876800"/>
          </a:xfrm>
        </p:spPr>
        <p:txBody>
          <a:bodyPr/>
          <a:lstStyle/>
          <a:p>
            <a:pPr marL="365760" indent="-365760">
              <a:spcBef>
                <a:spcPts val="800"/>
              </a:spcBef>
            </a:pPr>
            <a:r>
              <a:rPr lang="en-US" sz="3200" dirty="0"/>
              <a:t>Open the Red-billed Parent Nucleus bag representing the parent with the </a:t>
            </a:r>
            <a:r>
              <a:rPr lang="en-US" sz="3200" b="1" dirty="0">
                <a:solidFill>
                  <a:srgbClr val="FF0000"/>
                </a:solidFill>
              </a:rPr>
              <a:t>RED</a:t>
            </a:r>
            <a:r>
              <a:rPr lang="en-US" sz="3200" dirty="0"/>
              <a:t> bill.</a:t>
            </a:r>
          </a:p>
          <a:p>
            <a:pPr marL="365760" indent="-365760">
              <a:spcBef>
                <a:spcPts val="800"/>
              </a:spcBef>
            </a:pPr>
            <a:r>
              <a:rPr lang="en-US" sz="3200" dirty="0"/>
              <a:t>Open the Orange-billed Parent Nucleus bag representing the parent with the </a:t>
            </a:r>
            <a:r>
              <a:rPr lang="en-US" sz="3200" b="1" dirty="0">
                <a:solidFill>
                  <a:srgbClr val="FF9900"/>
                </a:solidFill>
              </a:rPr>
              <a:t>ORANGE</a:t>
            </a:r>
            <a:r>
              <a:rPr lang="en-US" sz="3200" dirty="0"/>
              <a:t> bill.</a:t>
            </a:r>
          </a:p>
          <a:p>
            <a:pPr marL="365760" indent="-365760">
              <a:spcBef>
                <a:spcPts val="800"/>
              </a:spcBef>
            </a:pPr>
            <a:r>
              <a:rPr lang="en-US" sz="3200" dirty="0"/>
              <a:t>What chromosomes and genes do you find in each nucleus that determine bill color?</a:t>
            </a:r>
          </a:p>
          <a:p>
            <a:pPr marL="365760" indent="-365760">
              <a:spcBef>
                <a:spcPts val="800"/>
              </a:spcBef>
            </a:pPr>
            <a:r>
              <a:rPr lang="en-US" sz="3200" dirty="0"/>
              <a:t>What alleles for bill color do each of these </a:t>
            </a:r>
            <a:r>
              <a:rPr lang="en-US" sz="3200" dirty="0" err="1"/>
              <a:t>duckos</a:t>
            </a:r>
            <a:r>
              <a:rPr lang="en-US" sz="3200" dirty="0"/>
              <a:t> have?</a:t>
            </a:r>
          </a:p>
        </p:txBody>
      </p:sp>
    </p:spTree>
    <p:extLst>
      <p:ext uri="{BB962C8B-B14F-4D97-AF65-F5344CB8AC3E}">
        <p14:creationId xmlns:p14="http://schemas.microsoft.com/office/powerpoint/2010/main" xmlns="" val="2411922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/>
          <a:lstStyle/>
          <a:p>
            <a:r>
              <a:rPr lang="en-US" dirty="0">
                <a:solidFill>
                  <a:srgbClr val="D2533C"/>
                </a:solidFill>
                <a:latin typeface="Calibri" charset="0"/>
              </a:rPr>
              <a:t>What Will Happen to the Bill Trait?</a:t>
            </a:r>
            <a:endParaRPr lang="en-US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876800"/>
          </a:xfrm>
        </p:spPr>
        <p:txBody>
          <a:bodyPr/>
          <a:lstStyle/>
          <a:p>
            <a:pPr marL="0" indent="0">
              <a:spcBef>
                <a:spcPts val="2200"/>
              </a:spcBef>
              <a:buNone/>
            </a:pPr>
            <a:r>
              <a:rPr lang="en-US" sz="3200" dirty="0"/>
              <a:t>If the red-billed </a:t>
            </a:r>
            <a:r>
              <a:rPr lang="en-US" sz="3200" dirty="0" err="1"/>
              <a:t>ducko</a:t>
            </a:r>
            <a:r>
              <a:rPr lang="en-US" sz="3200" dirty="0"/>
              <a:t> and the orange-billed </a:t>
            </a:r>
            <a:r>
              <a:rPr lang="en-US" sz="3200" dirty="0" err="1"/>
              <a:t>ducko</a:t>
            </a:r>
            <a:r>
              <a:rPr lang="en-US" sz="3200" dirty="0"/>
              <a:t> breed to produce Generation 1 </a:t>
            </a:r>
            <a:r>
              <a:rPr lang="en-US" sz="3200" dirty="0" err="1"/>
              <a:t>ducko</a:t>
            </a:r>
            <a:r>
              <a:rPr lang="en-US" sz="3200" dirty="0"/>
              <a:t> offspring, what do you think will happen to the chromosomes and genes for bill color?</a:t>
            </a:r>
          </a:p>
          <a:p>
            <a:pPr marL="0" indent="0">
              <a:spcBef>
                <a:spcPts val="2200"/>
              </a:spcBef>
              <a:buNone/>
            </a:pPr>
            <a:r>
              <a:rPr lang="en-US" sz="3200" dirty="0"/>
              <a:t>Let’s show what we know!</a:t>
            </a:r>
          </a:p>
        </p:txBody>
      </p:sp>
    </p:spTree>
    <p:extLst>
      <p:ext uri="{BB962C8B-B14F-4D97-AF65-F5344CB8AC3E}">
        <p14:creationId xmlns:p14="http://schemas.microsoft.com/office/powerpoint/2010/main" xmlns="" val="2484464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D2533C"/>
                </a:solidFill>
                <a:latin typeface="Calibri" charset="0"/>
              </a:rPr>
              <a:t>Bill Color in Generation 1 </a:t>
            </a:r>
            <a:r>
              <a:rPr lang="en-US" dirty="0" err="1">
                <a:solidFill>
                  <a:srgbClr val="D2533C"/>
                </a:solidFill>
                <a:latin typeface="Calibri" charset="0"/>
              </a:rPr>
              <a:t>Duckos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876800"/>
          </a:xfrm>
        </p:spPr>
        <p:txBody>
          <a:bodyPr/>
          <a:lstStyle/>
          <a:p>
            <a:pPr marL="365760" indent="-365760">
              <a:spcBef>
                <a:spcPts val="1800"/>
              </a:spcBef>
            </a:pPr>
            <a:r>
              <a:rPr lang="en-US" sz="3200" dirty="0"/>
              <a:t>What bill color (red or orange) will each baby </a:t>
            </a:r>
            <a:r>
              <a:rPr lang="en-US" sz="3200" dirty="0" err="1"/>
              <a:t>ducko</a:t>
            </a:r>
            <a:r>
              <a:rPr lang="en-US" sz="3200" dirty="0"/>
              <a:t> have in Generation 1?</a:t>
            </a:r>
          </a:p>
          <a:p>
            <a:pPr marL="365760" indent="-365760">
              <a:spcBef>
                <a:spcPts val="1800"/>
              </a:spcBef>
            </a:pPr>
            <a:r>
              <a:rPr lang="en-US" sz="3200" dirty="0"/>
              <a:t>Which trait is dominant?</a:t>
            </a:r>
          </a:p>
          <a:p>
            <a:pPr marL="365760" indent="-365760">
              <a:spcBef>
                <a:spcPts val="1800"/>
              </a:spcBef>
            </a:pPr>
            <a:r>
              <a:rPr lang="en-US" sz="3200" dirty="0"/>
              <a:t>Which trait is recessive?</a:t>
            </a:r>
          </a:p>
          <a:p>
            <a:pPr marL="365760" indent="-365760">
              <a:spcBef>
                <a:spcPts val="1800"/>
              </a:spcBef>
            </a:pPr>
            <a:r>
              <a:rPr lang="en-US" sz="3200" dirty="0"/>
              <a:t>How do you know? (Where did you find the instructions for bill color?)</a:t>
            </a:r>
          </a:p>
        </p:txBody>
      </p:sp>
    </p:spTree>
    <p:extLst>
      <p:ext uri="{BB962C8B-B14F-4D97-AF65-F5344CB8AC3E}">
        <p14:creationId xmlns:p14="http://schemas.microsoft.com/office/powerpoint/2010/main" xmlns="" val="7293129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9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Lesson 4:  Duckos – Patterns of Traits  and Inheritance of Genes&amp;quot;&quot;/&gt;&lt;property id=&quot;20307&quot; value=&quot;299&quot;/&gt;&lt;/object&gt;&lt;object type=&quot;3&quot; unique_id=&quot;10004&quot;&gt;&lt;property id=&quot;20148&quot; value=&quot;5&quot;/&gt;&lt;property id=&quot;20300&quot; value=&quot;Slide 2 - &amp;quot;Review from yesterday&amp;quot;&quot;/&gt;&lt;property id=&quot;20307&quot; value=&quot;354&quot;/&gt;&lt;/object&gt;&lt;object type=&quot;3&quot; unique_id=&quot;10005&quot;&gt;&lt;property id=&quot;20148&quot; value=&quot;5&quot;/&gt;&lt;property id=&quot;20300&quot; value=&quot;Slide 3&quot;/&gt;&lt;property id=&quot;20307&quot; value=&quot;353&quot;/&gt;&lt;/object&gt;&lt;object type=&quot;3&quot; unique_id=&quot;10006&quot;&gt;&lt;property id=&quot;20148&quot; value=&quot;5&quot;/&gt;&lt;property id=&quot;20300&quot; value=&quot;Slide 4 - &amp;quot;Central Unit Question&amp;quot;&quot;/&gt;&lt;property id=&quot;20307&quot; value=&quot;334&quot;/&gt;&lt;/object&gt;&lt;object type=&quot;3&quot; unique_id=&quot;10007&quot;&gt;&lt;property id=&quot;20148&quot; value=&quot;5&quot;/&gt;&lt;property id=&quot;20300&quot; value=&quot;Slide 5 - &amp;quot; Lesson 3 Focus Question  &amp;quot;&quot;/&gt;&lt;property id=&quot;20307&quot; value=&quot;336&quot;/&gt;&lt;/object&gt;&lt;object type=&quot;3&quot; unique_id=&quot;10008&quot;&gt;&lt;property id=&quot;20148&quot; value=&quot;5&quot;/&gt;&lt;property id=&quot;20300&quot; value=&quot;Slide 6 - &amp;quot;Two Key Ideas&amp;quot;&quot;/&gt;&lt;property id=&quot;20307&quot; value=&quot;355&quot;/&gt;&lt;/object&gt;&lt;object type=&quot;3&quot; unique_id=&quot;10009&quot;&gt;&lt;property id=&quot;20148&quot; value=&quot;5&quot;/&gt;&lt;property id=&quot;20300&quot; value=&quot;Slide 7 - &amp;quot; Baby “Duckos” &amp;quot;&quot;/&gt;&lt;property id=&quot;20307&quot; value=&quot;352&quot;/&gt;&lt;/object&gt;&lt;object type=&quot;3&quot; unique_id=&quot;10010&quot;&gt;&lt;property id=&quot;20148&quot; value=&quot;5&quot;/&gt;&lt;property id=&quot;20300&quot; value=&quot;Slide 8 - &amp;quot;Generation 2 Traits in Other Organisms&amp;quot;&quot;/&gt;&lt;property id=&quot;20307&quot; value=&quot;356&quot;/&gt;&lt;/object&gt;&lt;object type=&quot;3&quot; unique_id=&quot;10011&quot;&gt;&lt;property id=&quot;20148&quot; value=&quot;5&quot;/&gt;&lt;property id=&quot;20300&quot; value=&quot;Slide 9 - &amp;quot;Generation 2 Traits in Other Organisms&amp;quot;&quot;/&gt;&lt;property id=&quot;20307&quot; value=&quot;357&quot;/&gt;&lt;/object&gt;&lt;object type=&quot;3&quot; unique_id=&quot;10012&quot;&gt;&lt;property id=&quot;20148&quot; value=&quot;5&quot;/&gt;&lt;property id=&quot;20300&quot; value=&quot;Slide 10 - &amp;quot; Lesson 3 Focus Question  &amp;quot;&quot;/&gt;&lt;property id=&quot;20307&quot; value=&quot;358&quot;/&gt;&lt;/object&gt;&lt;object type=&quot;3&quot; unique_id=&quot;10013&quot;&gt;&lt;property id=&quot;20148&quot; value=&quot;5&quot;/&gt;&lt;property id=&quot;20300&quot; value=&quot;Slide 11 - &amp;quot;Next Lesson&amp;quot;&quot;/&gt;&lt;property id=&quot;20307&quot; value=&quot;359&quot;/&gt;&lt;/object&gt;&lt;/object&gt;&lt;object type=&quot;8&quot; unique_id=&quot;10026&quot;&gt;&lt;/object&gt;&lt;/object&gt;&lt;/database&gt;"/>
  <p:tag name="MMPROD_NEXTUNIQUEID" val="10009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2557</TotalTime>
  <Words>504</Words>
  <Application>Microsoft Office PowerPoint</Application>
  <PresentationFormat>On-screen Show (4:3)</PresentationFormat>
  <Paragraphs>67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Clarity</vt:lpstr>
      <vt:lpstr>GENETICS Lesson 4a</vt:lpstr>
      <vt:lpstr>Review: Key Words and Science Ideas</vt:lpstr>
      <vt:lpstr>Slide 3</vt:lpstr>
      <vt:lpstr> Lesson Focus Question  </vt:lpstr>
      <vt:lpstr>Two of Mendel’s Key Science Ideas</vt:lpstr>
      <vt:lpstr> Baby “Duckos” </vt:lpstr>
      <vt:lpstr>Traits in Generation 1 Duckos</vt:lpstr>
      <vt:lpstr>What Will Happen to the Bill Trait?</vt:lpstr>
      <vt:lpstr>Bill Color in Generation 1 Duckos</vt:lpstr>
      <vt:lpstr>Analyzing Our Bill-Color Data</vt:lpstr>
      <vt:lpstr> Let’s Summarize! </vt:lpstr>
      <vt:lpstr>Next Time</vt:lpstr>
    </vt:vector>
  </TitlesOfParts>
  <Company>BSCS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Numedahl</dc:creator>
  <cp:lastModifiedBy>JLonas</cp:lastModifiedBy>
  <cp:revision>218</cp:revision>
  <dcterms:created xsi:type="dcterms:W3CDTF">2014-06-10T18:20:14Z</dcterms:created>
  <dcterms:modified xsi:type="dcterms:W3CDTF">2019-03-20T17:17:53Z</dcterms:modified>
</cp:coreProperties>
</file>