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9" r:id="rId2"/>
    <p:sldId id="315" r:id="rId3"/>
    <p:sldId id="316" r:id="rId4"/>
    <p:sldId id="311" r:id="rId5"/>
    <p:sldId id="302" r:id="rId6"/>
    <p:sldId id="303" r:id="rId7"/>
    <p:sldId id="304" r:id="rId8"/>
    <p:sldId id="312" r:id="rId9"/>
    <p:sldId id="313" r:id="rId10"/>
    <p:sldId id="31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 Beardsley" initials="PMB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1399" autoAdjust="0"/>
  </p:normalViewPr>
  <p:slideViewPr>
    <p:cSldViewPr>
      <p:cViewPr>
        <p:scale>
          <a:sx n="70" d="100"/>
          <a:sy n="70" d="100"/>
        </p:scale>
        <p:origin x="-156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47875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97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941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560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3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233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599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07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993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201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GENETICS Lesson 5a 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924800" cy="2057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Do the Dominant and Recessive Traits of Parents Always Result in Similar Patterns of Trait Variation in Offspring</a:t>
            </a:r>
            <a:r>
              <a:rPr lang="en-US" sz="4000" dirty="0" smtClean="0">
                <a:solidFill>
                  <a:srgbClr val="0070C0"/>
                </a:solidFill>
              </a:rPr>
              <a:t>? Why or Why Not?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638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791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15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791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Tomorrow you’ll apply what you’ve learned about the patterns in traits by using a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</a:rPr>
              <a:t>Punnett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square to identify possible allele combinations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and traits in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three different scenarios.</a:t>
            </a:r>
          </a:p>
        </p:txBody>
      </p:sp>
    </p:spTree>
    <p:extLst>
      <p:ext uri="{BB962C8B-B14F-4D97-AF65-F5344CB8AC3E}">
        <p14:creationId xmlns="" xmlns:p14="http://schemas.microsoft.com/office/powerpoint/2010/main" val="137307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Generation 2 Traits in Other Organisms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3931920" cy="639762"/>
          </a:xfrm>
        </p:spPr>
        <p:txBody>
          <a:bodyPr>
            <a:normAutofit/>
          </a:bodyPr>
          <a:lstStyle/>
          <a:p>
            <a:r>
              <a:rPr lang="en-US" sz="2600" dirty="0"/>
              <a:t>Pea Plants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068012468"/>
              </p:ext>
            </p:extLst>
          </p:nvPr>
        </p:nvGraphicFramePr>
        <p:xfrm>
          <a:off x="609604" y="2472338"/>
          <a:ext cx="3657601" cy="3776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7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445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43278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</a:t>
                      </a:r>
                      <a:r>
                        <a:rPr lang="en-US" sz="1200" spc="50" baseline="0" dirty="0" smtClean="0">
                          <a:effectLst/>
                        </a:rPr>
                        <a:t>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100   200  300   400  500    600   700   800   900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3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Purple             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3931920" cy="639762"/>
          </a:xfrm>
        </p:spPr>
        <p:txBody>
          <a:bodyPr>
            <a:normAutofit/>
          </a:bodyPr>
          <a:lstStyle/>
          <a:p>
            <a:r>
              <a:rPr lang="en-US" sz="2600" dirty="0"/>
              <a:t>Dachshunds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356531857"/>
              </p:ext>
            </p:extLst>
          </p:nvPr>
        </p:nvGraphicFramePr>
        <p:xfrm>
          <a:off x="4876798" y="2419000"/>
          <a:ext cx="3695705" cy="3829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4050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47252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</a:t>
                      </a:r>
                      <a:r>
                        <a:rPr lang="en-US" sz="1200" spc="50" baseline="0" dirty="0" smtClean="0">
                          <a:effectLst/>
                        </a:rPr>
                        <a:t>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    10      20     30     40    50     60     70     80     90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5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5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5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2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hort Hair      Long Hair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50" name="Picture 2" descr="S:\Production\Art Files--Final\RESPECT-MSPCP\Genetics\RES.C1.GEN.L1HO.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95400"/>
            <a:ext cx="830262" cy="9783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525" t="23706" r="10550" b="8274"/>
          <a:stretch/>
        </p:blipFill>
        <p:spPr bwMode="auto">
          <a:xfrm>
            <a:off x="838200" y="1371600"/>
            <a:ext cx="609600" cy="792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84" t="21086" r="9555" b="5573"/>
          <a:stretch/>
        </p:blipFill>
        <p:spPr bwMode="auto">
          <a:xfrm>
            <a:off x="3276600" y="1371600"/>
            <a:ext cx="663135" cy="8210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:\Production\Art Files--Final\RESPECT-MSPCP\Genetics\RES.C1.GEN.L1HO.0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1219200"/>
            <a:ext cx="1209207" cy="1024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88007" y="2179069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</a:rPr>
              <a:t>Photo courtesy </a:t>
            </a:r>
            <a:r>
              <a:rPr lang="en-US" sz="800" dirty="0">
                <a:latin typeface="Calibri" panose="020F0502020204030204" pitchFamily="34" charset="0"/>
              </a:rPr>
              <a:t>of © </a:t>
            </a:r>
            <a:r>
              <a:rPr lang="en-US" sz="800" dirty="0" err="1">
                <a:latin typeface="Calibri" panose="020F0502020204030204" pitchFamily="34" charset="0"/>
              </a:rPr>
              <a:t>Oxilixo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60" y="2192624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</a:rPr>
              <a:t>Photo courtesy </a:t>
            </a:r>
            <a:r>
              <a:rPr lang="en-US" sz="800" dirty="0">
                <a:latin typeface="Calibri" panose="020F0502020204030204" pitchFamily="34" charset="0"/>
              </a:rPr>
              <a:t>of © </a:t>
            </a:r>
            <a:r>
              <a:rPr lang="en-US" sz="800" dirty="0" err="1">
                <a:latin typeface="Calibri" panose="020F0502020204030204" pitchFamily="34" charset="0"/>
              </a:rPr>
              <a:t>Isselee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  <p:sp>
        <p:nvSpPr>
          <p:cNvPr id="18" name="TextBox 14"/>
          <p:cNvSpPr txBox="1"/>
          <p:nvPr/>
        </p:nvSpPr>
        <p:spPr>
          <a:xfrm>
            <a:off x="146332" y="2132902"/>
            <a:ext cx="1526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dirty="0">
                <a:latin typeface="Calibri" panose="020F0502020204030204" pitchFamily="34" charset="0"/>
              </a:rPr>
              <a:t>Photo courtesy </a:t>
            </a:r>
            <a:r>
              <a:rPr lang="en-US" sz="700" dirty="0" smtClean="0">
                <a:latin typeface="Calibri" panose="020F0502020204030204" pitchFamily="34" charset="0"/>
              </a:rPr>
              <a:t>of </a:t>
            </a:r>
            <a:r>
              <a:rPr lang="en-US" sz="700" dirty="0" err="1" smtClean="0">
                <a:latin typeface="Calibri" panose="020F0502020204030204" pitchFamily="34" charset="0"/>
              </a:rPr>
              <a:t>Pakpoom</a:t>
            </a:r>
            <a:r>
              <a:rPr lang="en-US" sz="700" dirty="0" smtClean="0">
                <a:latin typeface="Calibri" panose="020F0502020204030204" pitchFamily="34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</a:rPr>
              <a:t>Phummee</a:t>
            </a:r>
            <a:r>
              <a:rPr lang="en-US" sz="700" dirty="0">
                <a:latin typeface="Calibri" panose="020F0502020204030204" pitchFamily="34" charset="0"/>
              </a:rPr>
              <a:t> | Dreamstime.com 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2699764" y="2162273"/>
            <a:ext cx="1494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dirty="0">
                <a:latin typeface="Calibri" panose="020F0502020204030204" pitchFamily="34" charset="0"/>
              </a:rPr>
              <a:t>Photo courtesy </a:t>
            </a:r>
            <a:r>
              <a:rPr lang="en-US" sz="700" dirty="0" smtClean="0">
                <a:latin typeface="Calibri" panose="020F0502020204030204" pitchFamily="34" charset="0"/>
              </a:rPr>
              <a:t>of </a:t>
            </a:r>
            <a:r>
              <a:rPr lang="en-US" sz="700" dirty="0" err="1" smtClean="0">
                <a:latin typeface="Calibri" panose="020F0502020204030204" pitchFamily="34" charset="0"/>
              </a:rPr>
              <a:t>Maksym</a:t>
            </a:r>
            <a:r>
              <a:rPr lang="en-US" sz="700" dirty="0" smtClean="0">
                <a:latin typeface="Calibri" panose="020F0502020204030204" pitchFamily="34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</a:rPr>
              <a:t>Surovtsev</a:t>
            </a:r>
            <a:r>
              <a:rPr lang="en-US" sz="700" dirty="0">
                <a:latin typeface="Calibri" panose="020F0502020204030204" pitchFamily="34" charset="0"/>
              </a:rPr>
              <a:t> | Dreamstime.com </a:t>
            </a:r>
          </a:p>
        </p:txBody>
      </p:sp>
    </p:spTree>
    <p:extLst>
      <p:ext uri="{BB962C8B-B14F-4D97-AF65-F5344CB8AC3E}">
        <p14:creationId xmlns="" xmlns:p14="http://schemas.microsoft.com/office/powerpoint/2010/main" val="301003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Generation 2 Traits in Other Organisms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31920" cy="639762"/>
          </a:xfrm>
        </p:spPr>
        <p:txBody>
          <a:bodyPr>
            <a:normAutofit/>
          </a:bodyPr>
          <a:lstStyle/>
          <a:p>
            <a:pPr marL="1051560" algn="l"/>
            <a:r>
              <a:rPr lang="en-US" sz="2600" dirty="0"/>
              <a:t>Guinea Pigs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14188571"/>
              </p:ext>
            </p:extLst>
          </p:nvPr>
        </p:nvGraphicFramePr>
        <p:xfrm>
          <a:off x="457198" y="2514600"/>
          <a:ext cx="3810001" cy="3810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0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6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4546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46364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</a:t>
                      </a:r>
                      <a:r>
                        <a:rPr lang="en-US" sz="1200" spc="50" baseline="0" dirty="0" smtClean="0">
                          <a:effectLst/>
                        </a:rPr>
                        <a:t>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20      40      60      80   100    120   140    160    180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</a:t>
                      </a:r>
                      <a:r>
                        <a:rPr lang="en-US" sz="1200" dirty="0">
                          <a:effectLst/>
                        </a:rPr>
                        <a:t>Black               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24000"/>
            <a:ext cx="3810000" cy="639762"/>
          </a:xfrm>
        </p:spPr>
        <p:txBody>
          <a:bodyPr>
            <a:normAutofit/>
          </a:bodyPr>
          <a:lstStyle/>
          <a:p>
            <a:pPr marL="914400" algn="l"/>
            <a:r>
              <a:rPr lang="en-US" sz="2600" dirty="0"/>
              <a:t>Parakeets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709233282"/>
              </p:ext>
            </p:extLst>
          </p:nvPr>
        </p:nvGraphicFramePr>
        <p:xfrm>
          <a:off x="4876800" y="2514601"/>
          <a:ext cx="3809998" cy="3810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3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56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00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70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34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092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0920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0920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2401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2401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677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346364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</a:t>
                      </a:r>
                      <a:r>
                        <a:rPr lang="en-US" sz="1200" spc="50" baseline="0" dirty="0" smtClean="0">
                          <a:effectLst/>
                        </a:rPr>
                        <a:t>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10      20       30     40     50       60     70      80     90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</a:t>
                      </a:r>
                      <a:r>
                        <a:rPr lang="en-US" sz="1200" dirty="0">
                          <a:effectLst/>
                        </a:rPr>
                        <a:t>Green               Blue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074" name="Picture 2" descr="S:\Production\Art Files--Final\RESPECT-MSPCP\Genetics\RES.C1.GEN.L1HO.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1098550" cy="7324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S:\Production\Art Files--Final\RESPECT-MSPCP\Genetics\RES.C1.GEN.L1HO.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53543"/>
            <a:ext cx="1059527" cy="706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1212" y="2217582"/>
            <a:ext cx="97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latin typeface="Calibri" panose="020F0502020204030204" pitchFamily="34" charset="0"/>
              </a:rPr>
              <a:t>Photo courtesy </a:t>
            </a:r>
            <a:r>
              <a:rPr lang="en-US" sz="600" dirty="0" smtClean="0">
                <a:latin typeface="Calibri" panose="020F0502020204030204" pitchFamily="34" charset="0"/>
              </a:rPr>
              <a:t>of </a:t>
            </a:r>
            <a:r>
              <a:rPr lang="en-US" sz="600" dirty="0" err="1" smtClean="0">
                <a:latin typeface="Calibri" panose="020F0502020204030204" pitchFamily="34" charset="0"/>
              </a:rPr>
              <a:t>Belizar</a:t>
            </a:r>
            <a:r>
              <a:rPr lang="en-US" sz="600" dirty="0" smtClean="0">
                <a:latin typeface="Calibri" panose="020F0502020204030204" pitchFamily="34" charset="0"/>
              </a:rPr>
              <a:t> </a:t>
            </a:r>
            <a:r>
              <a:rPr lang="en-US" sz="600" dirty="0">
                <a:latin typeface="Calibri" panose="020F0502020204030204" pitchFamily="34" charset="0"/>
              </a:rPr>
              <a:t>| Dreamstime.com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4855" y="2217582"/>
            <a:ext cx="1180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latin typeface="Calibri" panose="020F0502020204030204" pitchFamily="34" charset="0"/>
              </a:rPr>
              <a:t>Photo </a:t>
            </a:r>
            <a:r>
              <a:rPr lang="en-US" sz="600" dirty="0">
                <a:latin typeface="Calibri" panose="020F0502020204030204" pitchFamily="34" charset="0"/>
              </a:rPr>
              <a:t>courtesy </a:t>
            </a:r>
            <a:r>
              <a:rPr lang="en-US" sz="600" dirty="0" smtClean="0">
                <a:latin typeface="Calibri" panose="020F0502020204030204" pitchFamily="34" charset="0"/>
              </a:rPr>
              <a:t>of </a:t>
            </a:r>
            <a:r>
              <a:rPr lang="en-US" sz="600" dirty="0" err="1" smtClean="0">
                <a:latin typeface="Calibri" panose="020F0502020204030204" pitchFamily="34" charset="0"/>
              </a:rPr>
              <a:t>Blueelephant</a:t>
            </a:r>
            <a:r>
              <a:rPr lang="en-US" sz="600" dirty="0" smtClean="0">
                <a:latin typeface="Calibri" panose="020F0502020204030204" pitchFamily="34" charset="0"/>
              </a:rPr>
              <a:t> </a:t>
            </a:r>
            <a:r>
              <a:rPr lang="en-US" sz="600" dirty="0">
                <a:latin typeface="Calibri" panose="020F0502020204030204" pitchFamily="34" charset="0"/>
              </a:rPr>
              <a:t>| Dreamstime.com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047" t="8968" r="14843"/>
          <a:stretch/>
        </p:blipFill>
        <p:spPr>
          <a:xfrm>
            <a:off x="5181600" y="1337243"/>
            <a:ext cx="561109" cy="917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26" t="35346" r="44140" b="6037"/>
          <a:stretch/>
        </p:blipFill>
        <p:spPr>
          <a:xfrm>
            <a:off x="7391401" y="1369028"/>
            <a:ext cx="1174173" cy="8697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84143" y="2209800"/>
            <a:ext cx="865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latin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67600" y="2209800"/>
            <a:ext cx="11496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80698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Lesson Focus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the dominant and recessive traits of parents always result in similar patterns of trait variation in offspring? Why or why not?</a:t>
            </a:r>
          </a:p>
        </p:txBody>
      </p:sp>
    </p:spTree>
    <p:extLst>
      <p:ext uri="{BB962C8B-B14F-4D97-AF65-F5344CB8AC3E}">
        <p14:creationId xmlns="" xmlns:p14="http://schemas.microsoft.com/office/powerpoint/2010/main" val="317057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78535" y="194564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194691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0" y="2209800"/>
            <a:ext cx="612140" cy="221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>
            <a:off x="8232775" y="2324735"/>
            <a:ext cx="559435" cy="320040"/>
          </a:xfrm>
          <a:prstGeom prst="curvedConnector3">
            <a:avLst>
              <a:gd name="adj1" fmla="val 4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737225" y="2204085"/>
            <a:ext cx="612140" cy="221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>
            <a:off x="6350000" y="2319020"/>
            <a:ext cx="559435" cy="320040"/>
          </a:xfrm>
          <a:prstGeom prst="curvedConnector3">
            <a:avLst>
              <a:gd name="adj1" fmla="val 4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971800" y="395645"/>
            <a:ext cx="28124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GENERATION 1: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Parents’ Alleles  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4800" y="1112222"/>
            <a:ext cx="8305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Mom has a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red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bill. 		</a:t>
            </a:r>
            <a:r>
              <a:rPr lang="en-US" altLang="en-US" sz="2200" dirty="0">
                <a:latin typeface="Calibri" pitchFamily="34" charset="0"/>
                <a:cs typeface="Arial" pitchFamily="34" charset="0"/>
              </a:rPr>
              <a:t>             D</a:t>
            </a:r>
            <a:r>
              <a:rPr kumimoji="0" lang="en-US" alt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 has an </a:t>
            </a: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FF9900"/>
                </a:solidFill>
                <a:effectLst/>
                <a:latin typeface="Calibri" pitchFamily="34" charset="0"/>
                <a:cs typeface="Arial" pitchFamily="34" charset="0"/>
              </a:rPr>
              <a:t>orange</a:t>
            </a:r>
            <a:r>
              <a:rPr kumimoji="0" lang="en-US" alt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bill.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en-US" altLang="en-US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MOM’s Alleles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        </a:t>
            </a:r>
            <a:r>
              <a:rPr kumimoji="0" lang="en-US" altLang="en-US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DAD’s Alleles</a:t>
            </a:r>
            <a:endParaRPr kumimoji="0" lang="en-US" altLang="en-US" sz="2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534" y="2163634"/>
            <a:ext cx="7247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		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		       b		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b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1143001" y="2762250"/>
            <a:ext cx="5334000" cy="120015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1264921" y="2763520"/>
            <a:ext cx="6967220" cy="1351280"/>
          </a:xfrm>
          <a:prstGeom prst="curved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2973228" y="2763520"/>
            <a:ext cx="5539264" cy="112268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>
            <a:off x="2886815" y="2762250"/>
            <a:ext cx="3285385" cy="878205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09600" y="4495800"/>
            <a:ext cx="77414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Possible Alleles for Offspring 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81200" y="5029200"/>
            <a:ext cx="763270" cy="81661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5000" y="5257800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35" name="Oval 34"/>
          <p:cNvSpPr/>
          <p:nvPr/>
        </p:nvSpPr>
        <p:spPr>
          <a:xfrm>
            <a:off x="3584775" y="5043101"/>
            <a:ext cx="763270" cy="81661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0130" y="5299998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37" name="Oval 36"/>
          <p:cNvSpPr/>
          <p:nvPr/>
        </p:nvSpPr>
        <p:spPr>
          <a:xfrm>
            <a:off x="5143136" y="5043101"/>
            <a:ext cx="763270" cy="8166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3136" y="5283369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39" name="Oval 38"/>
          <p:cNvSpPr/>
          <p:nvPr/>
        </p:nvSpPr>
        <p:spPr>
          <a:xfrm>
            <a:off x="6705600" y="5029200"/>
            <a:ext cx="763270" cy="816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05600" y="5257800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6096000"/>
            <a:ext cx="7254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itchFamily="34" charset="0"/>
              </a:rPr>
              <a:t>Each offspring in Generation 1 has a ________ bill.  </a:t>
            </a:r>
          </a:p>
        </p:txBody>
      </p:sp>
      <p:sp>
        <p:nvSpPr>
          <p:cNvPr id="2" name="Left Arrow 1"/>
          <p:cNvSpPr/>
          <p:nvPr/>
        </p:nvSpPr>
        <p:spPr>
          <a:xfrm>
            <a:off x="5791200" y="533400"/>
            <a:ext cx="1979813" cy="533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260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78535" y="194564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194691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0" y="2209800"/>
            <a:ext cx="612140" cy="221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>
            <a:off x="8232775" y="2324735"/>
            <a:ext cx="559435" cy="320040"/>
          </a:xfrm>
          <a:prstGeom prst="curvedConnector3">
            <a:avLst>
              <a:gd name="adj1" fmla="val 4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737225" y="2204085"/>
            <a:ext cx="612140" cy="221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>
            <a:off x="6350000" y="2319020"/>
            <a:ext cx="559435" cy="320040"/>
          </a:xfrm>
          <a:prstGeom prst="curvedConnector3">
            <a:avLst>
              <a:gd name="adj1" fmla="val 4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24200" y="457200"/>
            <a:ext cx="26745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GENERATION 2: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Parents’ Alleles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33400" y="1188423"/>
            <a:ext cx="8153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Mom has a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red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bill. 		</a:t>
            </a:r>
            <a:r>
              <a:rPr lang="en-US" altLang="en-US" sz="2200" dirty="0">
                <a:latin typeface="Calibri" pitchFamily="34" charset="0"/>
                <a:cs typeface="Arial" pitchFamily="34" charset="0"/>
              </a:rPr>
              <a:t>              D</a:t>
            </a:r>
            <a:r>
              <a:rPr kumimoji="0" lang="en-US" alt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 has a </a:t>
            </a: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red</a:t>
            </a:r>
            <a:r>
              <a:rPr kumimoji="0" lang="en-US" alt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bill.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altLang="en-US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MOM’s Alleles	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en-US" altLang="en-US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DAD’s Alleles</a:t>
            </a:r>
            <a:endParaRPr kumimoji="0" lang="en-US" altLang="en-US" sz="2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534" y="2163634"/>
            <a:ext cx="73003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B		   </a:t>
            </a:r>
            <a:r>
              <a:rPr lang="en-US" altLang="en-US" b="1" dirty="0">
                <a:latin typeface="Calibri" pitchFamily="34" charset="0"/>
                <a:cs typeface="Arial" pitchFamily="34" charset="0"/>
              </a:rPr>
              <a:t>b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		       </a:t>
            </a:r>
            <a:r>
              <a:rPr lang="en-US" altLang="en-US" b="1" dirty="0">
                <a:latin typeface="Calibri" pitchFamily="34" charset="0"/>
                <a:cs typeface="Arial" pitchFamily="34" charset="0"/>
              </a:rPr>
              <a:t>B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		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b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1143001" y="2762250"/>
            <a:ext cx="5334000" cy="120015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1264921" y="2763520"/>
            <a:ext cx="6967220" cy="1351280"/>
          </a:xfrm>
          <a:prstGeom prst="curved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2973228" y="2763520"/>
            <a:ext cx="5539264" cy="112268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>
            <a:off x="2886815" y="2762250"/>
            <a:ext cx="3285385" cy="878205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838200" y="4419600"/>
            <a:ext cx="77414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altLang="en-US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Possible Alleles for Offspring 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752600" y="495300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76400" y="5181600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35" name="Oval 34"/>
          <p:cNvSpPr/>
          <p:nvPr/>
        </p:nvSpPr>
        <p:spPr>
          <a:xfrm>
            <a:off x="3581400" y="495300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505200" y="5181600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37" name="Oval 36"/>
          <p:cNvSpPr/>
          <p:nvPr/>
        </p:nvSpPr>
        <p:spPr>
          <a:xfrm>
            <a:off x="5181600" y="495300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181600" y="5181600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</a:t>
            </a:r>
            <a:r>
              <a:rPr lang="en-US" b="1" dirty="0" err="1"/>
              <a:t>bB</a:t>
            </a:r>
            <a:r>
              <a:rPr lang="en-US" b="1" dirty="0"/>
              <a:t>                      </a:t>
            </a:r>
          </a:p>
        </p:txBody>
      </p:sp>
      <p:sp>
        <p:nvSpPr>
          <p:cNvPr id="39" name="Oval 38"/>
          <p:cNvSpPr/>
          <p:nvPr/>
        </p:nvSpPr>
        <p:spPr>
          <a:xfrm>
            <a:off x="6858000" y="4953000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858000" y="5181600"/>
            <a:ext cx="7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bb                    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66800" y="6172200"/>
            <a:ext cx="7254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itchFamily="34" charset="0"/>
              </a:rPr>
              <a:t>What bill color do you think each offspring will have?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</a:t>
            </a:r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5791200"/>
            <a:ext cx="146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</a:t>
            </a:r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81600" y="579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</a:t>
            </a:r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5791200"/>
            <a:ext cx="152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>
                <a:solidFill>
                  <a:srgbClr val="FF9900"/>
                </a:solidFill>
              </a:rPr>
              <a:t>Orange</a:t>
            </a:r>
            <a:r>
              <a:rPr lang="en-US" b="1" dirty="0"/>
              <a:t> </a:t>
            </a:r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45" name="Left Arrow 44"/>
          <p:cNvSpPr/>
          <p:nvPr/>
        </p:nvSpPr>
        <p:spPr>
          <a:xfrm>
            <a:off x="5943600" y="533400"/>
            <a:ext cx="1979813" cy="533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2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/>
      <p:bldP spid="2" grpId="0"/>
      <p:bldP spid="27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01725" y="1199029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6390" y="1200299"/>
            <a:ext cx="763270" cy="816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43190" y="1463189"/>
            <a:ext cx="612140" cy="221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>
            <a:off x="8355965" y="1578124"/>
            <a:ext cx="559435" cy="320040"/>
          </a:xfrm>
          <a:prstGeom prst="curvedConnector3">
            <a:avLst>
              <a:gd name="adj1" fmla="val 4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60415" y="1457474"/>
            <a:ext cx="612140" cy="221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>
            <a:off x="6473190" y="1572409"/>
            <a:ext cx="559435" cy="320040"/>
          </a:xfrm>
          <a:prstGeom prst="curvedConnector3">
            <a:avLst>
              <a:gd name="adj1" fmla="val 4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426422"/>
            <a:ext cx="8458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Mom has a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red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bill. 		</a:t>
            </a:r>
            <a:r>
              <a:rPr lang="en-US" altLang="en-US" sz="2200" dirty="0">
                <a:latin typeface="Calibri" pitchFamily="34" charset="0"/>
                <a:cs typeface="Arial" pitchFamily="34" charset="0"/>
              </a:rPr>
              <a:t>                    D</a:t>
            </a:r>
            <a:r>
              <a:rPr kumimoji="0" lang="en-US" alt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 has a </a:t>
            </a: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red</a:t>
            </a:r>
            <a:r>
              <a:rPr kumimoji="0" lang="en-US" alt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bill.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n-US" altLang="en-US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MOM’s Alleles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altLang="en-US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DAD’s Alleles</a:t>
            </a:r>
            <a:endParaRPr kumimoji="0" lang="en-US" altLang="en-US" sz="2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1724" y="1417023"/>
            <a:ext cx="73003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B		   b			       B		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b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1266191" y="2015639"/>
            <a:ext cx="5334000" cy="120015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1388111" y="2016909"/>
            <a:ext cx="6967220" cy="1351280"/>
          </a:xfrm>
          <a:prstGeom prst="curved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3096418" y="2016909"/>
            <a:ext cx="5539264" cy="112268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3010005" y="2015639"/>
            <a:ext cx="3285385" cy="878205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124200" y="4495800"/>
            <a:ext cx="2437050" cy="1981200"/>
            <a:chOff x="3429000" y="3733800"/>
            <a:chExt cx="2737485" cy="2362200"/>
          </a:xfrm>
        </p:grpSpPr>
        <p:sp>
          <p:nvSpPr>
            <p:cNvPr id="16" name="Rectangle 15"/>
            <p:cNvSpPr/>
            <p:nvPr/>
          </p:nvSpPr>
          <p:spPr>
            <a:xfrm>
              <a:off x="3429000" y="3733800"/>
              <a:ext cx="2737485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6" idx="0"/>
              <a:endCxn id="16" idx="2"/>
            </p:cNvCxnSpPr>
            <p:nvPr/>
          </p:nvCxnSpPr>
          <p:spPr>
            <a:xfrm>
              <a:off x="4797743" y="3733800"/>
              <a:ext cx="0" cy="2362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1"/>
              <a:endCxn id="16" idx="3"/>
            </p:cNvCxnSpPr>
            <p:nvPr/>
          </p:nvCxnSpPr>
          <p:spPr>
            <a:xfrm>
              <a:off x="3429000" y="4914900"/>
              <a:ext cx="27374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429000" y="3733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Mom’s Alleles</a:t>
            </a:r>
          </a:p>
          <a:p>
            <a:r>
              <a:rPr lang="en-US" sz="2200" b="1" dirty="0">
                <a:latin typeface="Calibri" pitchFamily="34" charset="0"/>
              </a:rPr>
              <a:t>  B	       </a:t>
            </a:r>
            <a:r>
              <a:rPr lang="en-US" sz="2200" b="1" dirty="0" err="1">
                <a:latin typeface="Calibri" pitchFamily="34" charset="0"/>
              </a:rPr>
              <a:t>b</a:t>
            </a:r>
            <a:endParaRPr lang="en-US" sz="2200" b="1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812827" y="5090596"/>
            <a:ext cx="1772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Dad’s Alleles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19400" y="4724400"/>
            <a:ext cx="41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19400" y="579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724400"/>
            <a:ext cx="713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BB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48200" y="4724400"/>
            <a:ext cx="713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29000" y="5715000"/>
            <a:ext cx="713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Bb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48200" y="5715000"/>
            <a:ext cx="713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alibri" pitchFamily="34" charset="0"/>
              </a:rPr>
              <a:t>bb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15000" y="4038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Possible Alleles for </a:t>
            </a:r>
            <a:r>
              <a:rPr lang="en-US" sz="2000" b="1" dirty="0" smtClean="0">
                <a:latin typeface="Calibri" pitchFamily="34" charset="0"/>
              </a:rPr>
              <a:t>Offspring</a:t>
            </a:r>
            <a:r>
              <a:rPr lang="en-US" sz="2000" b="1" dirty="0">
                <a:latin typeface="Calibri" pitchFamily="34" charset="0"/>
              </a:rPr>
              <a:t>: </a:t>
            </a:r>
          </a:p>
          <a:p>
            <a:r>
              <a:rPr lang="en-US" dirty="0"/>
              <a:t>     </a:t>
            </a:r>
            <a:r>
              <a:rPr lang="en-US" sz="2000" dirty="0">
                <a:latin typeface="Calibri" pitchFamily="34" charset="0"/>
              </a:rPr>
              <a:t>BB = 1     Bb = 2    bb =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8800" y="4876800"/>
            <a:ext cx="335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Possible Traits for </a:t>
            </a:r>
            <a:r>
              <a:rPr lang="en-US" sz="2000" b="1" dirty="0" smtClean="0">
                <a:latin typeface="Calibri" pitchFamily="34" charset="0"/>
              </a:rPr>
              <a:t>Offspring</a:t>
            </a:r>
            <a:r>
              <a:rPr lang="en-US" sz="2000" b="1" dirty="0">
                <a:latin typeface="Calibri" pitchFamily="34" charset="0"/>
              </a:rPr>
              <a:t>: </a:t>
            </a:r>
          </a:p>
          <a:p>
            <a:pPr algn="ctr"/>
            <a:r>
              <a:rPr lang="en-US" sz="2000" dirty="0">
                <a:latin typeface="Calibri" pitchFamily="34" charset="0"/>
              </a:rPr>
              <a:t>BB = Red = 1</a:t>
            </a:r>
          </a:p>
          <a:p>
            <a:pPr algn="ctr"/>
            <a:r>
              <a:rPr lang="en-US" sz="2000" dirty="0">
                <a:latin typeface="Calibri" pitchFamily="34" charset="0"/>
              </a:rPr>
              <a:t>Bb = Red = 2 </a:t>
            </a:r>
          </a:p>
          <a:p>
            <a:pPr algn="ctr"/>
            <a:r>
              <a:rPr lang="en-US" sz="2000" dirty="0">
                <a:latin typeface="Calibri" pitchFamily="34" charset="0"/>
              </a:rPr>
              <a:t>      bb = Orange = 1</a:t>
            </a:r>
          </a:p>
          <a:p>
            <a:pPr algn="ctr"/>
            <a:endParaRPr lang="en-US" b="1" dirty="0"/>
          </a:p>
        </p:txBody>
      </p:sp>
      <p:sp>
        <p:nvSpPr>
          <p:cNvPr id="33" name="Right Brace 32"/>
          <p:cNvSpPr/>
          <p:nvPr/>
        </p:nvSpPr>
        <p:spPr>
          <a:xfrm>
            <a:off x="8001000" y="5334000"/>
            <a:ext cx="587196" cy="381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534400" y="5334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1000" y="50292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Calibri" pitchFamily="34" charset="0"/>
              </a:rPr>
              <a:t>Punnett</a:t>
            </a:r>
            <a:r>
              <a:rPr lang="en-US" sz="2200" b="1" dirty="0">
                <a:latin typeface="Calibri" pitchFamily="34" charset="0"/>
              </a:rPr>
              <a:t> Square</a:t>
            </a:r>
          </a:p>
        </p:txBody>
      </p:sp>
    </p:spTree>
    <p:extLst>
      <p:ext uri="{BB962C8B-B14F-4D97-AF65-F5344CB8AC3E}">
        <p14:creationId xmlns="" xmlns:p14="http://schemas.microsoft.com/office/powerpoint/2010/main" val="366550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Punnett</a:t>
            </a:r>
            <a:r>
              <a:rPr lang="en-US" dirty="0"/>
              <a:t> Square: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Describe </a:t>
            </a:r>
            <a:r>
              <a:rPr lang="en-US" sz="3200" b="1" dirty="0">
                <a:solidFill>
                  <a:srgbClr val="000000"/>
                </a:solidFill>
              </a:rPr>
              <a:t>in your own words </a:t>
            </a:r>
            <a:r>
              <a:rPr lang="en-US" sz="3200" dirty="0">
                <a:solidFill>
                  <a:srgbClr val="000000"/>
                </a:solidFill>
              </a:rPr>
              <a:t>how the Punnett square can help explain why all those different organisms had second-generation offspring in a pattern of three dominant traits to one recessive trait (a </a:t>
            </a:r>
            <a:r>
              <a:rPr lang="en-US" sz="3200" dirty="0" smtClean="0">
                <a:solidFill>
                  <a:srgbClr val="000000"/>
                </a:solidFill>
              </a:rPr>
              <a:t>3:1 </a:t>
            </a:r>
            <a:r>
              <a:rPr lang="en-US" sz="3200" dirty="0">
                <a:solidFill>
                  <a:srgbClr val="000000"/>
                </a:solidFill>
              </a:rPr>
              <a:t>ratio).</a:t>
            </a:r>
          </a:p>
          <a:p>
            <a:pPr marL="365760" indent="-365760">
              <a:spcBef>
                <a:spcPts val="2200"/>
              </a:spcBef>
            </a:pPr>
            <a:r>
              <a:rPr lang="en-US" sz="3200" dirty="0">
                <a:solidFill>
                  <a:srgbClr val="000000"/>
                </a:solidFill>
              </a:rPr>
              <a:t>In your description, include the science ideas you’ve learned so far about inheritance and trait variation. </a:t>
            </a:r>
          </a:p>
        </p:txBody>
      </p:sp>
    </p:spTree>
    <p:extLst>
      <p:ext uri="{BB962C8B-B14F-4D97-AF65-F5344CB8AC3E}">
        <p14:creationId xmlns="" xmlns:p14="http://schemas.microsoft.com/office/powerpoint/2010/main" val="219232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Today’s Focus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900" i="1" dirty="0">
                <a:solidFill>
                  <a:srgbClr val="000000"/>
                </a:solidFill>
                <a:latin typeface="Calibri" charset="0"/>
              </a:rPr>
              <a:t>Do the dominant and recessive traits of parents always result in similar patterns of trait variation in offspring? Why or why not?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900" b="1" dirty="0" smtClean="0"/>
              <a:t>Turn and Talk: </a:t>
            </a:r>
            <a:r>
              <a:rPr lang="en-US" sz="2900" dirty="0" smtClean="0"/>
              <a:t>Discuss these questions with a partner. Then write your best answer in your notebook. Use </a:t>
            </a:r>
            <a:r>
              <a:rPr lang="en-US" sz="2900" dirty="0"/>
              <a:t>what you’ve learned about chromosomes, genes, alleles, and dominant and recessive traits.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900" b="1" dirty="0">
                <a:solidFill>
                  <a:srgbClr val="000000"/>
                </a:solidFill>
                <a:latin typeface="Calibri" charset="0"/>
              </a:rPr>
              <a:t>Hint: 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Think about the animation that showed the different ways parents’ alleles can combine to result in trait variations in the offspring.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5825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5:  Patterns of Traits: Punnett Square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Generation 2 Traits in Other Organisms&amp;quot;&quot;/&gt;&lt;property id=&quot;20307&quot; value=&quot;300&quot;/&gt;&lt;/object&gt;&lt;object type=&quot;3&quot; unique_id=&quot;10005&quot;&gt;&lt;property id=&quot;20148&quot; value=&quot;5&quot;/&gt;&lt;property id=&quot;20300&quot; value=&quot;Slide 3 - &amp;quot;Generation 2 Traits in Other Organisms&amp;quot;&quot;/&gt;&lt;property id=&quot;20307&quot; value=&quot;301&quot;/&gt;&lt;/object&gt;&lt;object type=&quot;3&quot; unique_id=&quot;10006&quot;&gt;&lt;property id=&quot;20148&quot; value=&quot;5&quot;/&gt;&lt;property id=&quot;20300&quot; value=&quot;Slide 4&quot;/&gt;&lt;property id=&quot;20307&quot; value=&quot;302&quot;/&gt;&lt;/object&gt;&lt;object type=&quot;3&quot; unique_id=&quot;10007&quot;&gt;&lt;property id=&quot;20148&quot; value=&quot;5&quot;/&gt;&lt;property id=&quot;20300&quot; value=&quot;Slide 5&quot;/&gt;&lt;property id=&quot;20307&quot; value=&quot;303&quot;/&gt;&lt;/object&gt;&lt;object type=&quot;3&quot; unique_id=&quot;10008&quot;&gt;&lt;property id=&quot;20148&quot; value=&quot;5&quot;/&gt;&lt;property id=&quot;20300&quot; value=&quot;Slide 6&quot;/&gt;&lt;property id=&quot;20307&quot; value=&quot;304&quot;/&gt;&lt;/object&gt;&lt;object type=&quot;3&quot; unique_id=&quot;10009&quot;&gt;&lt;property id=&quot;20148&quot; value=&quot;5&quot;/&gt;&lt;property id=&quot;20300&quot; value=&quot;Slide 7&quot;/&gt;&lt;property id=&quot;20307&quot; value=&quot;305&quot;/&gt;&lt;/object&gt;&lt;object type=&quot;3&quot; unique_id=&quot;10010&quot;&gt;&lt;property id=&quot;20148&quot; value=&quot;5&quot;/&gt;&lt;property id=&quot;20300&quot; value=&quot;Slide 8 - &amp;quot;Why weren’t there any orange bills in the first generation, even though the dad had a orange bill?  &amp;quot;&quot;/&gt;&lt;property id=&quot;20307&quot; value=&quot;306&quot;/&gt;&lt;/object&gt;&lt;object type=&quot;3&quot; unique_id=&quot;10011&quot;&gt;&lt;property id=&quot;20148&quot; value=&quot;5&quot;/&gt;&lt;property id=&quot;20300&quot; value=&quot;Slide 9&quot;/&gt;&lt;property id=&quot;20307&quot; value=&quot;307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510</Words>
  <Application>Microsoft Office PowerPoint</Application>
  <PresentationFormat>On-screen Show (4:3)</PresentationFormat>
  <Paragraphs>480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GENETICS Lesson 5a </vt:lpstr>
      <vt:lpstr>Generation 2 Traits in Other Organisms</vt:lpstr>
      <vt:lpstr>Generation 2 Traits in Other Organisms</vt:lpstr>
      <vt:lpstr>Lesson Focus Questions</vt:lpstr>
      <vt:lpstr>Slide 5</vt:lpstr>
      <vt:lpstr>Slide 6</vt:lpstr>
      <vt:lpstr>Slide 7</vt:lpstr>
      <vt:lpstr>The Punnett Square: Follow-Up</vt:lpstr>
      <vt:lpstr>Today’s Focus Questions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142</cp:revision>
  <dcterms:created xsi:type="dcterms:W3CDTF">2014-06-10T18:20:14Z</dcterms:created>
  <dcterms:modified xsi:type="dcterms:W3CDTF">2019-03-20T17:45:40Z</dcterms:modified>
</cp:coreProperties>
</file>