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sldIdLst>
    <p:sldId id="256" r:id="rId5"/>
    <p:sldId id="258" r:id="rId6"/>
    <p:sldId id="260" r:id="rId7"/>
    <p:sldId id="262" r:id="rId8"/>
    <p:sldId id="264" r:id="rId9"/>
    <p:sldId id="263"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3454"/>
    <a:srgbClr val="FED103"/>
    <a:srgbClr val="FFCC69"/>
    <a:srgbClr val="CEB888"/>
    <a:srgbClr val="215BAA"/>
    <a:srgbClr val="008345"/>
    <a:srgbClr val="FCB4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6" autoAdjust="0"/>
    <p:restoredTop sz="96247" autoAdjust="0"/>
  </p:normalViewPr>
  <p:slideViewPr>
    <p:cSldViewPr snapToGrid="0" snapToObjects="1">
      <p:cViewPr>
        <p:scale>
          <a:sx n="75" d="100"/>
          <a:sy n="75" d="100"/>
        </p:scale>
        <p:origin x="1182" y="17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2FDF8E-5A29-0640-8F86-DE6D4C6C4A50}" type="datetimeFigureOut">
              <a:rPr lang="en-US" smtClean="0"/>
              <a:t>5/22/2026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5C534B-7A3A-CE4C-8485-BF5048577D4C}" type="slidenum">
              <a:rPr lang="en-US" smtClean="0"/>
              <a:t>‹#›</a:t>
            </a:fld>
            <a:endParaRPr lang="en-US"/>
          </a:p>
        </p:txBody>
      </p:sp>
    </p:spTree>
    <p:extLst>
      <p:ext uri="{BB962C8B-B14F-4D97-AF65-F5344CB8AC3E}">
        <p14:creationId xmlns:p14="http://schemas.microsoft.com/office/powerpoint/2010/main" val="727298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2E38636-4C57-904F-9964-E7B694D48CF2}"/>
              </a:ext>
            </a:extLst>
          </p:cNvPr>
          <p:cNvPicPr>
            <a:picLocks noChangeAspect="1"/>
          </p:cNvPicPr>
          <p:nvPr userDrawn="1"/>
        </p:nvPicPr>
        <p:blipFill>
          <a:blip r:embed="rId2"/>
          <a:srcRect/>
          <a:stretch/>
        </p:blipFill>
        <p:spPr>
          <a:xfrm>
            <a:off x="1527" y="1022"/>
            <a:ext cx="12165195" cy="6855956"/>
          </a:xfrm>
          <a:prstGeom prst="rect">
            <a:avLst/>
          </a:prstGeom>
        </p:spPr>
      </p:pic>
      <p:pic>
        <p:nvPicPr>
          <p:cNvPr id="10" name="Picture 9">
            <a:extLst>
              <a:ext uri="{FF2B5EF4-FFF2-40B4-BE49-F238E27FC236}">
                <a16:creationId xmlns:a16="http://schemas.microsoft.com/office/drawing/2014/main" id="{DB67EE9B-5307-0645-8DFE-84D1BCCD4F4F}"/>
              </a:ext>
            </a:extLst>
          </p:cNvPr>
          <p:cNvPicPr>
            <a:picLocks noChangeAspect="1"/>
          </p:cNvPicPr>
          <p:nvPr userDrawn="1"/>
        </p:nvPicPr>
        <p:blipFill>
          <a:blip r:embed="rId3"/>
          <a:stretch>
            <a:fillRect/>
          </a:stretch>
        </p:blipFill>
        <p:spPr>
          <a:xfrm>
            <a:off x="10285041" y="6234055"/>
            <a:ext cx="1600200" cy="456160"/>
          </a:xfrm>
          <a:prstGeom prst="rect">
            <a:avLst/>
          </a:prstGeom>
        </p:spPr>
      </p:pic>
      <p:sp>
        <p:nvSpPr>
          <p:cNvPr id="22" name="Title 21">
            <a:extLst>
              <a:ext uri="{FF2B5EF4-FFF2-40B4-BE49-F238E27FC236}">
                <a16:creationId xmlns:a16="http://schemas.microsoft.com/office/drawing/2014/main" id="{939D5ABC-4968-7E4D-B3F8-B8DF61B6B83D}"/>
              </a:ext>
            </a:extLst>
          </p:cNvPr>
          <p:cNvSpPr>
            <a:spLocks noGrp="1"/>
          </p:cNvSpPr>
          <p:nvPr>
            <p:ph type="title" hasCustomPrompt="1"/>
          </p:nvPr>
        </p:nvSpPr>
        <p:spPr>
          <a:xfrm>
            <a:off x="3282661" y="2669218"/>
            <a:ext cx="8602683" cy="1740265"/>
          </a:xfrm>
        </p:spPr>
        <p:txBody>
          <a:bodyPr>
            <a:noAutofit/>
          </a:bodyPr>
          <a:lstStyle>
            <a:lvl1pPr>
              <a:defRPr sz="6000"/>
            </a:lvl1pPr>
          </a:lstStyle>
          <a:p>
            <a:r>
              <a:rPr lang="en-US" dirty="0"/>
              <a:t>Presentation Title is Arial Bold 60pt</a:t>
            </a:r>
          </a:p>
        </p:txBody>
      </p:sp>
      <p:sp>
        <p:nvSpPr>
          <p:cNvPr id="26" name="Text Placeholder 25">
            <a:extLst>
              <a:ext uri="{FF2B5EF4-FFF2-40B4-BE49-F238E27FC236}">
                <a16:creationId xmlns:a16="http://schemas.microsoft.com/office/drawing/2014/main" id="{8BD16FD2-563C-7C4B-995D-09B6756F7182}"/>
              </a:ext>
            </a:extLst>
          </p:cNvPr>
          <p:cNvSpPr>
            <a:spLocks noGrp="1"/>
          </p:cNvSpPr>
          <p:nvPr>
            <p:ph type="body" sz="quarter" idx="10" hasCustomPrompt="1"/>
          </p:nvPr>
        </p:nvSpPr>
        <p:spPr>
          <a:xfrm>
            <a:off x="3282558" y="4621137"/>
            <a:ext cx="8602683" cy="451840"/>
          </a:xfrm>
        </p:spPr>
        <p:txBody>
          <a:bodyPr/>
          <a:lstStyle>
            <a:lvl1pPr marL="0" indent="0">
              <a:buNone/>
              <a:defRPr>
                <a:latin typeface="+mj-lt"/>
              </a:defRPr>
            </a:lvl1pPr>
          </a:lstStyle>
          <a:p>
            <a:pPr lvl="0"/>
            <a:r>
              <a:rPr lang="en-US" dirty="0"/>
              <a:t>Subhead is Arial 28pt</a:t>
            </a:r>
          </a:p>
        </p:txBody>
      </p:sp>
      <p:sp>
        <p:nvSpPr>
          <p:cNvPr id="9" name="Text Placeholder 25">
            <a:extLst>
              <a:ext uri="{FF2B5EF4-FFF2-40B4-BE49-F238E27FC236}">
                <a16:creationId xmlns:a16="http://schemas.microsoft.com/office/drawing/2014/main" id="{0480FF0C-4CC9-B64B-9E6A-1DC97296B145}"/>
              </a:ext>
            </a:extLst>
          </p:cNvPr>
          <p:cNvSpPr>
            <a:spLocks noGrp="1"/>
          </p:cNvSpPr>
          <p:nvPr>
            <p:ph type="body" sz="quarter" idx="11" hasCustomPrompt="1"/>
          </p:nvPr>
        </p:nvSpPr>
        <p:spPr>
          <a:xfrm>
            <a:off x="3282558" y="2217378"/>
            <a:ext cx="8602683" cy="451840"/>
          </a:xfrm>
        </p:spPr>
        <p:txBody>
          <a:bodyPr>
            <a:normAutofit/>
          </a:bodyPr>
          <a:lstStyle>
            <a:lvl1pPr marL="0" indent="0">
              <a:buNone/>
              <a:defRPr sz="1800">
                <a:solidFill>
                  <a:srgbClr val="215BAA"/>
                </a:solidFill>
              </a:defRPr>
            </a:lvl1pPr>
          </a:lstStyle>
          <a:p>
            <a:pPr lvl="0"/>
            <a:r>
              <a:rPr lang="en-US" dirty="0"/>
              <a:t>Overline subhead is Rockwell 18pt</a:t>
            </a:r>
          </a:p>
        </p:txBody>
      </p:sp>
    </p:spTree>
    <p:extLst>
      <p:ext uri="{BB962C8B-B14F-4D97-AF65-F5344CB8AC3E}">
        <p14:creationId xmlns:p14="http://schemas.microsoft.com/office/powerpoint/2010/main" val="750175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1 (Whi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67EE9B-5307-0645-8DFE-84D1BCCD4F4F}"/>
              </a:ext>
            </a:extLst>
          </p:cNvPr>
          <p:cNvPicPr>
            <a:picLocks noChangeAspect="1"/>
          </p:cNvPicPr>
          <p:nvPr userDrawn="1"/>
        </p:nvPicPr>
        <p:blipFill>
          <a:blip r:embed="rId2"/>
          <a:stretch>
            <a:fillRect/>
          </a:stretch>
        </p:blipFill>
        <p:spPr>
          <a:xfrm>
            <a:off x="167265" y="6234055"/>
            <a:ext cx="1600200" cy="456160"/>
          </a:xfrm>
          <a:prstGeom prst="rect">
            <a:avLst/>
          </a:prstGeom>
        </p:spPr>
      </p:pic>
      <p:cxnSp>
        <p:nvCxnSpPr>
          <p:cNvPr id="12" name="Straight Connector 11">
            <a:extLst>
              <a:ext uri="{FF2B5EF4-FFF2-40B4-BE49-F238E27FC236}">
                <a16:creationId xmlns:a16="http://schemas.microsoft.com/office/drawing/2014/main" id="{98133E78-BBD1-E04A-A9E0-1E821D24CA45}"/>
              </a:ext>
            </a:extLst>
          </p:cNvPr>
          <p:cNvCxnSpPr/>
          <p:nvPr userDrawn="1"/>
        </p:nvCxnSpPr>
        <p:spPr>
          <a:xfrm>
            <a:off x="1984917" y="6233535"/>
            <a:ext cx="0" cy="457200"/>
          </a:xfrm>
          <a:prstGeom prst="line">
            <a:avLst/>
          </a:prstGeom>
          <a:ln>
            <a:solidFill>
              <a:srgbClr val="133454"/>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776C514-7C00-5542-9AA4-D1E1EFAF9CED}"/>
              </a:ext>
            </a:extLst>
          </p:cNvPr>
          <p:cNvSpPr txBox="1"/>
          <p:nvPr userDrawn="1"/>
        </p:nvSpPr>
        <p:spPr>
          <a:xfrm>
            <a:off x="2071742" y="6323635"/>
            <a:ext cx="1425039" cy="276999"/>
          </a:xfrm>
          <a:prstGeom prst="rect">
            <a:avLst/>
          </a:prstGeom>
          <a:noFill/>
        </p:spPr>
        <p:txBody>
          <a:bodyPr wrap="square" rtlCol="0" anchor="ctr" anchorCtr="0">
            <a:spAutoFit/>
          </a:bodyPr>
          <a:lstStyle/>
          <a:p>
            <a:fld id="{4D5E2E1A-8872-0442-97DA-F4DBA10E6F34}" type="slidenum">
              <a:rPr lang="en-US" sz="1200" smtClean="0">
                <a:solidFill>
                  <a:srgbClr val="133454"/>
                </a:solidFill>
                <a:latin typeface="Arial" panose="020B0604020202020204" pitchFamily="34" charset="0"/>
                <a:cs typeface="Arial" panose="020B0604020202020204" pitchFamily="34" charset="0"/>
              </a:rPr>
              <a:t>‹#›</a:t>
            </a:fld>
            <a:endParaRPr lang="en-US" sz="1200" dirty="0">
              <a:solidFill>
                <a:srgbClr val="133454"/>
              </a:solidFill>
              <a:latin typeface="Arial" panose="020B0604020202020204" pitchFamily="34" charset="0"/>
              <a:cs typeface="Arial" panose="020B0604020202020204" pitchFamily="34" charset="0"/>
            </a:endParaRPr>
          </a:p>
        </p:txBody>
      </p:sp>
      <p:sp>
        <p:nvSpPr>
          <p:cNvPr id="22" name="Title 21">
            <a:extLst>
              <a:ext uri="{FF2B5EF4-FFF2-40B4-BE49-F238E27FC236}">
                <a16:creationId xmlns:a16="http://schemas.microsoft.com/office/drawing/2014/main" id="{939D5ABC-4968-7E4D-B3F8-B8DF61B6B83D}"/>
              </a:ext>
            </a:extLst>
          </p:cNvPr>
          <p:cNvSpPr>
            <a:spLocks noGrp="1"/>
          </p:cNvSpPr>
          <p:nvPr>
            <p:ph type="title" hasCustomPrompt="1"/>
          </p:nvPr>
        </p:nvSpPr>
        <p:spPr/>
        <p:txBody>
          <a:bodyPr/>
          <a:lstStyle/>
          <a:p>
            <a:r>
              <a:rPr lang="en-US" dirty="0"/>
              <a:t>Page Title is Arial Bold 44pt</a:t>
            </a:r>
          </a:p>
        </p:txBody>
      </p:sp>
      <p:sp>
        <p:nvSpPr>
          <p:cNvPr id="26" name="Text Placeholder 25">
            <a:extLst>
              <a:ext uri="{FF2B5EF4-FFF2-40B4-BE49-F238E27FC236}">
                <a16:creationId xmlns:a16="http://schemas.microsoft.com/office/drawing/2014/main" id="{8BD16FD2-563C-7C4B-995D-09B6756F7182}"/>
              </a:ext>
            </a:extLst>
          </p:cNvPr>
          <p:cNvSpPr>
            <a:spLocks noGrp="1"/>
          </p:cNvSpPr>
          <p:nvPr>
            <p:ph type="body" sz="quarter" idx="10"/>
          </p:nvPr>
        </p:nvSpPr>
        <p:spPr>
          <a:xfrm>
            <a:off x="493713" y="1960233"/>
            <a:ext cx="10134600" cy="3028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015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1 (Nav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132961-8F92-D94A-8B6D-F461F0BA4130}"/>
              </a:ext>
            </a:extLst>
          </p:cNvPr>
          <p:cNvSpPr/>
          <p:nvPr userDrawn="1"/>
        </p:nvSpPr>
        <p:spPr>
          <a:xfrm>
            <a:off x="0" y="0"/>
            <a:ext cx="12192000" cy="6864530"/>
          </a:xfrm>
          <a:prstGeom prst="rect">
            <a:avLst/>
          </a:prstGeom>
          <a:solidFill>
            <a:srgbClr val="1334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B67EE9B-5307-0645-8DFE-84D1BCCD4F4F}"/>
              </a:ext>
            </a:extLst>
          </p:cNvPr>
          <p:cNvPicPr>
            <a:picLocks noChangeAspect="1"/>
          </p:cNvPicPr>
          <p:nvPr userDrawn="1"/>
        </p:nvPicPr>
        <p:blipFill>
          <a:blip r:embed="rId2"/>
          <a:srcRect/>
          <a:stretch/>
        </p:blipFill>
        <p:spPr>
          <a:xfrm>
            <a:off x="171591" y="6234055"/>
            <a:ext cx="1591547" cy="456160"/>
          </a:xfrm>
          <a:prstGeom prst="rect">
            <a:avLst/>
          </a:prstGeom>
        </p:spPr>
      </p:pic>
      <p:cxnSp>
        <p:nvCxnSpPr>
          <p:cNvPr id="12" name="Straight Connector 11">
            <a:extLst>
              <a:ext uri="{FF2B5EF4-FFF2-40B4-BE49-F238E27FC236}">
                <a16:creationId xmlns:a16="http://schemas.microsoft.com/office/drawing/2014/main" id="{98133E78-BBD1-E04A-A9E0-1E821D24CA45}"/>
              </a:ext>
            </a:extLst>
          </p:cNvPr>
          <p:cNvCxnSpPr/>
          <p:nvPr userDrawn="1"/>
        </p:nvCxnSpPr>
        <p:spPr>
          <a:xfrm>
            <a:off x="1984917" y="6233535"/>
            <a:ext cx="0" cy="457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776C514-7C00-5542-9AA4-D1E1EFAF9CED}"/>
              </a:ext>
            </a:extLst>
          </p:cNvPr>
          <p:cNvSpPr txBox="1"/>
          <p:nvPr userDrawn="1"/>
        </p:nvSpPr>
        <p:spPr>
          <a:xfrm>
            <a:off x="2071742" y="6323635"/>
            <a:ext cx="1425039" cy="276999"/>
          </a:xfrm>
          <a:prstGeom prst="rect">
            <a:avLst/>
          </a:prstGeom>
          <a:noFill/>
        </p:spPr>
        <p:txBody>
          <a:bodyPr wrap="square" rtlCol="0" anchor="ctr" anchorCtr="0">
            <a:spAutoFit/>
          </a:bodyPr>
          <a:lstStyle/>
          <a:p>
            <a:fld id="{4D5E2E1A-8872-0442-97DA-F4DBA10E6F34}" type="slidenum">
              <a:rPr lang="en-US" sz="1200" smtClean="0">
                <a:solidFill>
                  <a:schemeClr val="bg1"/>
                </a:solidFill>
                <a:latin typeface="Arial" panose="020B0604020202020204" pitchFamily="34" charset="0"/>
                <a:cs typeface="Arial" panose="020B0604020202020204" pitchFamily="34" charset="0"/>
              </a:rPr>
              <a:t>‹#›</a:t>
            </a:fld>
            <a:endParaRPr lang="en-US" sz="1200"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3073B73A-4637-FF4F-88E5-CAD000F879DB}"/>
              </a:ext>
            </a:extLst>
          </p:cNvPr>
          <p:cNvSpPr>
            <a:spLocks noGrp="1"/>
          </p:cNvSpPr>
          <p:nvPr>
            <p:ph type="title" hasCustomPrompt="1"/>
          </p:nvPr>
        </p:nvSpPr>
        <p:spPr/>
        <p:txBody>
          <a:bodyPr/>
          <a:lstStyle>
            <a:lvl1pPr>
              <a:defRPr>
                <a:solidFill>
                  <a:schemeClr val="bg1"/>
                </a:solidFill>
              </a:defRPr>
            </a:lvl1pPr>
          </a:lstStyle>
          <a:p>
            <a:r>
              <a:rPr lang="en-US" dirty="0"/>
              <a:t>Page Title is Arial Bold 44pt</a:t>
            </a:r>
          </a:p>
        </p:txBody>
      </p:sp>
      <p:sp>
        <p:nvSpPr>
          <p:cNvPr id="14" name="Text Placeholder 25">
            <a:extLst>
              <a:ext uri="{FF2B5EF4-FFF2-40B4-BE49-F238E27FC236}">
                <a16:creationId xmlns:a16="http://schemas.microsoft.com/office/drawing/2014/main" id="{19962DEE-A0E5-E343-9D48-2560CE84E046}"/>
              </a:ext>
            </a:extLst>
          </p:cNvPr>
          <p:cNvSpPr>
            <a:spLocks noGrp="1"/>
          </p:cNvSpPr>
          <p:nvPr>
            <p:ph type="body" sz="quarter" idx="10"/>
          </p:nvPr>
        </p:nvSpPr>
        <p:spPr>
          <a:xfrm>
            <a:off x="493713" y="1960233"/>
            <a:ext cx="10134600" cy="30289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0596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1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3067B03-35A3-4840-AC6C-30DC5C7442EA}"/>
              </a:ext>
            </a:extLst>
          </p:cNvPr>
          <p:cNvSpPr/>
          <p:nvPr userDrawn="1"/>
        </p:nvSpPr>
        <p:spPr>
          <a:xfrm>
            <a:off x="0" y="0"/>
            <a:ext cx="12192000" cy="6858000"/>
          </a:xfrm>
          <a:prstGeom prst="rect">
            <a:avLst/>
          </a:prstGeom>
          <a:solidFill>
            <a:srgbClr val="0083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B67EE9B-5307-0645-8DFE-84D1BCCD4F4F}"/>
              </a:ext>
            </a:extLst>
          </p:cNvPr>
          <p:cNvPicPr>
            <a:picLocks noChangeAspect="1"/>
          </p:cNvPicPr>
          <p:nvPr userDrawn="1"/>
        </p:nvPicPr>
        <p:blipFill>
          <a:blip r:embed="rId2"/>
          <a:srcRect/>
          <a:stretch/>
        </p:blipFill>
        <p:spPr>
          <a:xfrm>
            <a:off x="171591" y="6234055"/>
            <a:ext cx="1591547" cy="456160"/>
          </a:xfrm>
          <a:prstGeom prst="rect">
            <a:avLst/>
          </a:prstGeom>
        </p:spPr>
      </p:pic>
      <p:cxnSp>
        <p:nvCxnSpPr>
          <p:cNvPr id="12" name="Straight Connector 11">
            <a:extLst>
              <a:ext uri="{FF2B5EF4-FFF2-40B4-BE49-F238E27FC236}">
                <a16:creationId xmlns:a16="http://schemas.microsoft.com/office/drawing/2014/main" id="{98133E78-BBD1-E04A-A9E0-1E821D24CA45}"/>
              </a:ext>
            </a:extLst>
          </p:cNvPr>
          <p:cNvCxnSpPr/>
          <p:nvPr userDrawn="1"/>
        </p:nvCxnSpPr>
        <p:spPr>
          <a:xfrm>
            <a:off x="1984917" y="6233535"/>
            <a:ext cx="0" cy="457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776C514-7C00-5542-9AA4-D1E1EFAF9CED}"/>
              </a:ext>
            </a:extLst>
          </p:cNvPr>
          <p:cNvSpPr txBox="1"/>
          <p:nvPr userDrawn="1"/>
        </p:nvSpPr>
        <p:spPr>
          <a:xfrm>
            <a:off x="2071742" y="6323635"/>
            <a:ext cx="1425039" cy="276999"/>
          </a:xfrm>
          <a:prstGeom prst="rect">
            <a:avLst/>
          </a:prstGeom>
          <a:noFill/>
        </p:spPr>
        <p:txBody>
          <a:bodyPr wrap="square" rtlCol="0" anchor="ctr" anchorCtr="0">
            <a:spAutoFit/>
          </a:bodyPr>
          <a:lstStyle/>
          <a:p>
            <a:fld id="{4D5E2E1A-8872-0442-97DA-F4DBA10E6F34}" type="slidenum">
              <a:rPr lang="en-US" sz="1200" smtClean="0">
                <a:solidFill>
                  <a:schemeClr val="bg1"/>
                </a:solidFill>
                <a:latin typeface="Arial" panose="020B0604020202020204" pitchFamily="34" charset="0"/>
                <a:cs typeface="Arial" panose="020B0604020202020204" pitchFamily="34" charset="0"/>
              </a:rPr>
              <a:t>‹#›</a:t>
            </a:fld>
            <a:endParaRPr lang="en-US" sz="1200"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043570E-5C11-4A4B-BB20-4DB932341109}"/>
              </a:ext>
            </a:extLst>
          </p:cNvPr>
          <p:cNvSpPr>
            <a:spLocks noGrp="1"/>
          </p:cNvSpPr>
          <p:nvPr>
            <p:ph type="title" hasCustomPrompt="1"/>
          </p:nvPr>
        </p:nvSpPr>
        <p:spPr/>
        <p:txBody>
          <a:bodyPr/>
          <a:lstStyle>
            <a:lvl1pPr>
              <a:defRPr>
                <a:solidFill>
                  <a:schemeClr val="bg1"/>
                </a:solidFill>
              </a:defRPr>
            </a:lvl1pPr>
          </a:lstStyle>
          <a:p>
            <a:r>
              <a:rPr lang="en-US" dirty="0"/>
              <a:t>Page Title is Arial Bold 44pt</a:t>
            </a:r>
          </a:p>
        </p:txBody>
      </p:sp>
      <p:sp>
        <p:nvSpPr>
          <p:cNvPr id="14" name="Text Placeholder 25">
            <a:extLst>
              <a:ext uri="{FF2B5EF4-FFF2-40B4-BE49-F238E27FC236}">
                <a16:creationId xmlns:a16="http://schemas.microsoft.com/office/drawing/2014/main" id="{7A1603C1-1F16-A044-99C1-A9E522CA1BB2}"/>
              </a:ext>
            </a:extLst>
          </p:cNvPr>
          <p:cNvSpPr>
            <a:spLocks noGrp="1"/>
          </p:cNvSpPr>
          <p:nvPr>
            <p:ph type="body" sz="quarter" idx="10"/>
          </p:nvPr>
        </p:nvSpPr>
        <p:spPr>
          <a:xfrm>
            <a:off x="493713" y="1960233"/>
            <a:ext cx="10134600" cy="30289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0124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1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1CF4DD5-FE74-F845-8C60-C60EF4879B5D}"/>
              </a:ext>
            </a:extLst>
          </p:cNvPr>
          <p:cNvSpPr/>
          <p:nvPr userDrawn="1"/>
        </p:nvSpPr>
        <p:spPr>
          <a:xfrm>
            <a:off x="0" y="0"/>
            <a:ext cx="12192000" cy="6858000"/>
          </a:xfrm>
          <a:prstGeom prst="rect">
            <a:avLst/>
          </a:prstGeom>
          <a:solidFill>
            <a:srgbClr val="215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DB67EE9B-5307-0645-8DFE-84D1BCCD4F4F}"/>
              </a:ext>
            </a:extLst>
          </p:cNvPr>
          <p:cNvPicPr>
            <a:picLocks noChangeAspect="1"/>
          </p:cNvPicPr>
          <p:nvPr userDrawn="1"/>
        </p:nvPicPr>
        <p:blipFill>
          <a:blip r:embed="rId2"/>
          <a:srcRect/>
          <a:stretch/>
        </p:blipFill>
        <p:spPr>
          <a:xfrm>
            <a:off x="171591" y="6234055"/>
            <a:ext cx="1591547" cy="456160"/>
          </a:xfrm>
          <a:prstGeom prst="rect">
            <a:avLst/>
          </a:prstGeom>
        </p:spPr>
      </p:pic>
      <p:cxnSp>
        <p:nvCxnSpPr>
          <p:cNvPr id="12" name="Straight Connector 11">
            <a:extLst>
              <a:ext uri="{FF2B5EF4-FFF2-40B4-BE49-F238E27FC236}">
                <a16:creationId xmlns:a16="http://schemas.microsoft.com/office/drawing/2014/main" id="{98133E78-BBD1-E04A-A9E0-1E821D24CA45}"/>
              </a:ext>
            </a:extLst>
          </p:cNvPr>
          <p:cNvCxnSpPr/>
          <p:nvPr userDrawn="1"/>
        </p:nvCxnSpPr>
        <p:spPr>
          <a:xfrm>
            <a:off x="1984917" y="6233535"/>
            <a:ext cx="0" cy="4572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776C514-7C00-5542-9AA4-D1E1EFAF9CED}"/>
              </a:ext>
            </a:extLst>
          </p:cNvPr>
          <p:cNvSpPr txBox="1"/>
          <p:nvPr userDrawn="1"/>
        </p:nvSpPr>
        <p:spPr>
          <a:xfrm>
            <a:off x="2071742" y="6323635"/>
            <a:ext cx="1425039" cy="276999"/>
          </a:xfrm>
          <a:prstGeom prst="rect">
            <a:avLst/>
          </a:prstGeom>
          <a:noFill/>
        </p:spPr>
        <p:txBody>
          <a:bodyPr wrap="square" rtlCol="0" anchor="ctr" anchorCtr="0">
            <a:spAutoFit/>
          </a:bodyPr>
          <a:lstStyle/>
          <a:p>
            <a:fld id="{4D5E2E1A-8872-0442-97DA-F4DBA10E6F34}" type="slidenum">
              <a:rPr lang="en-US" sz="1200" smtClean="0">
                <a:solidFill>
                  <a:schemeClr val="bg1"/>
                </a:solidFill>
                <a:latin typeface="Arial" panose="020B0604020202020204" pitchFamily="34" charset="0"/>
                <a:cs typeface="Arial" panose="020B0604020202020204" pitchFamily="34" charset="0"/>
              </a:rPr>
              <a:t>‹#›</a:t>
            </a:fld>
            <a:endParaRPr lang="en-US" sz="1200" dirty="0">
              <a:solidFill>
                <a:schemeClr val="bg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DC9685D-3F1A-1A49-8CDD-258542537277}"/>
              </a:ext>
            </a:extLst>
          </p:cNvPr>
          <p:cNvSpPr>
            <a:spLocks noGrp="1"/>
          </p:cNvSpPr>
          <p:nvPr>
            <p:ph type="title" hasCustomPrompt="1"/>
          </p:nvPr>
        </p:nvSpPr>
        <p:spPr/>
        <p:txBody>
          <a:bodyPr/>
          <a:lstStyle>
            <a:lvl1pPr>
              <a:defRPr>
                <a:solidFill>
                  <a:schemeClr val="bg1"/>
                </a:solidFill>
              </a:defRPr>
            </a:lvl1pPr>
          </a:lstStyle>
          <a:p>
            <a:r>
              <a:rPr lang="en-US" dirty="0"/>
              <a:t>Page Title is Arial Bold 44pt</a:t>
            </a:r>
          </a:p>
        </p:txBody>
      </p:sp>
      <p:sp>
        <p:nvSpPr>
          <p:cNvPr id="14" name="Text Placeholder 25">
            <a:extLst>
              <a:ext uri="{FF2B5EF4-FFF2-40B4-BE49-F238E27FC236}">
                <a16:creationId xmlns:a16="http://schemas.microsoft.com/office/drawing/2014/main" id="{454C6BAC-2C92-5F48-A04D-784F318BBA85}"/>
              </a:ext>
            </a:extLst>
          </p:cNvPr>
          <p:cNvSpPr>
            <a:spLocks noGrp="1"/>
          </p:cNvSpPr>
          <p:nvPr>
            <p:ph type="body" sz="quarter" idx="10"/>
          </p:nvPr>
        </p:nvSpPr>
        <p:spPr>
          <a:xfrm>
            <a:off x="493713" y="1960233"/>
            <a:ext cx="10134600" cy="30289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55347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1 (T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9B988A-3902-A34E-8470-9C8893B47230}"/>
              </a:ext>
            </a:extLst>
          </p:cNvPr>
          <p:cNvSpPr/>
          <p:nvPr userDrawn="1"/>
        </p:nvSpPr>
        <p:spPr>
          <a:xfrm>
            <a:off x="0" y="0"/>
            <a:ext cx="12192000" cy="6858000"/>
          </a:xfrm>
          <a:prstGeom prst="rect">
            <a:avLst/>
          </a:prstGeom>
          <a:solidFill>
            <a:srgbClr val="CEB88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98133E78-BBD1-E04A-A9E0-1E821D24CA45}"/>
              </a:ext>
            </a:extLst>
          </p:cNvPr>
          <p:cNvCxnSpPr/>
          <p:nvPr userDrawn="1"/>
        </p:nvCxnSpPr>
        <p:spPr>
          <a:xfrm>
            <a:off x="1984917" y="6233535"/>
            <a:ext cx="0"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776C514-7C00-5542-9AA4-D1E1EFAF9CED}"/>
              </a:ext>
            </a:extLst>
          </p:cNvPr>
          <p:cNvSpPr txBox="1"/>
          <p:nvPr userDrawn="1"/>
        </p:nvSpPr>
        <p:spPr>
          <a:xfrm>
            <a:off x="2071742" y="6323635"/>
            <a:ext cx="1425039" cy="276999"/>
          </a:xfrm>
          <a:prstGeom prst="rect">
            <a:avLst/>
          </a:prstGeom>
          <a:noFill/>
        </p:spPr>
        <p:txBody>
          <a:bodyPr wrap="square" rtlCol="0" anchor="ctr" anchorCtr="0">
            <a:spAutoFit/>
          </a:bodyPr>
          <a:lstStyle/>
          <a:p>
            <a:fld id="{4D5E2E1A-8872-0442-97DA-F4DBA10E6F34}" type="slidenum">
              <a:rPr lang="en-US" sz="1200" smtClean="0">
                <a:solidFill>
                  <a:schemeClr val="tx1"/>
                </a:solidFill>
                <a:latin typeface="Arial" panose="020B0604020202020204" pitchFamily="34" charset="0"/>
                <a:cs typeface="Arial" panose="020B0604020202020204" pitchFamily="34" charset="0"/>
              </a:rPr>
              <a:t>‹#›</a:t>
            </a:fld>
            <a:endParaRPr lang="en-US" sz="1200" dirty="0">
              <a:solidFill>
                <a:schemeClr val="tx1"/>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0F148490-FD49-724A-888F-22B56BDCDB5D}"/>
              </a:ext>
            </a:extLst>
          </p:cNvPr>
          <p:cNvSpPr>
            <a:spLocks noGrp="1"/>
          </p:cNvSpPr>
          <p:nvPr>
            <p:ph type="title" hasCustomPrompt="1"/>
          </p:nvPr>
        </p:nvSpPr>
        <p:spPr/>
        <p:txBody>
          <a:bodyPr/>
          <a:lstStyle>
            <a:lvl1pPr>
              <a:defRPr>
                <a:solidFill>
                  <a:schemeClr val="tx1"/>
                </a:solidFill>
              </a:defRPr>
            </a:lvl1pPr>
          </a:lstStyle>
          <a:p>
            <a:r>
              <a:rPr lang="en-US" dirty="0"/>
              <a:t>Page Title is Arial Bold 44pt</a:t>
            </a:r>
          </a:p>
        </p:txBody>
      </p:sp>
      <p:sp>
        <p:nvSpPr>
          <p:cNvPr id="18" name="Text Placeholder 25">
            <a:extLst>
              <a:ext uri="{FF2B5EF4-FFF2-40B4-BE49-F238E27FC236}">
                <a16:creationId xmlns:a16="http://schemas.microsoft.com/office/drawing/2014/main" id="{80CD101B-94C6-6D4F-A436-F0494BE6F76E}"/>
              </a:ext>
            </a:extLst>
          </p:cNvPr>
          <p:cNvSpPr>
            <a:spLocks noGrp="1"/>
          </p:cNvSpPr>
          <p:nvPr>
            <p:ph type="body" sz="quarter" idx="10"/>
          </p:nvPr>
        </p:nvSpPr>
        <p:spPr>
          <a:xfrm>
            <a:off x="493713" y="1960233"/>
            <a:ext cx="10134600" cy="30289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a:extLst>
              <a:ext uri="{FF2B5EF4-FFF2-40B4-BE49-F238E27FC236}">
                <a16:creationId xmlns:a16="http://schemas.microsoft.com/office/drawing/2014/main" id="{52C39477-B9DA-5A47-96A1-2307A4D9713F}"/>
              </a:ext>
            </a:extLst>
          </p:cNvPr>
          <p:cNvPicPr>
            <a:picLocks noChangeAspect="1"/>
          </p:cNvPicPr>
          <p:nvPr userDrawn="1"/>
        </p:nvPicPr>
        <p:blipFill rotWithShape="1">
          <a:blip r:embed="rId2"/>
          <a:srcRect t="46859" b="15632"/>
          <a:stretch/>
        </p:blipFill>
        <p:spPr>
          <a:xfrm>
            <a:off x="171592" y="6226687"/>
            <a:ext cx="1591545" cy="486630"/>
          </a:xfrm>
          <a:prstGeom prst="rect">
            <a:avLst/>
          </a:prstGeom>
        </p:spPr>
      </p:pic>
    </p:spTree>
    <p:extLst>
      <p:ext uri="{BB962C8B-B14F-4D97-AF65-F5344CB8AC3E}">
        <p14:creationId xmlns:p14="http://schemas.microsoft.com/office/powerpoint/2010/main" val="22920376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7469F9-EC99-154E-B85C-C81589ED4BE1}"/>
              </a:ext>
            </a:extLst>
          </p:cNvPr>
          <p:cNvSpPr>
            <a:spLocks noGrp="1"/>
          </p:cNvSpPr>
          <p:nvPr>
            <p:ph type="title"/>
          </p:nvPr>
        </p:nvSpPr>
        <p:spPr>
          <a:xfrm>
            <a:off x="493816" y="543255"/>
            <a:ext cx="10134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CF8CB55-92CF-A444-B894-FC59198372FE}"/>
              </a:ext>
            </a:extLst>
          </p:cNvPr>
          <p:cNvSpPr>
            <a:spLocks noGrp="1"/>
          </p:cNvSpPr>
          <p:nvPr>
            <p:ph type="body" idx="1"/>
          </p:nvPr>
        </p:nvSpPr>
        <p:spPr>
          <a:xfrm>
            <a:off x="493816" y="2003755"/>
            <a:ext cx="10134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01237016"/>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50" r:id="rId3"/>
    <p:sldLayoutId id="2147483652" r:id="rId4"/>
    <p:sldLayoutId id="2147483651" r:id="rId5"/>
    <p:sldLayoutId id="2147483653" r:id="rId6"/>
  </p:sldLayoutIdLst>
  <p:hf hdr="0" ftr="0" dt="0"/>
  <p:txStyles>
    <p:titleStyle>
      <a:lvl1pPr algn="l" defTabSz="914400" rtl="0" eaLnBrk="1" latinLnBrk="0" hangingPunct="1">
        <a:lnSpc>
          <a:spcPct val="90000"/>
        </a:lnSpc>
        <a:spcBef>
          <a:spcPct val="0"/>
        </a:spcBef>
        <a:buNone/>
        <a:defRPr sz="4400" b="1" i="0" kern="1200">
          <a:solidFill>
            <a:srgbClr val="13345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33454"/>
          </a:solidFill>
          <a:latin typeface="Rockwell" panose="02060603020205020403" pitchFamily="18"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33454"/>
          </a:solidFill>
          <a:latin typeface="Rockwell" panose="02060603020205020403" pitchFamily="18"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33454"/>
          </a:solidFill>
          <a:latin typeface="Rockwell" panose="02060603020205020403" pitchFamily="18"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33454"/>
          </a:solidFill>
          <a:latin typeface="Rockwell" panose="02060603020205020403" pitchFamily="18"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33454"/>
          </a:solidFill>
          <a:latin typeface="Rockwell" panose="02060603020205020403" pitchFamily="18"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F63958-EA8F-2F1B-CD46-B8DC0B324A22}"/>
              </a:ext>
            </a:extLst>
          </p:cNvPr>
          <p:cNvSpPr txBox="1">
            <a:spLocks noGrp="1"/>
          </p:cNvSpPr>
          <p:nvPr>
            <p:ph type="title" idx="4294967295"/>
          </p:nvPr>
        </p:nvSpPr>
        <p:spPr>
          <a:xfrm>
            <a:off x="3879127" y="366920"/>
            <a:ext cx="6742835" cy="8939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6000" b="1" i="0" kern="1200">
                <a:solidFill>
                  <a:srgbClr val="133454"/>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133454"/>
                </a:solidFill>
                <a:effectLst/>
                <a:uLnTx/>
                <a:uFillTx/>
                <a:latin typeface="Arial" panose="020B0604020202020204" pitchFamily="34" charset="0"/>
                <a:ea typeface="+mj-ea"/>
                <a:cs typeface="Arial" panose="020B0604020202020204" pitchFamily="34" charset="0"/>
              </a:rPr>
              <a:t>LEAN Overview</a:t>
            </a:r>
          </a:p>
        </p:txBody>
      </p:sp>
      <p:sp>
        <p:nvSpPr>
          <p:cNvPr id="6" name="Subtitle 2">
            <a:extLst>
              <a:ext uri="{FF2B5EF4-FFF2-40B4-BE49-F238E27FC236}">
                <a16:creationId xmlns:a16="http://schemas.microsoft.com/office/drawing/2014/main" id="{14D78277-3470-26BC-09FA-298C3705B7A4}"/>
              </a:ext>
            </a:extLst>
          </p:cNvPr>
          <p:cNvSpPr txBox="1">
            <a:spLocks/>
          </p:cNvSpPr>
          <p:nvPr/>
        </p:nvSpPr>
        <p:spPr>
          <a:xfrm>
            <a:off x="4110035" y="1147245"/>
            <a:ext cx="5387401" cy="4381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33454"/>
                </a:solidFill>
                <a:latin typeface="Rockwell" panose="02060603020205020403" pitchFamily="18"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33454"/>
                </a:solidFill>
                <a:latin typeface="Rockwell" panose="02060603020205020403" pitchFamily="18"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33454"/>
                </a:solidFill>
                <a:latin typeface="Rockwell" panose="02060603020205020403" pitchFamily="18"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33454"/>
                </a:solidFill>
                <a:latin typeface="Rockwell" panose="02060603020205020403" pitchFamily="18"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33454"/>
                </a:solidFill>
                <a:latin typeface="Rockwell" panose="02060603020205020403" pitchFamily="18"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t>Continuous Improvement at CPP!</a:t>
            </a:r>
          </a:p>
        </p:txBody>
      </p:sp>
      <p:pic>
        <p:nvPicPr>
          <p:cNvPr id="11" name="Picture 10">
            <a:extLst>
              <a:ext uri="{FF2B5EF4-FFF2-40B4-BE49-F238E27FC236}">
                <a16:creationId xmlns:a16="http://schemas.microsoft.com/office/drawing/2014/main" id="{61D0551F-9A10-3F1B-1A03-9279EC56BA15}"/>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9000"/>
                    </a14:imgEffect>
                  </a14:imgLayer>
                </a14:imgProps>
              </a:ext>
            </a:extLst>
          </a:blip>
          <a:stretch>
            <a:fillRect/>
          </a:stretch>
        </p:blipFill>
        <p:spPr>
          <a:xfrm>
            <a:off x="3675925" y="1859970"/>
            <a:ext cx="6239746" cy="4172532"/>
          </a:xfrm>
          <a:prstGeom prst="rect">
            <a:avLst/>
          </a:prstGeom>
        </p:spPr>
      </p:pic>
    </p:spTree>
    <p:extLst>
      <p:ext uri="{BB962C8B-B14F-4D97-AF65-F5344CB8AC3E}">
        <p14:creationId xmlns:p14="http://schemas.microsoft.com/office/powerpoint/2010/main" val="2830104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0" y="229219"/>
            <a:ext cx="7865093" cy="1325563"/>
          </a:xfrm>
        </p:spPr>
        <p:txBody>
          <a:bodyPr/>
          <a:lstStyle/>
          <a:p>
            <a:r>
              <a:rPr lang="en-US" dirty="0"/>
              <a:t>What is LEAN?</a:t>
            </a:r>
          </a:p>
        </p:txBody>
      </p:sp>
      <p:sp>
        <p:nvSpPr>
          <p:cNvPr id="11" name="TextBox 10">
            <a:extLst>
              <a:ext uri="{FF2B5EF4-FFF2-40B4-BE49-F238E27FC236}">
                <a16:creationId xmlns:a16="http://schemas.microsoft.com/office/drawing/2014/main" id="{9920DA78-3B61-E573-492B-8E477BE49C6F}"/>
              </a:ext>
            </a:extLst>
          </p:cNvPr>
          <p:cNvSpPr txBox="1"/>
          <p:nvPr/>
        </p:nvSpPr>
        <p:spPr>
          <a:xfrm>
            <a:off x="581890" y="1271660"/>
            <a:ext cx="11028218" cy="1508105"/>
          </a:xfrm>
          <a:prstGeom prst="rect">
            <a:avLst/>
          </a:prstGeom>
          <a:noFill/>
        </p:spPr>
        <p:txBody>
          <a:bodyPr wrap="square">
            <a:sp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LEAN is a continuous improvement model that focuses on enhancing the activities that generate the most value for customers. </a:t>
            </a:r>
          </a:p>
          <a:p>
            <a:endParaRPr lang="en-US" sz="1000" kern="100" dirty="0">
              <a:latin typeface="Calibri" panose="020F0502020204030204" pitchFamily="34" charset="0"/>
              <a:ea typeface="Calibri" panose="020F0502020204030204" pitchFamily="34" charset="0"/>
              <a:cs typeface="Times New Roman" panose="02020603050405020304" pitchFamily="18" charset="0"/>
            </a:endParaRPr>
          </a:p>
          <a:p>
            <a:endParaRPr lang="en-US" sz="10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goal of LEAN is to eliminate waste and improve efficiency by streamlining processes and eliminating non-value-added activities.</a:t>
            </a:r>
          </a:p>
        </p:txBody>
      </p:sp>
      <p:grpSp>
        <p:nvGrpSpPr>
          <p:cNvPr id="17" name="Group 16" descr="Lean stands for: Lose, Excess, And, Nonsense.">
            <a:extLst>
              <a:ext uri="{FF2B5EF4-FFF2-40B4-BE49-F238E27FC236}">
                <a16:creationId xmlns:a16="http://schemas.microsoft.com/office/drawing/2014/main" id="{08B3CBFD-4ACA-227F-4BB1-C225C34B0918}"/>
              </a:ext>
            </a:extLst>
          </p:cNvPr>
          <p:cNvGrpSpPr/>
          <p:nvPr/>
        </p:nvGrpSpPr>
        <p:grpSpPr>
          <a:xfrm>
            <a:off x="4729019" y="2587451"/>
            <a:ext cx="2253672" cy="2081996"/>
            <a:chOff x="4729019" y="2421200"/>
            <a:chExt cx="2253672" cy="2081996"/>
          </a:xfrm>
        </p:grpSpPr>
        <p:sp>
          <p:nvSpPr>
            <p:cNvPr id="16" name="Oval 15">
              <a:extLst>
                <a:ext uri="{FF2B5EF4-FFF2-40B4-BE49-F238E27FC236}">
                  <a16:creationId xmlns:a16="http://schemas.microsoft.com/office/drawing/2014/main" id="{3A917099-0114-EDE3-C554-2369E722027D}"/>
                </a:ext>
              </a:extLst>
            </p:cNvPr>
            <p:cNvSpPr/>
            <p:nvPr/>
          </p:nvSpPr>
          <p:spPr>
            <a:xfrm>
              <a:off x="4729019" y="2421200"/>
              <a:ext cx="2253672" cy="2081996"/>
            </a:xfrm>
            <a:prstGeom prst="ellipse">
              <a:avLst/>
            </a:prstGeom>
            <a:solidFill>
              <a:srgbClr val="133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C14512E-A69F-5805-3591-2873BE1E28ED}"/>
                </a:ext>
              </a:extLst>
            </p:cNvPr>
            <p:cNvSpPr txBox="1"/>
            <p:nvPr/>
          </p:nvSpPr>
          <p:spPr>
            <a:xfrm>
              <a:off x="4978400" y="2787375"/>
              <a:ext cx="1976582" cy="1477328"/>
            </a:xfrm>
            <a:prstGeom prst="rect">
              <a:avLst/>
            </a:prstGeom>
            <a:noFill/>
          </p:spPr>
          <p:txBody>
            <a:bodyPr wrap="square">
              <a:spAutoFit/>
            </a:bodyPr>
            <a:lstStyle/>
            <a:p>
              <a:r>
                <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LEAN stands for:</a:t>
              </a:r>
            </a:p>
            <a:p>
              <a:r>
                <a:rPr lang="en-US" b="1" dirty="0">
                  <a:solidFill>
                    <a:schemeClr val="bg1"/>
                  </a:solidFill>
                  <a:latin typeface="Gill Sans MT" panose="020B0502020104020203" pitchFamily="34" charset="0"/>
                </a:rPr>
                <a:t>        </a:t>
              </a:r>
              <a:r>
                <a:rPr lang="en-US" sz="1800" b="1" i="0" u="none" strike="noStrike" baseline="0" dirty="0">
                  <a:solidFill>
                    <a:schemeClr val="bg1"/>
                  </a:solidFill>
                  <a:latin typeface="Gill Sans MT" panose="020B0502020104020203" pitchFamily="34" charset="0"/>
                </a:rPr>
                <a:t>L</a:t>
              </a:r>
              <a:r>
                <a:rPr lang="en-US" sz="1800" b="0" i="0" u="none" strike="noStrike" baseline="0" dirty="0">
                  <a:solidFill>
                    <a:schemeClr val="bg1"/>
                  </a:solidFill>
                  <a:latin typeface="Gill Sans MT" panose="020B0502020104020203" pitchFamily="34" charset="0"/>
                </a:rPr>
                <a:t>ose</a:t>
              </a:r>
            </a:p>
            <a:p>
              <a:r>
                <a:rPr lang="en-US" sz="1800" b="1" i="0" u="none" strike="noStrike" baseline="0" dirty="0">
                  <a:solidFill>
                    <a:schemeClr val="bg1"/>
                  </a:solidFill>
                  <a:latin typeface="Gill Sans MT" panose="020B0502020104020203" pitchFamily="34" charset="0"/>
                </a:rPr>
                <a:t>        E</a:t>
              </a:r>
              <a:r>
                <a:rPr lang="en-US" sz="1800" b="0" i="0" u="none" strike="noStrike" baseline="0" dirty="0">
                  <a:solidFill>
                    <a:schemeClr val="bg1"/>
                  </a:solidFill>
                  <a:latin typeface="Gill Sans MT" panose="020B0502020104020203" pitchFamily="34" charset="0"/>
                </a:rPr>
                <a:t>xcess</a:t>
              </a:r>
            </a:p>
            <a:p>
              <a:r>
                <a:rPr lang="en-US" sz="1800" b="1" i="0" u="none" strike="noStrike" baseline="0" dirty="0">
                  <a:solidFill>
                    <a:schemeClr val="bg1"/>
                  </a:solidFill>
                  <a:latin typeface="Gill Sans MT" panose="020B0502020104020203" pitchFamily="34" charset="0"/>
                </a:rPr>
                <a:t>        A</a:t>
              </a:r>
              <a:r>
                <a:rPr lang="en-US" sz="1800" b="0" i="0" u="none" strike="noStrike" baseline="0" dirty="0">
                  <a:solidFill>
                    <a:schemeClr val="bg1"/>
                  </a:solidFill>
                  <a:latin typeface="Gill Sans MT" panose="020B0502020104020203" pitchFamily="34" charset="0"/>
                </a:rPr>
                <a:t>nd</a:t>
              </a:r>
            </a:p>
            <a:p>
              <a:r>
                <a:rPr lang="en-US" sz="1800" b="1" i="0" u="none" strike="noStrike" baseline="0" dirty="0">
                  <a:solidFill>
                    <a:schemeClr val="bg1"/>
                  </a:solidFill>
                  <a:latin typeface="Gill Sans MT" panose="020B0502020104020203" pitchFamily="34" charset="0"/>
                </a:rPr>
                <a:t>        N</a:t>
              </a:r>
              <a:r>
                <a:rPr lang="en-US" sz="1800" b="0" i="0" u="none" strike="noStrike" baseline="0" dirty="0">
                  <a:solidFill>
                    <a:schemeClr val="bg1"/>
                  </a:solidFill>
                  <a:latin typeface="Gill Sans MT" panose="020B0502020104020203" pitchFamily="34" charset="0"/>
                </a:rPr>
                <a:t>onsense</a:t>
              </a:r>
            </a:p>
          </p:txBody>
        </p:sp>
      </p:grpSp>
      <p:sp>
        <p:nvSpPr>
          <p:cNvPr id="13" name="TextBox 12">
            <a:extLst>
              <a:ext uri="{FF2B5EF4-FFF2-40B4-BE49-F238E27FC236}">
                <a16:creationId xmlns:a16="http://schemas.microsoft.com/office/drawing/2014/main" id="{7CAA674E-3708-B9FE-4C45-1D2FF29A0003}"/>
              </a:ext>
            </a:extLst>
          </p:cNvPr>
          <p:cNvSpPr txBox="1"/>
          <p:nvPr/>
        </p:nvSpPr>
        <p:spPr>
          <a:xfrm>
            <a:off x="581890" y="4375534"/>
            <a:ext cx="11471564" cy="1738938"/>
          </a:xfrm>
          <a:prstGeom prst="rect">
            <a:avLst/>
          </a:prstGeom>
          <a:noFill/>
        </p:spPr>
        <p:txBody>
          <a:bodyPr wrap="square">
            <a:spAutoFit/>
          </a:bodyPr>
          <a:lstStyle/>
          <a:p>
            <a:r>
              <a:rPr lang="en-US" sz="1800" u="sng" kern="100" dirty="0">
                <a:effectLst/>
                <a:latin typeface="Calibri" panose="020F0502020204030204" pitchFamily="34" charset="0"/>
                <a:ea typeface="Calibri" panose="020F0502020204030204" pitchFamily="34" charset="0"/>
                <a:cs typeface="Times New Roman" panose="02020603050405020304" pitchFamily="18" charset="0"/>
              </a:rPr>
              <a:t>LEAN practices include:</a:t>
            </a:r>
          </a:p>
          <a:p>
            <a:endParaRPr lang="en-US" sz="8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Doing more of what already works</a:t>
            </a:r>
          </a:p>
          <a:p>
            <a:pPr marL="285750" indent="-285750">
              <a:buFont typeface="Arial" panose="020B0604020202020204" pitchFamily="34" charset="0"/>
              <a:buChar char="•"/>
            </a:pPr>
            <a:endParaRPr lang="en-US" sz="3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kern="100" dirty="0">
                <a:latin typeface="Calibri" panose="020F0502020204030204" pitchFamily="34" charset="0"/>
                <a:ea typeface="Calibri" panose="020F0502020204030204" pitchFamily="34" charset="0"/>
                <a:cs typeface="Times New Roman" panose="02020603050405020304" pitchFamily="18" charset="0"/>
              </a:rPr>
              <a:t>Getting rid of wasteful processes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US" sz="3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Avoiding tiny losses - Improvement is not about doing more things right, but about doing fewer things wrong</a:t>
            </a:r>
          </a:p>
          <a:p>
            <a:pPr marL="285750" indent="-285750">
              <a:buFont typeface="Arial" panose="020B0604020202020204" pitchFamily="34" charset="0"/>
              <a:buChar char="•"/>
            </a:pPr>
            <a:endParaRPr lang="en-US" sz="3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Measuring backward - Make decisions based on what has already happened, not on what you want to happen</a:t>
            </a:r>
          </a:p>
        </p:txBody>
      </p:sp>
    </p:spTree>
    <p:extLst>
      <p:ext uri="{BB962C8B-B14F-4D97-AF65-F5344CB8AC3E}">
        <p14:creationId xmlns:p14="http://schemas.microsoft.com/office/powerpoint/2010/main" val="1884271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0" y="241919"/>
            <a:ext cx="7865093" cy="1325563"/>
          </a:xfrm>
        </p:spPr>
        <p:txBody>
          <a:bodyPr/>
          <a:lstStyle/>
          <a:p>
            <a:r>
              <a:rPr lang="en-US" dirty="0"/>
              <a:t>Types of Waste in Processes</a:t>
            </a:r>
          </a:p>
        </p:txBody>
      </p:sp>
      <p:pic>
        <p:nvPicPr>
          <p:cNvPr id="10" name="Picture 9" descr="A field of pumpkins">
            <a:extLst>
              <a:ext uri="{FF2B5EF4-FFF2-40B4-BE49-F238E27FC236}">
                <a16:creationId xmlns:a16="http://schemas.microsoft.com/office/drawing/2014/main" id="{CA2D771C-A548-94B1-7EF1-0F9027C537AC}"/>
              </a:ext>
            </a:extLst>
          </p:cNvPr>
          <p:cNvPicPr>
            <a:picLocks noChangeAspect="1"/>
          </p:cNvPicPr>
          <p:nvPr/>
        </p:nvPicPr>
        <p:blipFill rotWithShape="1">
          <a:blip r:embed="rId2"/>
          <a:srcRect r="5521"/>
          <a:stretch/>
        </p:blipFill>
        <p:spPr>
          <a:xfrm>
            <a:off x="855227" y="1461466"/>
            <a:ext cx="2400495" cy="1500976"/>
          </a:xfrm>
          <a:prstGeom prst="rect">
            <a:avLst/>
          </a:prstGeom>
        </p:spPr>
      </p:pic>
      <p:sp>
        <p:nvSpPr>
          <p:cNvPr id="3" name="TextBox 2">
            <a:extLst>
              <a:ext uri="{FF2B5EF4-FFF2-40B4-BE49-F238E27FC236}">
                <a16:creationId xmlns:a16="http://schemas.microsoft.com/office/drawing/2014/main" id="{17C20EF0-BF12-156C-77FC-CC1CE649E96E}"/>
              </a:ext>
            </a:extLst>
          </p:cNvPr>
          <p:cNvSpPr txBox="1"/>
          <p:nvPr/>
        </p:nvSpPr>
        <p:spPr>
          <a:xfrm>
            <a:off x="1174463" y="2962442"/>
            <a:ext cx="1762021" cy="369332"/>
          </a:xfrm>
          <a:prstGeom prst="rect">
            <a:avLst/>
          </a:prstGeom>
          <a:noFill/>
        </p:spPr>
        <p:txBody>
          <a:bodyPr wrap="none" rtlCol="0">
            <a:spAutoFit/>
          </a:bodyPr>
          <a:lstStyle/>
          <a:p>
            <a:r>
              <a:rPr lang="en-US" dirty="0"/>
              <a:t>Overproduction</a:t>
            </a:r>
          </a:p>
        </p:txBody>
      </p:sp>
      <p:pic>
        <p:nvPicPr>
          <p:cNvPr id="13" name="Picture 12" descr="Hourglass on a flat surface">
            <a:extLst>
              <a:ext uri="{FF2B5EF4-FFF2-40B4-BE49-F238E27FC236}">
                <a16:creationId xmlns:a16="http://schemas.microsoft.com/office/drawing/2014/main" id="{87BD36B4-D989-8B92-77A4-E3E9F7D6418C}"/>
              </a:ext>
            </a:extLst>
          </p:cNvPr>
          <p:cNvPicPr>
            <a:picLocks noChangeAspect="1"/>
          </p:cNvPicPr>
          <p:nvPr/>
        </p:nvPicPr>
        <p:blipFill>
          <a:blip r:embed="rId3"/>
          <a:stretch>
            <a:fillRect/>
          </a:stretch>
        </p:blipFill>
        <p:spPr>
          <a:xfrm>
            <a:off x="4834182" y="1445333"/>
            <a:ext cx="2400495" cy="1500976"/>
          </a:xfrm>
          <a:prstGeom prst="rect">
            <a:avLst/>
          </a:prstGeom>
        </p:spPr>
      </p:pic>
      <p:sp>
        <p:nvSpPr>
          <p:cNvPr id="4" name="TextBox 3">
            <a:extLst>
              <a:ext uri="{FF2B5EF4-FFF2-40B4-BE49-F238E27FC236}">
                <a16:creationId xmlns:a16="http://schemas.microsoft.com/office/drawing/2014/main" id="{FD989E41-3FC9-3E3E-3215-40B2F5A42A83}"/>
              </a:ext>
            </a:extLst>
          </p:cNvPr>
          <p:cNvSpPr txBox="1"/>
          <p:nvPr/>
        </p:nvSpPr>
        <p:spPr>
          <a:xfrm>
            <a:off x="5375690" y="2954129"/>
            <a:ext cx="1317477" cy="369332"/>
          </a:xfrm>
          <a:prstGeom prst="rect">
            <a:avLst/>
          </a:prstGeom>
          <a:noFill/>
        </p:spPr>
        <p:txBody>
          <a:bodyPr wrap="none" rtlCol="0">
            <a:spAutoFit/>
          </a:bodyPr>
          <a:lstStyle/>
          <a:p>
            <a:r>
              <a:rPr lang="en-US" dirty="0"/>
              <a:t>Wait Times</a:t>
            </a:r>
          </a:p>
        </p:txBody>
      </p:sp>
      <p:pic>
        <p:nvPicPr>
          <p:cNvPr id="17" name="Picture 16" descr="Toasted toast on a toaster">
            <a:extLst>
              <a:ext uri="{FF2B5EF4-FFF2-40B4-BE49-F238E27FC236}">
                <a16:creationId xmlns:a16="http://schemas.microsoft.com/office/drawing/2014/main" id="{99881E18-9B8F-6779-3FD3-9D5FE1F082AE}"/>
              </a:ext>
            </a:extLst>
          </p:cNvPr>
          <p:cNvPicPr>
            <a:picLocks noChangeAspect="1"/>
          </p:cNvPicPr>
          <p:nvPr/>
        </p:nvPicPr>
        <p:blipFill rotWithShape="1">
          <a:blip r:embed="rId4"/>
          <a:srcRect t="7452"/>
          <a:stretch/>
        </p:blipFill>
        <p:spPr>
          <a:xfrm>
            <a:off x="8871315" y="1445331"/>
            <a:ext cx="2429711" cy="1500977"/>
          </a:xfrm>
          <a:prstGeom prst="rect">
            <a:avLst/>
          </a:prstGeom>
        </p:spPr>
      </p:pic>
      <p:sp>
        <p:nvSpPr>
          <p:cNvPr id="7" name="TextBox 6">
            <a:extLst>
              <a:ext uri="{FF2B5EF4-FFF2-40B4-BE49-F238E27FC236}">
                <a16:creationId xmlns:a16="http://schemas.microsoft.com/office/drawing/2014/main" id="{56D717CD-69F6-7A85-96A6-F61D75FB8E80}"/>
              </a:ext>
            </a:extLst>
          </p:cNvPr>
          <p:cNvSpPr txBox="1"/>
          <p:nvPr/>
        </p:nvSpPr>
        <p:spPr>
          <a:xfrm>
            <a:off x="9134627" y="2946308"/>
            <a:ext cx="1903085" cy="369332"/>
          </a:xfrm>
          <a:prstGeom prst="rect">
            <a:avLst/>
          </a:prstGeom>
          <a:noFill/>
        </p:spPr>
        <p:txBody>
          <a:bodyPr wrap="none" rtlCol="0">
            <a:spAutoFit/>
          </a:bodyPr>
          <a:lstStyle/>
          <a:p>
            <a:r>
              <a:rPr lang="en-US" dirty="0"/>
              <a:t>Over-Processing</a:t>
            </a:r>
          </a:p>
        </p:txBody>
      </p:sp>
      <p:pic>
        <p:nvPicPr>
          <p:cNvPr id="15" name="Picture 14" descr="A pile of boxes in a warehouse">
            <a:extLst>
              <a:ext uri="{FF2B5EF4-FFF2-40B4-BE49-F238E27FC236}">
                <a16:creationId xmlns:a16="http://schemas.microsoft.com/office/drawing/2014/main" id="{4C23F27A-D30C-71E5-73CA-BB5FD1BF1038}"/>
              </a:ext>
            </a:extLst>
          </p:cNvPr>
          <p:cNvPicPr>
            <a:picLocks noChangeAspect="1"/>
          </p:cNvPicPr>
          <p:nvPr/>
        </p:nvPicPr>
        <p:blipFill rotWithShape="1">
          <a:blip r:embed="rId5"/>
          <a:srcRect r="12100"/>
          <a:stretch/>
        </p:blipFill>
        <p:spPr>
          <a:xfrm>
            <a:off x="855225" y="3889707"/>
            <a:ext cx="2400495" cy="1500975"/>
          </a:xfrm>
          <a:prstGeom prst="rect">
            <a:avLst/>
          </a:prstGeom>
        </p:spPr>
      </p:pic>
      <p:sp>
        <p:nvSpPr>
          <p:cNvPr id="5" name="TextBox 4">
            <a:extLst>
              <a:ext uri="{FF2B5EF4-FFF2-40B4-BE49-F238E27FC236}">
                <a16:creationId xmlns:a16="http://schemas.microsoft.com/office/drawing/2014/main" id="{53F22B86-7058-3AEA-B76C-F6B445143B30}"/>
              </a:ext>
            </a:extLst>
          </p:cNvPr>
          <p:cNvSpPr txBox="1"/>
          <p:nvPr/>
        </p:nvSpPr>
        <p:spPr>
          <a:xfrm>
            <a:off x="1060057" y="5390836"/>
            <a:ext cx="1941557" cy="369332"/>
          </a:xfrm>
          <a:prstGeom prst="rect">
            <a:avLst/>
          </a:prstGeom>
          <a:noFill/>
        </p:spPr>
        <p:txBody>
          <a:bodyPr wrap="none" rtlCol="0">
            <a:spAutoFit/>
          </a:bodyPr>
          <a:lstStyle/>
          <a:p>
            <a:r>
              <a:rPr lang="en-US" dirty="0"/>
              <a:t>Excess Inventory</a:t>
            </a:r>
          </a:p>
        </p:txBody>
      </p:sp>
      <p:pic>
        <p:nvPicPr>
          <p:cNvPr id="19" name="Picture 18" descr="A orange circle with white dots and lines around it">
            <a:extLst>
              <a:ext uri="{FF2B5EF4-FFF2-40B4-BE49-F238E27FC236}">
                <a16:creationId xmlns:a16="http://schemas.microsoft.com/office/drawing/2014/main" id="{50FD7779-27AF-7335-6C58-810707842F36}"/>
              </a:ext>
            </a:extLst>
          </p:cNvPr>
          <p:cNvPicPr>
            <a:picLocks noChangeAspect="1"/>
          </p:cNvPicPr>
          <p:nvPr/>
        </p:nvPicPr>
        <p:blipFill rotWithShape="1">
          <a:blip r:embed="rId6"/>
          <a:srcRect l="16164" r="17980"/>
          <a:stretch/>
        </p:blipFill>
        <p:spPr>
          <a:xfrm>
            <a:off x="4752429" y="3914800"/>
            <a:ext cx="2471467" cy="1500975"/>
          </a:xfrm>
          <a:prstGeom prst="rect">
            <a:avLst/>
          </a:prstGeom>
        </p:spPr>
      </p:pic>
      <p:sp>
        <p:nvSpPr>
          <p:cNvPr id="6" name="TextBox 5">
            <a:extLst>
              <a:ext uri="{FF2B5EF4-FFF2-40B4-BE49-F238E27FC236}">
                <a16:creationId xmlns:a16="http://schemas.microsoft.com/office/drawing/2014/main" id="{52717E06-5EE7-6F4B-1476-AC6255BD25AA}"/>
              </a:ext>
            </a:extLst>
          </p:cNvPr>
          <p:cNvSpPr txBox="1"/>
          <p:nvPr/>
        </p:nvSpPr>
        <p:spPr>
          <a:xfrm>
            <a:off x="5325160" y="5411344"/>
            <a:ext cx="1326004" cy="369332"/>
          </a:xfrm>
          <a:prstGeom prst="rect">
            <a:avLst/>
          </a:prstGeom>
          <a:noFill/>
        </p:spPr>
        <p:txBody>
          <a:bodyPr wrap="none" rtlCol="0">
            <a:spAutoFit/>
          </a:bodyPr>
          <a:lstStyle/>
          <a:p>
            <a:r>
              <a:rPr lang="en-US" dirty="0"/>
              <a:t>Complexity</a:t>
            </a:r>
          </a:p>
        </p:txBody>
      </p:sp>
      <p:pic>
        <p:nvPicPr>
          <p:cNvPr id="23" name="Picture 22" descr="A person sleeping on a keyboard">
            <a:extLst>
              <a:ext uri="{FF2B5EF4-FFF2-40B4-BE49-F238E27FC236}">
                <a16:creationId xmlns:a16="http://schemas.microsoft.com/office/drawing/2014/main" id="{DD5F6543-ACF5-A984-D4DF-3BABFA4EB666}"/>
              </a:ext>
            </a:extLst>
          </p:cNvPr>
          <p:cNvPicPr>
            <a:picLocks noChangeAspect="1"/>
          </p:cNvPicPr>
          <p:nvPr/>
        </p:nvPicPr>
        <p:blipFill rotWithShape="1">
          <a:blip r:embed="rId7"/>
          <a:srcRect b="8918"/>
          <a:stretch/>
        </p:blipFill>
        <p:spPr>
          <a:xfrm>
            <a:off x="8820354" y="3915068"/>
            <a:ext cx="2471467" cy="1500707"/>
          </a:xfrm>
          <a:prstGeom prst="rect">
            <a:avLst/>
          </a:prstGeom>
        </p:spPr>
      </p:pic>
      <p:sp>
        <p:nvSpPr>
          <p:cNvPr id="8" name="TextBox 7">
            <a:extLst>
              <a:ext uri="{FF2B5EF4-FFF2-40B4-BE49-F238E27FC236}">
                <a16:creationId xmlns:a16="http://schemas.microsoft.com/office/drawing/2014/main" id="{CC0EF7FB-26BE-FBED-C780-7BD27A241754}"/>
              </a:ext>
            </a:extLst>
          </p:cNvPr>
          <p:cNvSpPr txBox="1"/>
          <p:nvPr/>
        </p:nvSpPr>
        <p:spPr>
          <a:xfrm>
            <a:off x="8687763" y="5437511"/>
            <a:ext cx="2736647" cy="369332"/>
          </a:xfrm>
          <a:prstGeom prst="rect">
            <a:avLst/>
          </a:prstGeom>
          <a:noFill/>
        </p:spPr>
        <p:txBody>
          <a:bodyPr wrap="none" rtlCol="0">
            <a:spAutoFit/>
          </a:bodyPr>
          <a:lstStyle/>
          <a:p>
            <a:r>
              <a:rPr lang="en-US" dirty="0"/>
              <a:t>Underutilized Employees</a:t>
            </a:r>
          </a:p>
        </p:txBody>
      </p:sp>
    </p:spTree>
    <p:extLst>
      <p:ext uri="{BB962C8B-B14F-4D97-AF65-F5344CB8AC3E}">
        <p14:creationId xmlns:p14="http://schemas.microsoft.com/office/powerpoint/2010/main" val="3602558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0" y="229219"/>
            <a:ext cx="11203710" cy="1325563"/>
          </a:xfrm>
        </p:spPr>
        <p:txBody>
          <a:bodyPr/>
          <a:lstStyle/>
          <a:p>
            <a:r>
              <a:rPr lang="en-US" dirty="0"/>
              <a:t>Define-Measure-Analyze-Improve-Control</a:t>
            </a:r>
          </a:p>
        </p:txBody>
      </p:sp>
      <p:sp>
        <p:nvSpPr>
          <p:cNvPr id="11" name="TextBox 10">
            <a:extLst>
              <a:ext uri="{FF2B5EF4-FFF2-40B4-BE49-F238E27FC236}">
                <a16:creationId xmlns:a16="http://schemas.microsoft.com/office/drawing/2014/main" id="{9920DA78-3B61-E573-492B-8E477BE49C6F}"/>
              </a:ext>
            </a:extLst>
          </p:cNvPr>
          <p:cNvSpPr txBox="1"/>
          <p:nvPr/>
        </p:nvSpPr>
        <p:spPr>
          <a:xfrm>
            <a:off x="581890" y="1237532"/>
            <a:ext cx="11028218" cy="2723823"/>
          </a:xfrm>
          <a:prstGeom prst="rect">
            <a:avLst/>
          </a:prstGeom>
          <a:noFill/>
        </p:spPr>
        <p:txBody>
          <a:bodyPr wrap="square">
            <a:sp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One approach to LEAN thinking is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DMAIC</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which stands for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Define, Measure, Analyze, Improve, and Control</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sz="5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Define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phase answers the question, </a:t>
            </a:r>
            <a:r>
              <a:rPr lang="en-US" sz="1400" i="1" kern="100" dirty="0">
                <a:latin typeface="Calibri" panose="020F0502020204030204" pitchFamily="34" charset="0"/>
                <a:ea typeface="Calibri" panose="020F0502020204030204" pitchFamily="34" charset="0"/>
                <a:cs typeface="Times New Roman" panose="02020603050405020304" pitchFamily="18" charset="0"/>
              </a:rPr>
              <a:t>What problem would you like to fix? </a:t>
            </a:r>
          </a:p>
          <a:p>
            <a:r>
              <a:rPr lang="en-US" sz="1400" kern="100" dirty="0">
                <a:latin typeface="Calibri" panose="020F0502020204030204" pitchFamily="34" charset="0"/>
                <a:ea typeface="Calibri" panose="020F0502020204030204" pitchFamily="34" charset="0"/>
                <a:cs typeface="Times New Roman" panose="02020603050405020304" pitchFamily="18" charset="0"/>
              </a:rPr>
              <a:t>During this phase, we identify what our customers value and then define the problem, as well as the scope of our project.</a:t>
            </a:r>
          </a:p>
          <a:p>
            <a:endParaRPr lang="en-US" sz="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b="1" u="sng" kern="100" dirty="0">
                <a:latin typeface="Calibri" panose="020F0502020204030204" pitchFamily="34" charset="0"/>
                <a:ea typeface="Calibri" panose="020F0502020204030204" pitchFamily="34" charset="0"/>
                <a:cs typeface="Times New Roman" panose="02020603050405020304" pitchFamily="18" charset="0"/>
              </a:rPr>
              <a:t>Measure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phase answers the question, </a:t>
            </a:r>
            <a:r>
              <a:rPr lang="en-US" sz="1400" i="1" kern="100" dirty="0">
                <a:latin typeface="Calibri" panose="020F0502020204030204" pitchFamily="34" charset="0"/>
                <a:ea typeface="Calibri" panose="020F0502020204030204" pitchFamily="34" charset="0"/>
                <a:cs typeface="Times New Roman" panose="02020603050405020304" pitchFamily="18" charset="0"/>
              </a:rPr>
              <a:t>How does the process currently perform?</a:t>
            </a:r>
            <a:br>
              <a:rPr lang="en-US" sz="1400" i="1" kern="100" dirty="0">
                <a:latin typeface="Calibri" panose="020F0502020204030204" pitchFamily="34" charset="0"/>
                <a:ea typeface="Calibri" panose="020F0502020204030204" pitchFamily="34" charset="0"/>
                <a:cs typeface="Times New Roman" panose="02020603050405020304" pitchFamily="18" charset="0"/>
              </a:rPr>
            </a:br>
            <a:r>
              <a:rPr lang="en-US" sz="1400" kern="100" dirty="0">
                <a:latin typeface="Calibri" panose="020F0502020204030204" pitchFamily="34" charset="0"/>
                <a:ea typeface="Calibri" panose="020F0502020204030204" pitchFamily="34" charset="0"/>
                <a:cs typeface="Times New Roman" panose="02020603050405020304" pitchFamily="18" charset="0"/>
              </a:rPr>
              <a:t>During this phase, we create a current state map of the process and conduct baseline measures.</a:t>
            </a:r>
            <a:endParaRPr lang="en-US" sz="1400" i="1" kern="100" dirty="0">
              <a:latin typeface="Calibri" panose="020F0502020204030204" pitchFamily="34" charset="0"/>
              <a:ea typeface="Calibri" panose="020F0502020204030204" pitchFamily="34" charset="0"/>
              <a:cs typeface="Times New Roman" panose="02020603050405020304" pitchFamily="18" charset="0"/>
            </a:endParaRPr>
          </a:p>
          <a:p>
            <a:endParaRPr lang="en-US" sz="500" b="1" u="sng" kern="100" dirty="0">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Analyze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phase answers the question, </a:t>
            </a:r>
            <a:r>
              <a:rPr lang="en-US" sz="1400" i="1" kern="100" dirty="0">
                <a:latin typeface="Calibri" panose="020F0502020204030204" pitchFamily="34" charset="0"/>
                <a:ea typeface="Calibri" panose="020F0502020204030204" pitchFamily="34" charset="0"/>
                <a:cs typeface="Times New Roman" panose="02020603050405020304" pitchFamily="18" charset="0"/>
              </a:rPr>
              <a:t>What is causing the problem?</a:t>
            </a:r>
          </a:p>
          <a:p>
            <a:r>
              <a:rPr lang="en-US" sz="1400" kern="100" dirty="0">
                <a:latin typeface="Calibri" panose="020F0502020204030204" pitchFamily="34" charset="0"/>
                <a:ea typeface="Calibri" panose="020F0502020204030204" pitchFamily="34" charset="0"/>
                <a:cs typeface="Times New Roman" panose="02020603050405020304" pitchFamily="18" charset="0"/>
              </a:rPr>
              <a:t>During this phase, we conduct a Root Cause Analysis, otherwise know as the </a:t>
            </a:r>
            <a:r>
              <a:rPr lang="en-US" sz="1400" i="1" kern="100" dirty="0">
                <a:latin typeface="Calibri" panose="020F0502020204030204" pitchFamily="34" charset="0"/>
                <a:ea typeface="Calibri" panose="020F0502020204030204" pitchFamily="34" charset="0"/>
                <a:cs typeface="Times New Roman" panose="02020603050405020304" pitchFamily="18" charset="0"/>
              </a:rPr>
              <a:t>5 Whys,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to find the underlying causes of a problem</a:t>
            </a:r>
            <a:r>
              <a:rPr lang="en-US" sz="1400" i="1" kern="100" dirty="0">
                <a:latin typeface="Calibri" panose="020F0502020204030204" pitchFamily="34" charset="0"/>
                <a:ea typeface="Calibri" panose="020F050202020403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0FCC154F-7402-24C2-FFA0-F9347B2383E8}"/>
              </a:ext>
            </a:extLst>
          </p:cNvPr>
          <p:cNvSpPr txBox="1"/>
          <p:nvPr/>
        </p:nvSpPr>
        <p:spPr>
          <a:xfrm>
            <a:off x="581890" y="7162800"/>
            <a:ext cx="7032694" cy="2031325"/>
          </a:xfrm>
          <a:prstGeom prst="rect">
            <a:avLst/>
          </a:prstGeom>
          <a:noFill/>
        </p:spPr>
        <p:txBody>
          <a:bodyPr wrap="none" rtlCol="0">
            <a:spAutoFit/>
          </a:bodyPr>
          <a:lstStyle/>
          <a:p>
            <a:r>
              <a:rPr lang="en-US" dirty="0"/>
              <a:t>Root Cause Analysis AKA 5 Whys:</a:t>
            </a:r>
          </a:p>
          <a:p>
            <a:pPr marL="342900" indent="-342900">
              <a:buFont typeface="+mj-lt"/>
              <a:buAutoNum type="arabicPeriod"/>
            </a:pPr>
            <a:r>
              <a:rPr lang="en-US" dirty="0"/>
              <a:t>Problem: Employee turnover has been increasing</a:t>
            </a:r>
          </a:p>
          <a:p>
            <a:pPr marL="342900" indent="-342900">
              <a:buFont typeface="+mj-lt"/>
              <a:buAutoNum type="arabicPeriod"/>
            </a:pPr>
            <a:r>
              <a:rPr lang="en-US" dirty="0"/>
              <a:t>Why? Employees are leaving for other jobs</a:t>
            </a:r>
          </a:p>
          <a:p>
            <a:pPr marL="342900" indent="-342900">
              <a:buFont typeface="+mj-lt"/>
              <a:buAutoNum type="arabicPeriod"/>
            </a:pPr>
            <a:r>
              <a:rPr lang="en-US" dirty="0"/>
              <a:t>Why? Employees are not satisfied</a:t>
            </a:r>
          </a:p>
          <a:p>
            <a:pPr marL="342900" indent="-342900">
              <a:buFont typeface="+mj-lt"/>
              <a:buAutoNum type="arabicPeriod"/>
            </a:pPr>
            <a:r>
              <a:rPr lang="en-US" dirty="0"/>
              <a:t>Why? Employees feel that they are underpaid</a:t>
            </a:r>
          </a:p>
          <a:p>
            <a:pPr marL="342900" indent="-342900">
              <a:buFont typeface="+mj-lt"/>
              <a:buAutoNum type="arabicPeriod"/>
            </a:pPr>
            <a:r>
              <a:rPr lang="en-US" dirty="0"/>
              <a:t>Why? Other employers are paying higher salaries</a:t>
            </a:r>
          </a:p>
          <a:p>
            <a:pPr marL="342900" indent="-342900">
              <a:buFont typeface="+mj-lt"/>
              <a:buAutoNum type="arabicPeriod"/>
            </a:pPr>
            <a:r>
              <a:rPr lang="en-US" dirty="0"/>
              <a:t>Why? Demand for such employees has increased in the market</a:t>
            </a:r>
          </a:p>
        </p:txBody>
      </p:sp>
      <p:pic>
        <p:nvPicPr>
          <p:cNvPr id="10" name="Picture 9">
            <a:extLst>
              <a:ext uri="{FF2B5EF4-FFF2-40B4-BE49-F238E27FC236}">
                <a16:creationId xmlns:a16="http://schemas.microsoft.com/office/drawing/2014/main" id="{1AE06EBD-20BD-3A32-EF64-F3987A710ADA}"/>
              </a:ext>
              <a:ext uri="{C183D7F6-B498-43B3-948B-1728B52AA6E4}">
                <adec:decorative xmlns:adec="http://schemas.microsoft.com/office/drawing/2017/decorative" val="1"/>
              </a:ext>
            </a:extLst>
          </p:cNvPr>
          <p:cNvPicPr>
            <a:picLocks noChangeAspect="1"/>
          </p:cNvPicPr>
          <p:nvPr/>
        </p:nvPicPr>
        <p:blipFill rotWithShape="1">
          <a:blip r:embed="rId2"/>
          <a:srcRect t="43308" b="44075"/>
          <a:stretch/>
        </p:blipFill>
        <p:spPr>
          <a:xfrm>
            <a:off x="692723" y="3879274"/>
            <a:ext cx="7176660" cy="601912"/>
          </a:xfrm>
          <a:prstGeom prst="rect">
            <a:avLst/>
          </a:prstGeom>
        </p:spPr>
      </p:pic>
      <p:sp>
        <p:nvSpPr>
          <p:cNvPr id="3" name="TextBox 2">
            <a:extLst>
              <a:ext uri="{FF2B5EF4-FFF2-40B4-BE49-F238E27FC236}">
                <a16:creationId xmlns:a16="http://schemas.microsoft.com/office/drawing/2014/main" id="{54D5C494-32D8-31C1-30B3-4EDE92CE2C19}"/>
              </a:ext>
            </a:extLst>
          </p:cNvPr>
          <p:cNvSpPr txBox="1"/>
          <p:nvPr/>
        </p:nvSpPr>
        <p:spPr>
          <a:xfrm>
            <a:off x="581890" y="4469685"/>
            <a:ext cx="11028218" cy="1800493"/>
          </a:xfrm>
          <a:prstGeom prst="rect">
            <a:avLst/>
          </a:prstGeom>
          <a:noFill/>
        </p:spPr>
        <p:txBody>
          <a:bodyPr wrap="square">
            <a:spAutoFit/>
          </a:bodyPr>
          <a:lstStyle/>
          <a:p>
            <a:r>
              <a:rPr lang="en-US" b="1" u="sng" kern="100" dirty="0">
                <a:latin typeface="Calibri" panose="020F0502020204030204" pitchFamily="34" charset="0"/>
                <a:ea typeface="Calibri" panose="020F0502020204030204" pitchFamily="34" charset="0"/>
                <a:cs typeface="Times New Roman" panose="02020603050405020304" pitchFamily="18" charset="0"/>
              </a:rPr>
              <a:t>Improve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phase answers the question, </a:t>
            </a:r>
            <a:r>
              <a:rPr lang="en-US" sz="1400" i="1" kern="100" dirty="0">
                <a:latin typeface="Calibri" panose="020F0502020204030204" pitchFamily="34" charset="0"/>
                <a:ea typeface="Calibri" panose="020F0502020204030204" pitchFamily="34" charset="0"/>
                <a:cs typeface="Times New Roman" panose="02020603050405020304" pitchFamily="18" charset="0"/>
              </a:rPr>
              <a:t>How will the team mitigate the root causes of the problem?</a:t>
            </a:r>
          </a:p>
          <a:p>
            <a:r>
              <a:rPr lang="en-US" sz="1400" kern="100" dirty="0">
                <a:latin typeface="Calibri" panose="020F0502020204030204" pitchFamily="34" charset="0"/>
                <a:ea typeface="Calibri" panose="020F0502020204030204" pitchFamily="34" charset="0"/>
                <a:cs typeface="Times New Roman" panose="02020603050405020304" pitchFamily="18" charset="0"/>
              </a:rPr>
              <a:t>During this phase, we can create a Future State Map describing the high-level steps needed to address the root cause of the problem. </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The map should represent 6-12 months into the future, as you strive towards the ideal state.</a:t>
            </a:r>
          </a:p>
          <a:p>
            <a:endParaRPr lang="en-US" sz="5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Control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phase answers the question, </a:t>
            </a:r>
            <a:r>
              <a:rPr lang="en-US" sz="1400" i="1" kern="100" dirty="0">
                <a:latin typeface="Calibri" panose="020F0502020204030204" pitchFamily="34" charset="0"/>
                <a:ea typeface="Calibri" panose="020F0502020204030204" pitchFamily="34" charset="0"/>
                <a:cs typeface="Times New Roman" panose="02020603050405020304" pitchFamily="18" charset="0"/>
              </a:rPr>
              <a:t>How do you sustain the improvement?</a:t>
            </a:r>
          </a:p>
          <a:p>
            <a:r>
              <a:rPr lang="en-US" sz="1400" kern="100" dirty="0">
                <a:latin typeface="Calibri" panose="020F0502020204030204" pitchFamily="34" charset="0"/>
                <a:ea typeface="Calibri" panose="020F0502020204030204" pitchFamily="34" charset="0"/>
                <a:cs typeface="Times New Roman" panose="02020603050405020304" pitchFamily="18" charset="0"/>
              </a:rPr>
              <a:t>During this phase, we monitor trends and maintain metrics to ensure that we are upholding the standards of the improved process.</a:t>
            </a:r>
          </a:p>
        </p:txBody>
      </p:sp>
    </p:spTree>
    <p:extLst>
      <p:ext uri="{BB962C8B-B14F-4D97-AF65-F5344CB8AC3E}">
        <p14:creationId xmlns:p14="http://schemas.microsoft.com/office/powerpoint/2010/main" val="1780436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0" y="229219"/>
            <a:ext cx="11203710" cy="1325563"/>
          </a:xfrm>
        </p:spPr>
        <p:txBody>
          <a:bodyPr/>
          <a:lstStyle/>
          <a:p>
            <a:r>
              <a:rPr lang="en-US" dirty="0"/>
              <a:t>Plan-Do-Check-Act</a:t>
            </a:r>
          </a:p>
        </p:txBody>
      </p:sp>
      <p:sp>
        <p:nvSpPr>
          <p:cNvPr id="11" name="TextBox 10">
            <a:extLst>
              <a:ext uri="{FF2B5EF4-FFF2-40B4-BE49-F238E27FC236}">
                <a16:creationId xmlns:a16="http://schemas.microsoft.com/office/drawing/2014/main" id="{9920DA78-3B61-E573-492B-8E477BE49C6F}"/>
              </a:ext>
            </a:extLst>
          </p:cNvPr>
          <p:cNvSpPr txBox="1"/>
          <p:nvPr/>
        </p:nvSpPr>
        <p:spPr>
          <a:xfrm>
            <a:off x="581890" y="1234716"/>
            <a:ext cx="11028218" cy="3816429"/>
          </a:xfrm>
          <a:prstGeom prst="rect">
            <a:avLst/>
          </a:prstGeom>
          <a:noFill/>
        </p:spPr>
        <p:txBody>
          <a:bodyPr wrap="square">
            <a:sp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Another approach to LEAN thinking is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PDCA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which stands for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Plan, Do, Check, and Act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sz="10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Plan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is the brainstorming and planning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During this phase, we identify an opportunity for improvement and create an action plan for change.</a:t>
            </a:r>
          </a:p>
          <a:p>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b="1" u="sng" kern="100" dirty="0">
                <a:latin typeface="Calibri" panose="020F0502020204030204" pitchFamily="34" charset="0"/>
                <a:ea typeface="Calibri" panose="020F0502020204030204" pitchFamily="34" charset="0"/>
                <a:cs typeface="Times New Roman" panose="02020603050405020304" pitchFamily="18" charset="0"/>
              </a:rPr>
              <a:t>Do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is the testing solutions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During this phase, we implement the change on a small scale to objectively measure its effectiveness. </a:t>
            </a:r>
          </a:p>
          <a:p>
            <a:endParaRPr lang="en-US" sz="1000" b="1" u="sng" kern="100" dirty="0">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Check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is the phase where we verify the effectiveness of the change.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During this phase, we use data to analyze the results of the change and determine whether it made a difference.</a:t>
            </a:r>
          </a:p>
          <a:p>
            <a:endParaRPr lang="en-US" sz="1000" b="1" u="sng" kern="100" dirty="0">
              <a:latin typeface="Calibri" panose="020F0502020204030204" pitchFamily="34" charset="0"/>
              <a:ea typeface="Calibri" panose="020F0502020204030204" pitchFamily="34" charset="0"/>
              <a:cs typeface="Times New Roman" panose="02020603050405020304" pitchFamily="18" charset="0"/>
            </a:endParaRPr>
          </a:p>
          <a:p>
            <a:r>
              <a:rPr lang="en-US" b="1" u="sng" kern="100" dirty="0">
                <a:latin typeface="Calibri" panose="020F0502020204030204" pitchFamily="34" charset="0"/>
                <a:ea typeface="Calibri" panose="020F0502020204030204" pitchFamily="34" charset="0"/>
                <a:cs typeface="Times New Roman" panose="02020603050405020304" pitchFamily="18" charset="0"/>
              </a:rPr>
              <a:t>Act Phase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This is the phase where we implement the solution.</a:t>
            </a:r>
          </a:p>
          <a:p>
            <a:r>
              <a:rPr lang="en-US" sz="1400" kern="100" dirty="0">
                <a:latin typeface="Calibri" panose="020F0502020204030204" pitchFamily="34" charset="0"/>
                <a:ea typeface="Calibri" panose="020F0502020204030204" pitchFamily="34" charset="0"/>
                <a:cs typeface="Times New Roman" panose="02020603050405020304" pitchFamily="18" charset="0"/>
              </a:rPr>
              <a:t>If the change has been effective, we implement it more broadly and continue to assess the results.</a:t>
            </a:r>
          </a:p>
        </p:txBody>
      </p:sp>
      <p:pic>
        <p:nvPicPr>
          <p:cNvPr id="3" name="Picture 2" descr="Plan (hypothesize), Do (Test), Act (Implement), and Check (Analyze)">
            <a:extLst>
              <a:ext uri="{FF2B5EF4-FFF2-40B4-BE49-F238E27FC236}">
                <a16:creationId xmlns:a16="http://schemas.microsoft.com/office/drawing/2014/main" id="{DF061263-2C86-3E44-DDA3-B21ECD2E3DED}"/>
              </a:ext>
            </a:extLst>
          </p:cNvPr>
          <p:cNvPicPr>
            <a:picLocks noChangeAspect="1"/>
          </p:cNvPicPr>
          <p:nvPr/>
        </p:nvPicPr>
        <p:blipFill rotWithShape="1">
          <a:blip r:embed="rId2"/>
          <a:srcRect l="18757" t="7746" r="18550" b="8014"/>
          <a:stretch/>
        </p:blipFill>
        <p:spPr>
          <a:xfrm>
            <a:off x="8867459" y="1554782"/>
            <a:ext cx="2918141" cy="3002050"/>
          </a:xfrm>
          <a:prstGeom prst="rect">
            <a:avLst/>
          </a:prstGeom>
        </p:spPr>
      </p:pic>
    </p:spTree>
    <p:extLst>
      <p:ext uri="{BB962C8B-B14F-4D97-AF65-F5344CB8AC3E}">
        <p14:creationId xmlns:p14="http://schemas.microsoft.com/office/powerpoint/2010/main" val="2875210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0" y="229219"/>
            <a:ext cx="11203710" cy="1325563"/>
          </a:xfrm>
        </p:spPr>
        <p:txBody>
          <a:bodyPr/>
          <a:lstStyle/>
          <a:p>
            <a:r>
              <a:rPr lang="en-US" dirty="0"/>
              <a:t>Benefits of Continuous Improvement</a:t>
            </a:r>
          </a:p>
        </p:txBody>
      </p:sp>
      <p:sp>
        <p:nvSpPr>
          <p:cNvPr id="11" name="TextBox 10">
            <a:extLst>
              <a:ext uri="{FF2B5EF4-FFF2-40B4-BE49-F238E27FC236}">
                <a16:creationId xmlns:a16="http://schemas.microsoft.com/office/drawing/2014/main" id="{9920DA78-3B61-E573-492B-8E477BE49C6F}"/>
              </a:ext>
            </a:extLst>
          </p:cNvPr>
          <p:cNvSpPr txBox="1"/>
          <p:nvPr/>
        </p:nvSpPr>
        <p:spPr>
          <a:xfrm>
            <a:off x="581889" y="1234716"/>
            <a:ext cx="11333019" cy="4785926"/>
          </a:xfrm>
          <a:prstGeom prst="rect">
            <a:avLst/>
          </a:prstGeom>
          <a:noFill/>
        </p:spPr>
        <p:txBody>
          <a:bodyPr wrap="square">
            <a:sp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LEAN thinking has multiple benefits.</a:t>
            </a:r>
          </a:p>
          <a:p>
            <a:endParaRPr lang="en-US" sz="10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Increased Efficiency and Productivity</a:t>
            </a:r>
          </a:p>
          <a:p>
            <a:r>
              <a:rPr lang="en-US" sz="1400" kern="100" dirty="0">
                <a:latin typeface="Calibri" panose="020F0502020204030204" pitchFamily="34" charset="0"/>
                <a:ea typeface="Calibri" panose="020F0502020204030204" pitchFamily="34" charset="0"/>
                <a:cs typeface="Times New Roman" panose="02020603050405020304" pitchFamily="18" charset="0"/>
              </a:rPr>
              <a:t>Constantly identifying areas where your processes can be improved leads to a more streamlined workflow that cuts down on wasted time and resources.</a:t>
            </a:r>
          </a:p>
          <a:p>
            <a:endParaRPr lang="en-US" sz="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b="1" u="sng" kern="100" dirty="0">
                <a:latin typeface="Calibri" panose="020F0502020204030204" pitchFamily="34" charset="0"/>
                <a:ea typeface="Calibri" panose="020F0502020204030204" pitchFamily="34" charset="0"/>
                <a:cs typeface="Times New Roman" panose="02020603050405020304" pitchFamily="18" charset="0"/>
              </a:rPr>
              <a:t>Improved Employee Engagement and Relationships</a:t>
            </a:r>
          </a:p>
          <a:p>
            <a:r>
              <a:rPr lang="en-US" sz="1400" kern="100" dirty="0">
                <a:latin typeface="Calibri" panose="020F0502020204030204" pitchFamily="34" charset="0"/>
                <a:ea typeface="Calibri" panose="020F0502020204030204" pitchFamily="34" charset="0"/>
                <a:cs typeface="Times New Roman" panose="02020603050405020304" pitchFamily="18" charset="0"/>
              </a:rPr>
              <a:t>When employees feel like they are a part of a continuous improvement process, they are more engaged and invested in the success of the company. </a:t>
            </a:r>
          </a:p>
          <a:p>
            <a:endParaRPr lang="en-US" sz="500" b="1" u="sng" kern="100" dirty="0">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Reduced Waste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By eliminating defects and streamlining processes, you can improve the quality of your product or service. </a:t>
            </a:r>
          </a:p>
          <a:p>
            <a:endParaRPr lang="en-US" sz="500" kern="100" dirty="0">
              <a:latin typeface="Calibri" panose="020F0502020204030204" pitchFamily="34" charset="0"/>
              <a:ea typeface="Calibri" panose="020F0502020204030204" pitchFamily="34" charset="0"/>
              <a:cs typeface="Times New Roman" panose="02020603050405020304" pitchFamily="18" charset="0"/>
            </a:endParaRPr>
          </a:p>
          <a:p>
            <a:r>
              <a:rPr lang="en-US" b="1" u="sng" kern="100" dirty="0">
                <a:latin typeface="Calibri" panose="020F0502020204030204" pitchFamily="34" charset="0"/>
                <a:ea typeface="Calibri" panose="020F0502020204030204" pitchFamily="34" charset="0"/>
                <a:cs typeface="Times New Roman" panose="02020603050405020304" pitchFamily="18" charset="0"/>
              </a:rPr>
              <a:t>Reduced Costs</a:t>
            </a:r>
          </a:p>
          <a:p>
            <a:r>
              <a:rPr lang="en-US" sz="1400" kern="100" dirty="0">
                <a:latin typeface="Calibri" panose="020F0502020204030204" pitchFamily="34" charset="0"/>
                <a:ea typeface="Calibri" panose="020F0502020204030204" pitchFamily="34" charset="0"/>
                <a:cs typeface="Times New Roman" panose="02020603050405020304" pitchFamily="18" charset="0"/>
              </a:rPr>
              <a:t>By streamlining your process, you may be able to reduce the amount of inventory you need on hand. And by identifying errors early, you can avoid the cost of fixing them later.</a:t>
            </a:r>
          </a:p>
          <a:p>
            <a:endParaRPr lang="en-US" sz="5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Improved Customer Satisfaction</a:t>
            </a:r>
            <a:endParaRPr lang="en-US" sz="18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r>
              <a:rPr lang="en-US" sz="1400" kern="100" dirty="0">
                <a:latin typeface="Calibri" panose="020F0502020204030204" pitchFamily="34" charset="0"/>
                <a:cs typeface="Times New Roman" panose="02020603050405020304" pitchFamily="18" charset="0"/>
              </a:rPr>
              <a:t>When you eliminate waste and defects, you end up with a product or service that is more likely to meet customer expectations.</a:t>
            </a: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sz="500" b="1" u="sng"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Reduced Cycle Time</a:t>
            </a:r>
          </a:p>
          <a:p>
            <a:r>
              <a:rPr lang="en-US" sz="1400" kern="100" dirty="0">
                <a:latin typeface="Calibri" panose="020F0502020204030204" pitchFamily="34" charset="0"/>
                <a:ea typeface="Calibri" panose="020F0502020204030204" pitchFamily="34" charset="0"/>
                <a:cs typeface="Times New Roman" panose="02020603050405020304" pitchFamily="18" charset="0"/>
              </a:rPr>
              <a:t>One of the benefits of making small improvements is that you can get your product or service to the market faster and start seeing results sooner.</a:t>
            </a:r>
          </a:p>
          <a:p>
            <a:endParaRPr lang="en-US" sz="500" kern="100" dirty="0">
              <a:latin typeface="Calibri" panose="020F0502020204030204" pitchFamily="34" charset="0"/>
              <a:ea typeface="Calibri" panose="020F0502020204030204" pitchFamily="34" charset="0"/>
              <a:cs typeface="Times New Roman" panose="02020603050405020304" pitchFamily="18" charset="0"/>
            </a:endParaRPr>
          </a:p>
          <a:p>
            <a:endParaRPr lang="en-US" sz="500" kern="100" dirty="0">
              <a:latin typeface="Calibri" panose="020F0502020204030204" pitchFamily="34" charset="0"/>
              <a:ea typeface="Calibri" panose="020F0502020204030204" pitchFamily="34" charset="0"/>
              <a:cs typeface="Times New Roman" panose="02020603050405020304" pitchFamily="18" charset="0"/>
            </a:endParaRPr>
          </a:p>
          <a:p>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Agility and Adaption to Change</a:t>
            </a:r>
            <a:endParaRPr lang="en-US" sz="1800" b="1" kern="10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R="0"/>
            <a:r>
              <a:rPr lang="en-US" sz="1400" kern="100" dirty="0">
                <a:latin typeface="Calibri" panose="020F0502020204030204" pitchFamily="34" charset="0"/>
                <a:cs typeface="Times New Roman" panose="02020603050405020304" pitchFamily="18" charset="0"/>
              </a:rPr>
              <a:t>Continuous improvement helps you build a system that makes it easier to test out new ideas and quickly implement changes.</a:t>
            </a:r>
          </a:p>
        </p:txBody>
      </p:sp>
    </p:spTree>
    <p:extLst>
      <p:ext uri="{BB962C8B-B14F-4D97-AF65-F5344CB8AC3E}">
        <p14:creationId xmlns:p14="http://schemas.microsoft.com/office/powerpoint/2010/main" val="2424019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0" y="229219"/>
            <a:ext cx="11203710" cy="1325563"/>
          </a:xfrm>
        </p:spPr>
        <p:txBody>
          <a:bodyPr/>
          <a:lstStyle/>
          <a:p>
            <a:r>
              <a:rPr lang="en-US" dirty="0"/>
              <a:t>Congratulations!!</a:t>
            </a:r>
          </a:p>
        </p:txBody>
      </p:sp>
      <p:sp>
        <p:nvSpPr>
          <p:cNvPr id="11" name="TextBox 10">
            <a:extLst>
              <a:ext uri="{FF2B5EF4-FFF2-40B4-BE49-F238E27FC236}">
                <a16:creationId xmlns:a16="http://schemas.microsoft.com/office/drawing/2014/main" id="{9920DA78-3B61-E573-492B-8E477BE49C6F}"/>
              </a:ext>
            </a:extLst>
          </p:cNvPr>
          <p:cNvSpPr txBox="1"/>
          <p:nvPr/>
        </p:nvSpPr>
        <p:spPr>
          <a:xfrm>
            <a:off x="803561" y="1567223"/>
            <a:ext cx="4719784" cy="369332"/>
          </a:xfrm>
          <a:prstGeom prst="rect">
            <a:avLst/>
          </a:prstGeom>
          <a:noFill/>
        </p:spPr>
        <p:txBody>
          <a:bodyPr wrap="square">
            <a:spAutoFit/>
          </a:bodyPr>
          <a:lstStyle/>
          <a:p>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 have now been introduced to LEAN thinking.</a:t>
            </a:r>
          </a:p>
        </p:txBody>
      </p:sp>
    </p:spTree>
    <p:extLst>
      <p:ext uri="{BB962C8B-B14F-4D97-AF65-F5344CB8AC3E}">
        <p14:creationId xmlns:p14="http://schemas.microsoft.com/office/powerpoint/2010/main" val="18954793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N overview" id="{5A755ECD-7D04-46DC-9B7D-9C5819F784D7}" vid="{BB734283-84A5-45DB-9B2E-F62E088D2F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b97e1fb-323b-4497-9b2c-6206f64bf530" xsi:nil="true"/>
    <lcf76f155ced4ddcb4097134ff3c332f xmlns="d9903c92-f075-4d93-929c-f0f88d5a9a1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DF31E51E3E1E74098D99B7A17DDA723" ma:contentTypeVersion="14" ma:contentTypeDescription="Create a new document." ma:contentTypeScope="" ma:versionID="0f9becc9c0590ae8984948a4ddc6c2b0">
  <xsd:schema xmlns:xsd="http://www.w3.org/2001/XMLSchema" xmlns:xs="http://www.w3.org/2001/XMLSchema" xmlns:p="http://schemas.microsoft.com/office/2006/metadata/properties" xmlns:ns2="d9903c92-f075-4d93-929c-f0f88d5a9a12" xmlns:ns3="ab97e1fb-323b-4497-9b2c-6206f64bf530" targetNamespace="http://schemas.microsoft.com/office/2006/metadata/properties" ma:root="true" ma:fieldsID="7cdc3929eebfee9338ea2d407035d02e" ns2:_="" ns3:_="">
    <xsd:import namespace="d9903c92-f075-4d93-929c-f0f88d5a9a12"/>
    <xsd:import namespace="ab97e1fb-323b-4497-9b2c-6206f64bf53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903c92-f075-4d93-929c-f0f88d5a9a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ea4fd07-bb52-4003-87b7-be4870537469"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b97e1fb-323b-4497-9b2c-6206f64bf53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b4bfeca1-462e-432b-b21e-7b3936493df8}" ma:internalName="TaxCatchAll" ma:showField="CatchAllData" ma:web="ab97e1fb-323b-4497-9b2c-6206f64bf5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D01181-2139-4B74-AC4B-945F72CD0140}">
  <ds:schemaRefs>
    <ds:schemaRef ds:uri="http://schemas.microsoft.com/office/2006/metadata/properties"/>
    <ds:schemaRef ds:uri="http://schemas.openxmlformats.org/package/2006/metadata/core-properties"/>
    <ds:schemaRef ds:uri="http://purl.org/dc/elements/1.1/"/>
    <ds:schemaRef ds:uri="http://schemas.microsoft.com/office/2006/documentManagement/types"/>
    <ds:schemaRef ds:uri="http://www.w3.org/XML/1998/namespace"/>
    <ds:schemaRef ds:uri="http://purl.org/dc/terms/"/>
    <ds:schemaRef ds:uri="http://schemas.microsoft.com/office/infopath/2007/PartnerControls"/>
    <ds:schemaRef ds:uri="ab97e1fb-323b-4497-9b2c-6206f64bf530"/>
    <ds:schemaRef ds:uri="d9903c92-f075-4d93-929c-f0f88d5a9a12"/>
    <ds:schemaRef ds:uri="http://purl.org/dc/dcmitype/"/>
  </ds:schemaRefs>
</ds:datastoreItem>
</file>

<file path=customXml/itemProps2.xml><?xml version="1.0" encoding="utf-8"?>
<ds:datastoreItem xmlns:ds="http://schemas.openxmlformats.org/officeDocument/2006/customXml" ds:itemID="{F2E270F1-E8D3-4E92-8896-C6D537C8F229}">
  <ds:schemaRefs>
    <ds:schemaRef ds:uri="http://schemas.microsoft.com/sharepoint/v3/contenttype/forms"/>
  </ds:schemaRefs>
</ds:datastoreItem>
</file>

<file path=customXml/itemProps3.xml><?xml version="1.0" encoding="utf-8"?>
<ds:datastoreItem xmlns:ds="http://schemas.openxmlformats.org/officeDocument/2006/customXml" ds:itemID="{9E61A765-530F-451D-BDAA-2516E8D5A5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903c92-f075-4d93-929c-f0f88d5a9a12"/>
    <ds:schemaRef ds:uri="ab97e1fb-323b-4497-9b2c-6206f64bf5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LEAN overview</Template>
  <TotalTime>11</TotalTime>
  <Words>788</Words>
  <Application>Microsoft Office PowerPoint</Application>
  <PresentationFormat>Widescreen</PresentationFormat>
  <Paragraphs>100</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Gill Sans MT</vt:lpstr>
      <vt:lpstr>Rockwell</vt:lpstr>
      <vt:lpstr>Office Theme</vt:lpstr>
      <vt:lpstr>LEAN Overview</vt:lpstr>
      <vt:lpstr>What is LEAN?</vt:lpstr>
      <vt:lpstr>Types of Waste in Processes</vt:lpstr>
      <vt:lpstr>Define-Measure-Analyze-Improve-Control</vt:lpstr>
      <vt:lpstr>Plan-Do-Check-Act</vt:lpstr>
      <vt:lpstr>Benefits of Continuous Improvement</vt:lpstr>
      <vt:lpstr>Congratulations!!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LEAN Overview</dc:title>
  <dc:creator>Natalie Elizabeth Schroeder</dc:creator>
  <cp:lastModifiedBy>Angela Jewel Tatco</cp:lastModifiedBy>
  <cp:revision>3</cp:revision>
  <dcterms:created xsi:type="dcterms:W3CDTF">2024-01-11T18:39:42Z</dcterms:created>
  <dcterms:modified xsi:type="dcterms:W3CDTF">2026-05-22T19:41:24Z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0x0101007DF31E51E3E1E74098D99B7A17DDA723</vt:lpwstr>
  </property>
</Properties>
</file>