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wdp" ContentType="image/vnd.ms-photo"/>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9"/>
  </p:notesMasterIdLst>
  <p:sldIdLst>
    <p:sldId id="256" r:id="rId2"/>
    <p:sldId id="258" r:id="rId3"/>
    <p:sldId id="260" r:id="rId4"/>
    <p:sldId id="262" r:id="rId5"/>
    <p:sldId id="264" r:id="rId6"/>
    <p:sldId id="263" r:id="rId7"/>
    <p:sldId id="265" r:id="rId8"/>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133454"/>
    <a:srgbClr val="FED103"/>
    <a:srgbClr val="FFCC69"/>
    <a:srgbClr val="CEB888"/>
    <a:srgbClr val="215BAA"/>
    <a:srgbClr val="008345"/>
    <a:srgbClr val="FCB415"/>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7" autoAdjust="0"/>
    <p:restoredTop sz="94694"/>
  </p:normalViewPr>
  <p:slideViewPr>
    <p:cSldViewPr snapToGrid="0" snapToObjects="1">
      <p:cViewPr varScale="1">
        <p:scale>
          <a:sx n="115" d="100"/>
          <a:sy n="115" d="100"/>
        </p:scale>
        <p:origin x="294" y="114"/>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tableStyles" Target="tableStyle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theme" Target="theme/theme1.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viewProps" Target="viewProps.xml"/><Relationship Id="rId5" Type="http://schemas.openxmlformats.org/officeDocument/2006/relationships/slide" Target="slides/slide4.xml"/><Relationship Id="rId10"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092FDF8E-5A29-0640-8F86-DE6D4C6C4A50}" type="datetimeFigureOut">
              <a:rPr lang="en-US" smtClean="0"/>
              <a:t>1/11/2024</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945C534B-7A3A-CE4C-8485-BF5048577D4C}" type="slidenum">
              <a:rPr lang="en-US" smtClean="0"/>
              <a:t>‹#›</a:t>
            </a:fld>
            <a:endParaRPr lang="en-US"/>
          </a:p>
        </p:txBody>
      </p:sp>
    </p:spTree>
    <p:extLst>
      <p:ext uri="{BB962C8B-B14F-4D97-AF65-F5344CB8AC3E}">
        <p14:creationId xmlns:p14="http://schemas.microsoft.com/office/powerpoint/2010/main" val="72729895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1">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52E38636-4C57-904F-9964-E7B694D48CF2}"/>
              </a:ext>
            </a:extLst>
          </p:cNvPr>
          <p:cNvPicPr>
            <a:picLocks noChangeAspect="1"/>
          </p:cNvPicPr>
          <p:nvPr userDrawn="1"/>
        </p:nvPicPr>
        <p:blipFill>
          <a:blip r:embed="rId2"/>
          <a:srcRect/>
          <a:stretch/>
        </p:blipFill>
        <p:spPr>
          <a:xfrm>
            <a:off x="1527" y="1022"/>
            <a:ext cx="12165195" cy="6855956"/>
          </a:xfrm>
          <a:prstGeom prst="rect">
            <a:avLst/>
          </a:prstGeom>
        </p:spPr>
      </p:pic>
      <p:pic>
        <p:nvPicPr>
          <p:cNvPr id="10" name="Picture 9">
            <a:extLst>
              <a:ext uri="{FF2B5EF4-FFF2-40B4-BE49-F238E27FC236}">
                <a16:creationId xmlns:a16="http://schemas.microsoft.com/office/drawing/2014/main" id="{DB67EE9B-5307-0645-8DFE-84D1BCCD4F4F}"/>
              </a:ext>
            </a:extLst>
          </p:cNvPr>
          <p:cNvPicPr>
            <a:picLocks noChangeAspect="1"/>
          </p:cNvPicPr>
          <p:nvPr userDrawn="1"/>
        </p:nvPicPr>
        <p:blipFill>
          <a:blip r:embed="rId3"/>
          <a:stretch>
            <a:fillRect/>
          </a:stretch>
        </p:blipFill>
        <p:spPr>
          <a:xfrm>
            <a:off x="10285041" y="6234055"/>
            <a:ext cx="1600200" cy="456160"/>
          </a:xfrm>
          <a:prstGeom prst="rect">
            <a:avLst/>
          </a:prstGeom>
        </p:spPr>
      </p:pic>
      <p:sp>
        <p:nvSpPr>
          <p:cNvPr id="22" name="Title 21">
            <a:extLst>
              <a:ext uri="{FF2B5EF4-FFF2-40B4-BE49-F238E27FC236}">
                <a16:creationId xmlns:a16="http://schemas.microsoft.com/office/drawing/2014/main" id="{939D5ABC-4968-7E4D-B3F8-B8DF61B6B83D}"/>
              </a:ext>
            </a:extLst>
          </p:cNvPr>
          <p:cNvSpPr>
            <a:spLocks noGrp="1"/>
          </p:cNvSpPr>
          <p:nvPr>
            <p:ph type="title" hasCustomPrompt="1"/>
          </p:nvPr>
        </p:nvSpPr>
        <p:spPr>
          <a:xfrm>
            <a:off x="3282661" y="2669218"/>
            <a:ext cx="8602683" cy="1740265"/>
          </a:xfrm>
        </p:spPr>
        <p:txBody>
          <a:bodyPr>
            <a:noAutofit/>
          </a:bodyPr>
          <a:lstStyle>
            <a:lvl1pPr>
              <a:defRPr sz="6000"/>
            </a:lvl1pPr>
          </a:lstStyle>
          <a:p>
            <a:r>
              <a:rPr lang="en-US" dirty="0"/>
              <a:t>Presentation Title is Arial Bold 60pt</a:t>
            </a:r>
          </a:p>
        </p:txBody>
      </p:sp>
      <p:sp>
        <p:nvSpPr>
          <p:cNvPr id="26" name="Text Placeholder 25">
            <a:extLst>
              <a:ext uri="{FF2B5EF4-FFF2-40B4-BE49-F238E27FC236}">
                <a16:creationId xmlns:a16="http://schemas.microsoft.com/office/drawing/2014/main" id="{8BD16FD2-563C-7C4B-995D-09B6756F7182}"/>
              </a:ext>
            </a:extLst>
          </p:cNvPr>
          <p:cNvSpPr>
            <a:spLocks noGrp="1"/>
          </p:cNvSpPr>
          <p:nvPr>
            <p:ph type="body" sz="quarter" idx="10" hasCustomPrompt="1"/>
          </p:nvPr>
        </p:nvSpPr>
        <p:spPr>
          <a:xfrm>
            <a:off x="3282558" y="4621137"/>
            <a:ext cx="8602683" cy="451840"/>
          </a:xfrm>
        </p:spPr>
        <p:txBody>
          <a:bodyPr/>
          <a:lstStyle>
            <a:lvl1pPr marL="0" indent="0">
              <a:buNone/>
              <a:defRPr>
                <a:latin typeface="+mj-lt"/>
              </a:defRPr>
            </a:lvl1pPr>
          </a:lstStyle>
          <a:p>
            <a:pPr lvl="0"/>
            <a:r>
              <a:rPr lang="en-US" dirty="0"/>
              <a:t>Subhead is Arial 28pt</a:t>
            </a:r>
          </a:p>
        </p:txBody>
      </p:sp>
      <p:sp>
        <p:nvSpPr>
          <p:cNvPr id="9" name="Text Placeholder 25">
            <a:extLst>
              <a:ext uri="{FF2B5EF4-FFF2-40B4-BE49-F238E27FC236}">
                <a16:creationId xmlns:a16="http://schemas.microsoft.com/office/drawing/2014/main" id="{0480FF0C-4CC9-B64B-9E6A-1DC97296B145}"/>
              </a:ext>
            </a:extLst>
          </p:cNvPr>
          <p:cNvSpPr>
            <a:spLocks noGrp="1"/>
          </p:cNvSpPr>
          <p:nvPr>
            <p:ph type="body" sz="quarter" idx="11" hasCustomPrompt="1"/>
          </p:nvPr>
        </p:nvSpPr>
        <p:spPr>
          <a:xfrm>
            <a:off x="3282558" y="2217378"/>
            <a:ext cx="8602683" cy="451840"/>
          </a:xfrm>
        </p:spPr>
        <p:txBody>
          <a:bodyPr>
            <a:normAutofit/>
          </a:bodyPr>
          <a:lstStyle>
            <a:lvl1pPr marL="0" indent="0">
              <a:buNone/>
              <a:defRPr sz="1800">
                <a:solidFill>
                  <a:srgbClr val="215BAA"/>
                </a:solidFill>
              </a:defRPr>
            </a:lvl1pPr>
          </a:lstStyle>
          <a:p>
            <a:pPr lvl="0"/>
            <a:r>
              <a:rPr lang="en-US" dirty="0"/>
              <a:t>Overline subhead is Rockwell 18pt</a:t>
            </a:r>
          </a:p>
        </p:txBody>
      </p:sp>
    </p:spTree>
    <p:extLst>
      <p:ext uri="{BB962C8B-B14F-4D97-AF65-F5344CB8AC3E}">
        <p14:creationId xmlns:p14="http://schemas.microsoft.com/office/powerpoint/2010/main" val="75017589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Content Slide 1 (White)">
    <p:spTree>
      <p:nvGrpSpPr>
        <p:cNvPr id="1" name=""/>
        <p:cNvGrpSpPr/>
        <p:nvPr/>
      </p:nvGrpSpPr>
      <p:grpSpPr>
        <a:xfrm>
          <a:off x="0" y="0"/>
          <a:ext cx="0" cy="0"/>
          <a:chOff x="0" y="0"/>
          <a:chExt cx="0" cy="0"/>
        </a:xfrm>
      </p:grpSpPr>
      <p:pic>
        <p:nvPicPr>
          <p:cNvPr id="10" name="Picture 9">
            <a:extLst>
              <a:ext uri="{FF2B5EF4-FFF2-40B4-BE49-F238E27FC236}">
                <a16:creationId xmlns:a16="http://schemas.microsoft.com/office/drawing/2014/main" id="{DB67EE9B-5307-0645-8DFE-84D1BCCD4F4F}"/>
              </a:ext>
            </a:extLst>
          </p:cNvPr>
          <p:cNvPicPr>
            <a:picLocks noChangeAspect="1"/>
          </p:cNvPicPr>
          <p:nvPr userDrawn="1"/>
        </p:nvPicPr>
        <p:blipFill>
          <a:blip r:embed="rId2"/>
          <a:stretch>
            <a:fillRect/>
          </a:stretch>
        </p:blipFill>
        <p:spPr>
          <a:xfrm>
            <a:off x="167265" y="6234055"/>
            <a:ext cx="1600200" cy="456160"/>
          </a:xfrm>
          <a:prstGeom prst="rect">
            <a:avLst/>
          </a:prstGeom>
        </p:spPr>
      </p:pic>
      <p:cxnSp>
        <p:nvCxnSpPr>
          <p:cNvPr id="12" name="Straight Connector 11">
            <a:extLst>
              <a:ext uri="{FF2B5EF4-FFF2-40B4-BE49-F238E27FC236}">
                <a16:creationId xmlns:a16="http://schemas.microsoft.com/office/drawing/2014/main" id="{98133E78-BBD1-E04A-A9E0-1E821D24CA45}"/>
              </a:ext>
            </a:extLst>
          </p:cNvPr>
          <p:cNvCxnSpPr/>
          <p:nvPr userDrawn="1"/>
        </p:nvCxnSpPr>
        <p:spPr>
          <a:xfrm>
            <a:off x="1984917" y="6233535"/>
            <a:ext cx="0" cy="457200"/>
          </a:xfrm>
          <a:prstGeom prst="line">
            <a:avLst/>
          </a:prstGeom>
          <a:ln>
            <a:solidFill>
              <a:srgbClr val="133454"/>
            </a:solidFill>
          </a:ln>
        </p:spPr>
        <p:style>
          <a:lnRef idx="1">
            <a:schemeClr val="accent1"/>
          </a:lnRef>
          <a:fillRef idx="0">
            <a:schemeClr val="accent1"/>
          </a:fillRef>
          <a:effectRef idx="0">
            <a:schemeClr val="accent1"/>
          </a:effectRef>
          <a:fontRef idx="minor">
            <a:schemeClr val="tx1"/>
          </a:fontRef>
        </p:style>
      </p:cxnSp>
      <p:sp>
        <p:nvSpPr>
          <p:cNvPr id="13" name="TextBox 12">
            <a:extLst>
              <a:ext uri="{FF2B5EF4-FFF2-40B4-BE49-F238E27FC236}">
                <a16:creationId xmlns:a16="http://schemas.microsoft.com/office/drawing/2014/main" id="{6776C514-7C00-5542-9AA4-D1E1EFAF9CED}"/>
              </a:ext>
            </a:extLst>
          </p:cNvPr>
          <p:cNvSpPr txBox="1"/>
          <p:nvPr userDrawn="1"/>
        </p:nvSpPr>
        <p:spPr>
          <a:xfrm>
            <a:off x="2071742" y="6323635"/>
            <a:ext cx="1425039" cy="276999"/>
          </a:xfrm>
          <a:prstGeom prst="rect">
            <a:avLst/>
          </a:prstGeom>
          <a:noFill/>
        </p:spPr>
        <p:txBody>
          <a:bodyPr wrap="square" rtlCol="0" anchor="ctr" anchorCtr="0">
            <a:spAutoFit/>
          </a:bodyPr>
          <a:lstStyle/>
          <a:p>
            <a:fld id="{4D5E2E1A-8872-0442-97DA-F4DBA10E6F34}" type="slidenum">
              <a:rPr lang="en-US" sz="1200" smtClean="0">
                <a:solidFill>
                  <a:srgbClr val="133454"/>
                </a:solidFill>
                <a:latin typeface="Arial" panose="020B0604020202020204" pitchFamily="34" charset="0"/>
                <a:cs typeface="Arial" panose="020B0604020202020204" pitchFamily="34" charset="0"/>
              </a:rPr>
              <a:t>‹#›</a:t>
            </a:fld>
            <a:endParaRPr lang="en-US" sz="1200" dirty="0">
              <a:solidFill>
                <a:srgbClr val="133454"/>
              </a:solidFill>
              <a:latin typeface="Arial" panose="020B0604020202020204" pitchFamily="34" charset="0"/>
              <a:cs typeface="Arial" panose="020B0604020202020204" pitchFamily="34" charset="0"/>
            </a:endParaRPr>
          </a:p>
        </p:txBody>
      </p:sp>
      <p:sp>
        <p:nvSpPr>
          <p:cNvPr id="22" name="Title 21">
            <a:extLst>
              <a:ext uri="{FF2B5EF4-FFF2-40B4-BE49-F238E27FC236}">
                <a16:creationId xmlns:a16="http://schemas.microsoft.com/office/drawing/2014/main" id="{939D5ABC-4968-7E4D-B3F8-B8DF61B6B83D}"/>
              </a:ext>
            </a:extLst>
          </p:cNvPr>
          <p:cNvSpPr>
            <a:spLocks noGrp="1"/>
          </p:cNvSpPr>
          <p:nvPr>
            <p:ph type="title" hasCustomPrompt="1"/>
          </p:nvPr>
        </p:nvSpPr>
        <p:spPr/>
        <p:txBody>
          <a:bodyPr/>
          <a:lstStyle/>
          <a:p>
            <a:r>
              <a:rPr lang="en-US" dirty="0"/>
              <a:t>Page Title is Arial Bold 44pt</a:t>
            </a:r>
          </a:p>
        </p:txBody>
      </p:sp>
      <p:sp>
        <p:nvSpPr>
          <p:cNvPr id="26" name="Text Placeholder 25">
            <a:extLst>
              <a:ext uri="{FF2B5EF4-FFF2-40B4-BE49-F238E27FC236}">
                <a16:creationId xmlns:a16="http://schemas.microsoft.com/office/drawing/2014/main" id="{8BD16FD2-563C-7C4B-995D-09B6756F7182}"/>
              </a:ext>
            </a:extLst>
          </p:cNvPr>
          <p:cNvSpPr>
            <a:spLocks noGrp="1"/>
          </p:cNvSpPr>
          <p:nvPr>
            <p:ph type="body" sz="quarter" idx="10"/>
          </p:nvPr>
        </p:nvSpPr>
        <p:spPr>
          <a:xfrm>
            <a:off x="493713" y="1960233"/>
            <a:ext cx="10134600" cy="302895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extLst>
      <p:ext uri="{BB962C8B-B14F-4D97-AF65-F5344CB8AC3E}">
        <p14:creationId xmlns:p14="http://schemas.microsoft.com/office/powerpoint/2010/main" val="14501521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Content Slide 1 (Navy)">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50132961-8F92-D94A-8B6D-F461F0BA4130}"/>
              </a:ext>
            </a:extLst>
          </p:cNvPr>
          <p:cNvSpPr/>
          <p:nvPr userDrawn="1"/>
        </p:nvSpPr>
        <p:spPr>
          <a:xfrm>
            <a:off x="0" y="0"/>
            <a:ext cx="12192000" cy="6864530"/>
          </a:xfrm>
          <a:prstGeom prst="rect">
            <a:avLst/>
          </a:prstGeom>
          <a:solidFill>
            <a:srgbClr val="13345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 name="Picture 9">
            <a:extLst>
              <a:ext uri="{FF2B5EF4-FFF2-40B4-BE49-F238E27FC236}">
                <a16:creationId xmlns:a16="http://schemas.microsoft.com/office/drawing/2014/main" id="{DB67EE9B-5307-0645-8DFE-84D1BCCD4F4F}"/>
              </a:ext>
            </a:extLst>
          </p:cNvPr>
          <p:cNvPicPr>
            <a:picLocks noChangeAspect="1"/>
          </p:cNvPicPr>
          <p:nvPr userDrawn="1"/>
        </p:nvPicPr>
        <p:blipFill>
          <a:blip r:embed="rId2"/>
          <a:srcRect/>
          <a:stretch/>
        </p:blipFill>
        <p:spPr>
          <a:xfrm>
            <a:off x="171591" y="6234055"/>
            <a:ext cx="1591547" cy="456160"/>
          </a:xfrm>
          <a:prstGeom prst="rect">
            <a:avLst/>
          </a:prstGeom>
        </p:spPr>
      </p:pic>
      <p:cxnSp>
        <p:nvCxnSpPr>
          <p:cNvPr id="12" name="Straight Connector 11">
            <a:extLst>
              <a:ext uri="{FF2B5EF4-FFF2-40B4-BE49-F238E27FC236}">
                <a16:creationId xmlns:a16="http://schemas.microsoft.com/office/drawing/2014/main" id="{98133E78-BBD1-E04A-A9E0-1E821D24CA45}"/>
              </a:ext>
            </a:extLst>
          </p:cNvPr>
          <p:cNvCxnSpPr/>
          <p:nvPr userDrawn="1"/>
        </p:nvCxnSpPr>
        <p:spPr>
          <a:xfrm>
            <a:off x="1984917" y="6233535"/>
            <a:ext cx="0" cy="457200"/>
          </a:xfrm>
          <a:prstGeom prst="line">
            <a:avLst/>
          </a:prstGeom>
          <a:ln>
            <a:solidFill>
              <a:schemeClr val="bg1"/>
            </a:solidFill>
          </a:ln>
        </p:spPr>
        <p:style>
          <a:lnRef idx="1">
            <a:schemeClr val="accent1"/>
          </a:lnRef>
          <a:fillRef idx="0">
            <a:schemeClr val="accent1"/>
          </a:fillRef>
          <a:effectRef idx="0">
            <a:schemeClr val="accent1"/>
          </a:effectRef>
          <a:fontRef idx="minor">
            <a:schemeClr val="tx1"/>
          </a:fontRef>
        </p:style>
      </p:cxnSp>
      <p:sp>
        <p:nvSpPr>
          <p:cNvPr id="13" name="TextBox 12">
            <a:extLst>
              <a:ext uri="{FF2B5EF4-FFF2-40B4-BE49-F238E27FC236}">
                <a16:creationId xmlns:a16="http://schemas.microsoft.com/office/drawing/2014/main" id="{6776C514-7C00-5542-9AA4-D1E1EFAF9CED}"/>
              </a:ext>
            </a:extLst>
          </p:cNvPr>
          <p:cNvSpPr txBox="1"/>
          <p:nvPr userDrawn="1"/>
        </p:nvSpPr>
        <p:spPr>
          <a:xfrm>
            <a:off x="2071742" y="6323635"/>
            <a:ext cx="1425039" cy="276999"/>
          </a:xfrm>
          <a:prstGeom prst="rect">
            <a:avLst/>
          </a:prstGeom>
          <a:noFill/>
        </p:spPr>
        <p:txBody>
          <a:bodyPr wrap="square" rtlCol="0" anchor="ctr" anchorCtr="0">
            <a:spAutoFit/>
          </a:bodyPr>
          <a:lstStyle/>
          <a:p>
            <a:fld id="{4D5E2E1A-8872-0442-97DA-F4DBA10E6F34}" type="slidenum">
              <a:rPr lang="en-US" sz="1200" smtClean="0">
                <a:solidFill>
                  <a:schemeClr val="bg1"/>
                </a:solidFill>
                <a:latin typeface="Arial" panose="020B0604020202020204" pitchFamily="34" charset="0"/>
                <a:cs typeface="Arial" panose="020B0604020202020204" pitchFamily="34" charset="0"/>
              </a:rPr>
              <a:t>‹#›</a:t>
            </a:fld>
            <a:endParaRPr lang="en-US" sz="1200" dirty="0">
              <a:solidFill>
                <a:schemeClr val="bg1"/>
              </a:solidFill>
              <a:latin typeface="Arial" panose="020B0604020202020204" pitchFamily="34" charset="0"/>
              <a:cs typeface="Arial" panose="020B0604020202020204" pitchFamily="34" charset="0"/>
            </a:endParaRPr>
          </a:p>
        </p:txBody>
      </p:sp>
      <p:sp>
        <p:nvSpPr>
          <p:cNvPr id="2" name="Title 1">
            <a:extLst>
              <a:ext uri="{FF2B5EF4-FFF2-40B4-BE49-F238E27FC236}">
                <a16:creationId xmlns:a16="http://schemas.microsoft.com/office/drawing/2014/main" id="{3073B73A-4637-FF4F-88E5-CAD000F879DB}"/>
              </a:ext>
            </a:extLst>
          </p:cNvPr>
          <p:cNvSpPr>
            <a:spLocks noGrp="1"/>
          </p:cNvSpPr>
          <p:nvPr>
            <p:ph type="title" hasCustomPrompt="1"/>
          </p:nvPr>
        </p:nvSpPr>
        <p:spPr/>
        <p:txBody>
          <a:bodyPr/>
          <a:lstStyle>
            <a:lvl1pPr>
              <a:defRPr>
                <a:solidFill>
                  <a:schemeClr val="bg1"/>
                </a:solidFill>
              </a:defRPr>
            </a:lvl1pPr>
          </a:lstStyle>
          <a:p>
            <a:r>
              <a:rPr lang="en-US" dirty="0"/>
              <a:t>Page Title is Arial Bold 44pt</a:t>
            </a:r>
          </a:p>
        </p:txBody>
      </p:sp>
      <p:sp>
        <p:nvSpPr>
          <p:cNvPr id="14" name="Text Placeholder 25">
            <a:extLst>
              <a:ext uri="{FF2B5EF4-FFF2-40B4-BE49-F238E27FC236}">
                <a16:creationId xmlns:a16="http://schemas.microsoft.com/office/drawing/2014/main" id="{19962DEE-A0E5-E343-9D48-2560CE84E046}"/>
              </a:ext>
            </a:extLst>
          </p:cNvPr>
          <p:cNvSpPr>
            <a:spLocks noGrp="1"/>
          </p:cNvSpPr>
          <p:nvPr>
            <p:ph type="body" sz="quarter" idx="10"/>
          </p:nvPr>
        </p:nvSpPr>
        <p:spPr>
          <a:xfrm>
            <a:off x="493713" y="1960233"/>
            <a:ext cx="10134600" cy="3028950"/>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extLst>
      <p:ext uri="{BB962C8B-B14F-4D97-AF65-F5344CB8AC3E}">
        <p14:creationId xmlns:p14="http://schemas.microsoft.com/office/powerpoint/2010/main" val="211059683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Content Slide 1 (Green)">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F3067B03-35A3-4840-AC6C-30DC5C7442EA}"/>
              </a:ext>
            </a:extLst>
          </p:cNvPr>
          <p:cNvSpPr/>
          <p:nvPr userDrawn="1"/>
        </p:nvSpPr>
        <p:spPr>
          <a:xfrm>
            <a:off x="0" y="0"/>
            <a:ext cx="12192000" cy="6858000"/>
          </a:xfrm>
          <a:prstGeom prst="rect">
            <a:avLst/>
          </a:prstGeom>
          <a:solidFill>
            <a:srgbClr val="00834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 name="Picture 9">
            <a:extLst>
              <a:ext uri="{FF2B5EF4-FFF2-40B4-BE49-F238E27FC236}">
                <a16:creationId xmlns:a16="http://schemas.microsoft.com/office/drawing/2014/main" id="{DB67EE9B-5307-0645-8DFE-84D1BCCD4F4F}"/>
              </a:ext>
            </a:extLst>
          </p:cNvPr>
          <p:cNvPicPr>
            <a:picLocks noChangeAspect="1"/>
          </p:cNvPicPr>
          <p:nvPr userDrawn="1"/>
        </p:nvPicPr>
        <p:blipFill>
          <a:blip r:embed="rId2"/>
          <a:srcRect/>
          <a:stretch/>
        </p:blipFill>
        <p:spPr>
          <a:xfrm>
            <a:off x="171591" y="6234055"/>
            <a:ext cx="1591547" cy="456160"/>
          </a:xfrm>
          <a:prstGeom prst="rect">
            <a:avLst/>
          </a:prstGeom>
        </p:spPr>
      </p:pic>
      <p:cxnSp>
        <p:nvCxnSpPr>
          <p:cNvPr id="12" name="Straight Connector 11">
            <a:extLst>
              <a:ext uri="{FF2B5EF4-FFF2-40B4-BE49-F238E27FC236}">
                <a16:creationId xmlns:a16="http://schemas.microsoft.com/office/drawing/2014/main" id="{98133E78-BBD1-E04A-A9E0-1E821D24CA45}"/>
              </a:ext>
            </a:extLst>
          </p:cNvPr>
          <p:cNvCxnSpPr/>
          <p:nvPr userDrawn="1"/>
        </p:nvCxnSpPr>
        <p:spPr>
          <a:xfrm>
            <a:off x="1984917" y="6233535"/>
            <a:ext cx="0" cy="457200"/>
          </a:xfrm>
          <a:prstGeom prst="line">
            <a:avLst/>
          </a:prstGeom>
          <a:ln>
            <a:solidFill>
              <a:schemeClr val="bg1"/>
            </a:solidFill>
          </a:ln>
        </p:spPr>
        <p:style>
          <a:lnRef idx="1">
            <a:schemeClr val="accent1"/>
          </a:lnRef>
          <a:fillRef idx="0">
            <a:schemeClr val="accent1"/>
          </a:fillRef>
          <a:effectRef idx="0">
            <a:schemeClr val="accent1"/>
          </a:effectRef>
          <a:fontRef idx="minor">
            <a:schemeClr val="tx1"/>
          </a:fontRef>
        </p:style>
      </p:cxnSp>
      <p:sp>
        <p:nvSpPr>
          <p:cNvPr id="13" name="TextBox 12">
            <a:extLst>
              <a:ext uri="{FF2B5EF4-FFF2-40B4-BE49-F238E27FC236}">
                <a16:creationId xmlns:a16="http://schemas.microsoft.com/office/drawing/2014/main" id="{6776C514-7C00-5542-9AA4-D1E1EFAF9CED}"/>
              </a:ext>
            </a:extLst>
          </p:cNvPr>
          <p:cNvSpPr txBox="1"/>
          <p:nvPr userDrawn="1"/>
        </p:nvSpPr>
        <p:spPr>
          <a:xfrm>
            <a:off x="2071742" y="6323635"/>
            <a:ext cx="1425039" cy="276999"/>
          </a:xfrm>
          <a:prstGeom prst="rect">
            <a:avLst/>
          </a:prstGeom>
          <a:noFill/>
        </p:spPr>
        <p:txBody>
          <a:bodyPr wrap="square" rtlCol="0" anchor="ctr" anchorCtr="0">
            <a:spAutoFit/>
          </a:bodyPr>
          <a:lstStyle/>
          <a:p>
            <a:fld id="{4D5E2E1A-8872-0442-97DA-F4DBA10E6F34}" type="slidenum">
              <a:rPr lang="en-US" sz="1200" smtClean="0">
                <a:solidFill>
                  <a:schemeClr val="bg1"/>
                </a:solidFill>
                <a:latin typeface="Arial" panose="020B0604020202020204" pitchFamily="34" charset="0"/>
                <a:cs typeface="Arial" panose="020B0604020202020204" pitchFamily="34" charset="0"/>
              </a:rPr>
              <a:t>‹#›</a:t>
            </a:fld>
            <a:endParaRPr lang="en-US" sz="1200" dirty="0">
              <a:solidFill>
                <a:schemeClr val="bg1"/>
              </a:solidFill>
              <a:latin typeface="Arial" panose="020B0604020202020204" pitchFamily="34" charset="0"/>
              <a:cs typeface="Arial" panose="020B0604020202020204" pitchFamily="34" charset="0"/>
            </a:endParaRPr>
          </a:p>
        </p:txBody>
      </p:sp>
      <p:sp>
        <p:nvSpPr>
          <p:cNvPr id="2" name="Title 1">
            <a:extLst>
              <a:ext uri="{FF2B5EF4-FFF2-40B4-BE49-F238E27FC236}">
                <a16:creationId xmlns:a16="http://schemas.microsoft.com/office/drawing/2014/main" id="{A043570E-5C11-4A4B-BB20-4DB932341109}"/>
              </a:ext>
            </a:extLst>
          </p:cNvPr>
          <p:cNvSpPr>
            <a:spLocks noGrp="1"/>
          </p:cNvSpPr>
          <p:nvPr>
            <p:ph type="title" hasCustomPrompt="1"/>
          </p:nvPr>
        </p:nvSpPr>
        <p:spPr/>
        <p:txBody>
          <a:bodyPr/>
          <a:lstStyle>
            <a:lvl1pPr>
              <a:defRPr>
                <a:solidFill>
                  <a:schemeClr val="bg1"/>
                </a:solidFill>
              </a:defRPr>
            </a:lvl1pPr>
          </a:lstStyle>
          <a:p>
            <a:r>
              <a:rPr lang="en-US" dirty="0"/>
              <a:t>Page Title is Arial Bold 44pt</a:t>
            </a:r>
          </a:p>
        </p:txBody>
      </p:sp>
      <p:sp>
        <p:nvSpPr>
          <p:cNvPr id="14" name="Text Placeholder 25">
            <a:extLst>
              <a:ext uri="{FF2B5EF4-FFF2-40B4-BE49-F238E27FC236}">
                <a16:creationId xmlns:a16="http://schemas.microsoft.com/office/drawing/2014/main" id="{7A1603C1-1F16-A044-99C1-A9E522CA1BB2}"/>
              </a:ext>
            </a:extLst>
          </p:cNvPr>
          <p:cNvSpPr>
            <a:spLocks noGrp="1"/>
          </p:cNvSpPr>
          <p:nvPr>
            <p:ph type="body" sz="quarter" idx="10"/>
          </p:nvPr>
        </p:nvSpPr>
        <p:spPr>
          <a:xfrm>
            <a:off x="493713" y="1960233"/>
            <a:ext cx="10134600" cy="3028950"/>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extLst>
      <p:ext uri="{BB962C8B-B14F-4D97-AF65-F5344CB8AC3E}">
        <p14:creationId xmlns:p14="http://schemas.microsoft.com/office/powerpoint/2010/main" val="170012405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Content Slide 1 (Blue)">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E1CF4DD5-FE74-F845-8C60-C60EF4879B5D}"/>
              </a:ext>
            </a:extLst>
          </p:cNvPr>
          <p:cNvSpPr/>
          <p:nvPr userDrawn="1"/>
        </p:nvSpPr>
        <p:spPr>
          <a:xfrm>
            <a:off x="0" y="0"/>
            <a:ext cx="12192000" cy="6858000"/>
          </a:xfrm>
          <a:prstGeom prst="rect">
            <a:avLst/>
          </a:prstGeom>
          <a:solidFill>
            <a:srgbClr val="215BA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 name="Picture 9">
            <a:extLst>
              <a:ext uri="{FF2B5EF4-FFF2-40B4-BE49-F238E27FC236}">
                <a16:creationId xmlns:a16="http://schemas.microsoft.com/office/drawing/2014/main" id="{DB67EE9B-5307-0645-8DFE-84D1BCCD4F4F}"/>
              </a:ext>
            </a:extLst>
          </p:cNvPr>
          <p:cNvPicPr>
            <a:picLocks noChangeAspect="1"/>
          </p:cNvPicPr>
          <p:nvPr userDrawn="1"/>
        </p:nvPicPr>
        <p:blipFill>
          <a:blip r:embed="rId2"/>
          <a:srcRect/>
          <a:stretch/>
        </p:blipFill>
        <p:spPr>
          <a:xfrm>
            <a:off x="171591" y="6234055"/>
            <a:ext cx="1591547" cy="456160"/>
          </a:xfrm>
          <a:prstGeom prst="rect">
            <a:avLst/>
          </a:prstGeom>
        </p:spPr>
      </p:pic>
      <p:cxnSp>
        <p:nvCxnSpPr>
          <p:cNvPr id="12" name="Straight Connector 11">
            <a:extLst>
              <a:ext uri="{FF2B5EF4-FFF2-40B4-BE49-F238E27FC236}">
                <a16:creationId xmlns:a16="http://schemas.microsoft.com/office/drawing/2014/main" id="{98133E78-BBD1-E04A-A9E0-1E821D24CA45}"/>
              </a:ext>
            </a:extLst>
          </p:cNvPr>
          <p:cNvCxnSpPr/>
          <p:nvPr userDrawn="1"/>
        </p:nvCxnSpPr>
        <p:spPr>
          <a:xfrm>
            <a:off x="1984917" y="6233535"/>
            <a:ext cx="0" cy="457200"/>
          </a:xfrm>
          <a:prstGeom prst="line">
            <a:avLst/>
          </a:prstGeom>
          <a:ln>
            <a:solidFill>
              <a:schemeClr val="bg1"/>
            </a:solidFill>
          </a:ln>
        </p:spPr>
        <p:style>
          <a:lnRef idx="1">
            <a:schemeClr val="accent1"/>
          </a:lnRef>
          <a:fillRef idx="0">
            <a:schemeClr val="accent1"/>
          </a:fillRef>
          <a:effectRef idx="0">
            <a:schemeClr val="accent1"/>
          </a:effectRef>
          <a:fontRef idx="minor">
            <a:schemeClr val="tx1"/>
          </a:fontRef>
        </p:style>
      </p:cxnSp>
      <p:sp>
        <p:nvSpPr>
          <p:cNvPr id="13" name="TextBox 12">
            <a:extLst>
              <a:ext uri="{FF2B5EF4-FFF2-40B4-BE49-F238E27FC236}">
                <a16:creationId xmlns:a16="http://schemas.microsoft.com/office/drawing/2014/main" id="{6776C514-7C00-5542-9AA4-D1E1EFAF9CED}"/>
              </a:ext>
            </a:extLst>
          </p:cNvPr>
          <p:cNvSpPr txBox="1"/>
          <p:nvPr userDrawn="1"/>
        </p:nvSpPr>
        <p:spPr>
          <a:xfrm>
            <a:off x="2071742" y="6323635"/>
            <a:ext cx="1425039" cy="276999"/>
          </a:xfrm>
          <a:prstGeom prst="rect">
            <a:avLst/>
          </a:prstGeom>
          <a:noFill/>
        </p:spPr>
        <p:txBody>
          <a:bodyPr wrap="square" rtlCol="0" anchor="ctr" anchorCtr="0">
            <a:spAutoFit/>
          </a:bodyPr>
          <a:lstStyle/>
          <a:p>
            <a:fld id="{4D5E2E1A-8872-0442-97DA-F4DBA10E6F34}" type="slidenum">
              <a:rPr lang="en-US" sz="1200" smtClean="0">
                <a:solidFill>
                  <a:schemeClr val="bg1"/>
                </a:solidFill>
                <a:latin typeface="Arial" panose="020B0604020202020204" pitchFamily="34" charset="0"/>
                <a:cs typeface="Arial" panose="020B0604020202020204" pitchFamily="34" charset="0"/>
              </a:rPr>
              <a:t>‹#›</a:t>
            </a:fld>
            <a:endParaRPr lang="en-US" sz="1200" dirty="0">
              <a:solidFill>
                <a:schemeClr val="bg1"/>
              </a:solidFill>
              <a:latin typeface="Arial" panose="020B0604020202020204" pitchFamily="34" charset="0"/>
              <a:cs typeface="Arial" panose="020B0604020202020204" pitchFamily="34" charset="0"/>
            </a:endParaRPr>
          </a:p>
        </p:txBody>
      </p:sp>
      <p:sp>
        <p:nvSpPr>
          <p:cNvPr id="2" name="Title 1">
            <a:extLst>
              <a:ext uri="{FF2B5EF4-FFF2-40B4-BE49-F238E27FC236}">
                <a16:creationId xmlns:a16="http://schemas.microsoft.com/office/drawing/2014/main" id="{4DC9685D-3F1A-1A49-8CDD-258542537277}"/>
              </a:ext>
            </a:extLst>
          </p:cNvPr>
          <p:cNvSpPr>
            <a:spLocks noGrp="1"/>
          </p:cNvSpPr>
          <p:nvPr>
            <p:ph type="title" hasCustomPrompt="1"/>
          </p:nvPr>
        </p:nvSpPr>
        <p:spPr/>
        <p:txBody>
          <a:bodyPr/>
          <a:lstStyle>
            <a:lvl1pPr>
              <a:defRPr>
                <a:solidFill>
                  <a:schemeClr val="bg1"/>
                </a:solidFill>
              </a:defRPr>
            </a:lvl1pPr>
          </a:lstStyle>
          <a:p>
            <a:r>
              <a:rPr lang="en-US" dirty="0"/>
              <a:t>Page Title is Arial Bold 44pt</a:t>
            </a:r>
          </a:p>
        </p:txBody>
      </p:sp>
      <p:sp>
        <p:nvSpPr>
          <p:cNvPr id="14" name="Text Placeholder 25">
            <a:extLst>
              <a:ext uri="{FF2B5EF4-FFF2-40B4-BE49-F238E27FC236}">
                <a16:creationId xmlns:a16="http://schemas.microsoft.com/office/drawing/2014/main" id="{454C6BAC-2C92-5F48-A04D-784F318BBA85}"/>
              </a:ext>
            </a:extLst>
          </p:cNvPr>
          <p:cNvSpPr>
            <a:spLocks noGrp="1"/>
          </p:cNvSpPr>
          <p:nvPr>
            <p:ph type="body" sz="quarter" idx="10"/>
          </p:nvPr>
        </p:nvSpPr>
        <p:spPr>
          <a:xfrm>
            <a:off x="493713" y="1960233"/>
            <a:ext cx="10134600" cy="3028950"/>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extLst>
      <p:ext uri="{BB962C8B-B14F-4D97-AF65-F5344CB8AC3E}">
        <p14:creationId xmlns:p14="http://schemas.microsoft.com/office/powerpoint/2010/main" val="225534716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Content Slide 1 (Tan)">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849B988A-3902-A34E-8470-9C8893B47230}"/>
              </a:ext>
            </a:extLst>
          </p:cNvPr>
          <p:cNvSpPr/>
          <p:nvPr userDrawn="1"/>
        </p:nvSpPr>
        <p:spPr>
          <a:xfrm>
            <a:off x="0" y="0"/>
            <a:ext cx="12192000" cy="6858000"/>
          </a:xfrm>
          <a:prstGeom prst="rect">
            <a:avLst/>
          </a:prstGeom>
          <a:solidFill>
            <a:srgbClr val="CEB888">
              <a:alpha val="50196"/>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2" name="Straight Connector 11">
            <a:extLst>
              <a:ext uri="{FF2B5EF4-FFF2-40B4-BE49-F238E27FC236}">
                <a16:creationId xmlns:a16="http://schemas.microsoft.com/office/drawing/2014/main" id="{98133E78-BBD1-E04A-A9E0-1E821D24CA45}"/>
              </a:ext>
            </a:extLst>
          </p:cNvPr>
          <p:cNvCxnSpPr/>
          <p:nvPr userDrawn="1"/>
        </p:nvCxnSpPr>
        <p:spPr>
          <a:xfrm>
            <a:off x="1984917" y="6233535"/>
            <a:ext cx="0" cy="45720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13" name="TextBox 12">
            <a:extLst>
              <a:ext uri="{FF2B5EF4-FFF2-40B4-BE49-F238E27FC236}">
                <a16:creationId xmlns:a16="http://schemas.microsoft.com/office/drawing/2014/main" id="{6776C514-7C00-5542-9AA4-D1E1EFAF9CED}"/>
              </a:ext>
            </a:extLst>
          </p:cNvPr>
          <p:cNvSpPr txBox="1"/>
          <p:nvPr userDrawn="1"/>
        </p:nvSpPr>
        <p:spPr>
          <a:xfrm>
            <a:off x="2071742" y="6323635"/>
            <a:ext cx="1425039" cy="276999"/>
          </a:xfrm>
          <a:prstGeom prst="rect">
            <a:avLst/>
          </a:prstGeom>
          <a:noFill/>
        </p:spPr>
        <p:txBody>
          <a:bodyPr wrap="square" rtlCol="0" anchor="ctr" anchorCtr="0">
            <a:spAutoFit/>
          </a:bodyPr>
          <a:lstStyle/>
          <a:p>
            <a:fld id="{4D5E2E1A-8872-0442-97DA-F4DBA10E6F34}" type="slidenum">
              <a:rPr lang="en-US" sz="1200" smtClean="0">
                <a:solidFill>
                  <a:schemeClr val="tx1"/>
                </a:solidFill>
                <a:latin typeface="Arial" panose="020B0604020202020204" pitchFamily="34" charset="0"/>
                <a:cs typeface="Arial" panose="020B0604020202020204" pitchFamily="34" charset="0"/>
              </a:rPr>
              <a:t>‹#›</a:t>
            </a:fld>
            <a:endParaRPr lang="en-US" sz="1200" dirty="0">
              <a:solidFill>
                <a:schemeClr val="tx1"/>
              </a:solidFill>
              <a:latin typeface="Arial" panose="020B0604020202020204" pitchFamily="34" charset="0"/>
              <a:cs typeface="Arial" panose="020B0604020202020204" pitchFamily="34" charset="0"/>
            </a:endParaRPr>
          </a:p>
        </p:txBody>
      </p:sp>
      <p:sp>
        <p:nvSpPr>
          <p:cNvPr id="2" name="Title 1">
            <a:extLst>
              <a:ext uri="{FF2B5EF4-FFF2-40B4-BE49-F238E27FC236}">
                <a16:creationId xmlns:a16="http://schemas.microsoft.com/office/drawing/2014/main" id="{0F148490-FD49-724A-888F-22B56BDCDB5D}"/>
              </a:ext>
            </a:extLst>
          </p:cNvPr>
          <p:cNvSpPr>
            <a:spLocks noGrp="1"/>
          </p:cNvSpPr>
          <p:nvPr>
            <p:ph type="title" hasCustomPrompt="1"/>
          </p:nvPr>
        </p:nvSpPr>
        <p:spPr/>
        <p:txBody>
          <a:bodyPr/>
          <a:lstStyle>
            <a:lvl1pPr>
              <a:defRPr>
                <a:solidFill>
                  <a:schemeClr val="tx1"/>
                </a:solidFill>
              </a:defRPr>
            </a:lvl1pPr>
          </a:lstStyle>
          <a:p>
            <a:r>
              <a:rPr lang="en-US" dirty="0"/>
              <a:t>Page Title is Arial Bold 44pt</a:t>
            </a:r>
          </a:p>
        </p:txBody>
      </p:sp>
      <p:sp>
        <p:nvSpPr>
          <p:cNvPr id="18" name="Text Placeholder 25">
            <a:extLst>
              <a:ext uri="{FF2B5EF4-FFF2-40B4-BE49-F238E27FC236}">
                <a16:creationId xmlns:a16="http://schemas.microsoft.com/office/drawing/2014/main" id="{80CD101B-94C6-6D4F-A436-F0494BE6F76E}"/>
              </a:ext>
            </a:extLst>
          </p:cNvPr>
          <p:cNvSpPr>
            <a:spLocks noGrp="1"/>
          </p:cNvSpPr>
          <p:nvPr>
            <p:ph type="body" sz="quarter" idx="10"/>
          </p:nvPr>
        </p:nvSpPr>
        <p:spPr>
          <a:xfrm>
            <a:off x="493713" y="1960233"/>
            <a:ext cx="10134600" cy="3028950"/>
          </a:xfrm>
        </p:spPr>
        <p:txBody>
          <a:bodyPr/>
          <a:lstStyle>
            <a:lvl1pPr>
              <a:defRPr>
                <a:solidFill>
                  <a:schemeClr val="tx1"/>
                </a:solidFill>
              </a:defRPr>
            </a:lvl1pPr>
            <a:lvl2pPr>
              <a:defRPr>
                <a:solidFill>
                  <a:schemeClr val="tx1"/>
                </a:solidFill>
              </a:defRPr>
            </a:lvl2pPr>
            <a:lvl3pPr>
              <a:defRPr>
                <a:solidFill>
                  <a:schemeClr val="tx1"/>
                </a:solidFill>
              </a:defRPr>
            </a:lvl3pPr>
            <a:lvl4pPr>
              <a:defRPr>
                <a:solidFill>
                  <a:schemeClr val="tx1"/>
                </a:solidFill>
              </a:defRPr>
            </a:lvl4pPr>
            <a:lvl5pPr>
              <a:defRPr>
                <a:solidFill>
                  <a:schemeClr val="tx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pic>
        <p:nvPicPr>
          <p:cNvPr id="15" name="Picture 14">
            <a:extLst>
              <a:ext uri="{FF2B5EF4-FFF2-40B4-BE49-F238E27FC236}">
                <a16:creationId xmlns:a16="http://schemas.microsoft.com/office/drawing/2014/main" id="{52C39477-B9DA-5A47-96A1-2307A4D9713F}"/>
              </a:ext>
            </a:extLst>
          </p:cNvPr>
          <p:cNvPicPr>
            <a:picLocks noChangeAspect="1"/>
          </p:cNvPicPr>
          <p:nvPr userDrawn="1"/>
        </p:nvPicPr>
        <p:blipFill rotWithShape="1">
          <a:blip r:embed="rId2"/>
          <a:srcRect t="46859" b="15632"/>
          <a:stretch/>
        </p:blipFill>
        <p:spPr>
          <a:xfrm>
            <a:off x="171592" y="6226687"/>
            <a:ext cx="1591545" cy="486630"/>
          </a:xfrm>
          <a:prstGeom prst="rect">
            <a:avLst/>
          </a:prstGeom>
        </p:spPr>
      </p:pic>
    </p:spTree>
    <p:extLst>
      <p:ext uri="{BB962C8B-B14F-4D97-AF65-F5344CB8AC3E}">
        <p14:creationId xmlns:p14="http://schemas.microsoft.com/office/powerpoint/2010/main" val="2292037669"/>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7"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BF7469F9-EC99-154E-B85C-C81589ED4BE1}"/>
              </a:ext>
            </a:extLst>
          </p:cNvPr>
          <p:cNvSpPr>
            <a:spLocks noGrp="1"/>
          </p:cNvSpPr>
          <p:nvPr>
            <p:ph type="title"/>
          </p:nvPr>
        </p:nvSpPr>
        <p:spPr>
          <a:xfrm>
            <a:off x="493816" y="543255"/>
            <a:ext cx="10134600" cy="1325563"/>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a:extLst>
              <a:ext uri="{FF2B5EF4-FFF2-40B4-BE49-F238E27FC236}">
                <a16:creationId xmlns:a16="http://schemas.microsoft.com/office/drawing/2014/main" id="{5CF8CB55-92CF-A444-B894-FC59198372FE}"/>
              </a:ext>
            </a:extLst>
          </p:cNvPr>
          <p:cNvSpPr>
            <a:spLocks noGrp="1"/>
          </p:cNvSpPr>
          <p:nvPr>
            <p:ph type="body" idx="1"/>
          </p:nvPr>
        </p:nvSpPr>
        <p:spPr>
          <a:xfrm>
            <a:off x="493816" y="2003755"/>
            <a:ext cx="10134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extLst>
      <p:ext uri="{BB962C8B-B14F-4D97-AF65-F5344CB8AC3E}">
        <p14:creationId xmlns:p14="http://schemas.microsoft.com/office/powerpoint/2010/main" val="601237016"/>
      </p:ext>
    </p:extLst>
  </p:cSld>
  <p:clrMap bg1="lt1" tx1="dk1" bg2="lt2" tx2="dk2" accent1="accent1" accent2="accent2" accent3="accent3" accent4="accent4" accent5="accent5" accent6="accent6" hlink="hlink" folHlink="folHlink"/>
  <p:sldLayoutIdLst>
    <p:sldLayoutId id="2147483672" r:id="rId1"/>
    <p:sldLayoutId id="2147483649" r:id="rId2"/>
    <p:sldLayoutId id="2147483650" r:id="rId3"/>
    <p:sldLayoutId id="2147483652" r:id="rId4"/>
    <p:sldLayoutId id="2147483651" r:id="rId5"/>
    <p:sldLayoutId id="2147483653" r:id="rId6"/>
  </p:sldLayoutIdLst>
  <p:hf hdr="0" ftr="0" dt="0"/>
  <p:txStyles>
    <p:titleStyle>
      <a:lvl1pPr algn="l" defTabSz="914400" rtl="0" eaLnBrk="1" latinLnBrk="0" hangingPunct="1">
        <a:lnSpc>
          <a:spcPct val="90000"/>
        </a:lnSpc>
        <a:spcBef>
          <a:spcPct val="0"/>
        </a:spcBef>
        <a:buNone/>
        <a:defRPr sz="4400" b="1" i="0" kern="1200">
          <a:solidFill>
            <a:srgbClr val="133454"/>
          </a:solidFill>
          <a:latin typeface="Arial" panose="020B0604020202020204" pitchFamily="34" charset="0"/>
          <a:ea typeface="+mj-ea"/>
          <a:cs typeface="Arial" panose="020B0604020202020204" pitchFamily="34" charset="0"/>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rgbClr val="133454"/>
          </a:solidFill>
          <a:latin typeface="Rockwell" panose="02060603020205020403" pitchFamily="18" charset="77"/>
          <a:ea typeface="+mn-ea"/>
          <a:cs typeface="Arial" panose="020B0604020202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rgbClr val="133454"/>
          </a:solidFill>
          <a:latin typeface="Rockwell" panose="02060603020205020403" pitchFamily="18" charset="77"/>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rgbClr val="133454"/>
          </a:solidFill>
          <a:latin typeface="Rockwell" panose="02060603020205020403" pitchFamily="18" charset="77"/>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rgbClr val="133454"/>
          </a:solidFill>
          <a:latin typeface="Rockwell" panose="02060603020205020403" pitchFamily="18" charset="77"/>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rgbClr val="133454"/>
          </a:solidFill>
          <a:latin typeface="Rockwell" panose="02060603020205020403" pitchFamily="18" charset="77"/>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5.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7.jpg"/><Relationship Id="rId7" Type="http://schemas.openxmlformats.org/officeDocument/2006/relationships/image" Target="../media/image11.png"/><Relationship Id="rId2" Type="http://schemas.openxmlformats.org/officeDocument/2006/relationships/image" Target="../media/image6.png"/><Relationship Id="rId1" Type="http://schemas.openxmlformats.org/officeDocument/2006/relationships/slideLayout" Target="../slideLayouts/slideLayout2.xml"/><Relationship Id="rId6" Type="http://schemas.openxmlformats.org/officeDocument/2006/relationships/image" Target="../media/image10.jpg"/><Relationship Id="rId5" Type="http://schemas.openxmlformats.org/officeDocument/2006/relationships/image" Target="../media/image9.png"/><Relationship Id="rId4" Type="http://schemas.openxmlformats.org/officeDocument/2006/relationships/image" Target="../media/image8.jpg"/></Relationships>
</file>

<file path=ppt/slides/_rels/slide4.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B2F63958-EA8F-2F1B-CD46-B8DC0B324A22}"/>
              </a:ext>
            </a:extLst>
          </p:cNvPr>
          <p:cNvSpPr txBox="1">
            <a:spLocks/>
          </p:cNvSpPr>
          <p:nvPr/>
        </p:nvSpPr>
        <p:spPr>
          <a:xfrm>
            <a:off x="3879127" y="366920"/>
            <a:ext cx="6742835" cy="893907"/>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sz="6000" b="1" i="0" kern="1200">
                <a:solidFill>
                  <a:srgbClr val="133454"/>
                </a:solidFill>
                <a:latin typeface="Arial" panose="020B0604020202020204" pitchFamily="34" charset="0"/>
                <a:ea typeface="+mj-ea"/>
                <a:cs typeface="Arial" panose="020B0604020202020204" pitchFamily="34" charset="0"/>
              </a:defRPr>
            </a:lvl1pPr>
          </a:lstStyle>
          <a:p>
            <a:r>
              <a:rPr lang="en-US" dirty="0"/>
              <a:t>LEAN Overview</a:t>
            </a:r>
          </a:p>
        </p:txBody>
      </p:sp>
      <p:sp>
        <p:nvSpPr>
          <p:cNvPr id="6" name="Subtitle 2">
            <a:extLst>
              <a:ext uri="{FF2B5EF4-FFF2-40B4-BE49-F238E27FC236}">
                <a16:creationId xmlns:a16="http://schemas.microsoft.com/office/drawing/2014/main" id="{14D78277-3470-26BC-09FA-298C3705B7A4}"/>
              </a:ext>
            </a:extLst>
          </p:cNvPr>
          <p:cNvSpPr txBox="1">
            <a:spLocks/>
          </p:cNvSpPr>
          <p:nvPr/>
        </p:nvSpPr>
        <p:spPr>
          <a:xfrm>
            <a:off x="4110035" y="1147245"/>
            <a:ext cx="5387401" cy="438150"/>
          </a:xfrm>
          <a:prstGeom prst="rect">
            <a:avLst/>
          </a:prstGeom>
        </p:spPr>
        <p:txBody>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rgbClr val="133454"/>
                </a:solidFill>
                <a:latin typeface="Rockwell" panose="02060603020205020403" pitchFamily="18" charset="77"/>
                <a:ea typeface="+mn-ea"/>
                <a:cs typeface="Arial" panose="020B0604020202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rgbClr val="133454"/>
                </a:solidFill>
                <a:latin typeface="Rockwell" panose="02060603020205020403" pitchFamily="18" charset="77"/>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rgbClr val="133454"/>
                </a:solidFill>
                <a:latin typeface="Rockwell" panose="02060603020205020403" pitchFamily="18" charset="77"/>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rgbClr val="133454"/>
                </a:solidFill>
                <a:latin typeface="Rockwell" panose="02060603020205020403" pitchFamily="18" charset="77"/>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rgbClr val="133454"/>
                </a:solidFill>
                <a:latin typeface="Rockwell" panose="02060603020205020403" pitchFamily="18" charset="77"/>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buNone/>
            </a:pPr>
            <a:r>
              <a:rPr lang="en-US" i="1" dirty="0"/>
              <a:t>Continuous Improvement at CPP!</a:t>
            </a:r>
          </a:p>
        </p:txBody>
      </p:sp>
      <p:pic>
        <p:nvPicPr>
          <p:cNvPr id="11" name="Picture 10" descr="A blue number on a black background&#10;&#10;Description automatically generated">
            <a:extLst>
              <a:ext uri="{FF2B5EF4-FFF2-40B4-BE49-F238E27FC236}">
                <a16:creationId xmlns:a16="http://schemas.microsoft.com/office/drawing/2014/main" id="{61D0551F-9A10-3F1B-1A03-9279EC56BA15}"/>
              </a:ext>
            </a:extLst>
          </p:cNvPr>
          <p:cNvPicPr>
            <a:picLocks noChangeAspect="1"/>
          </p:cNvPicPr>
          <p:nvPr/>
        </p:nvPicPr>
        <p:blipFill>
          <a:blip r:embed="rId2">
            <a:extLst>
              <a:ext uri="{BEBA8EAE-BF5A-486C-A8C5-ECC9F3942E4B}">
                <a14:imgProps xmlns:a14="http://schemas.microsoft.com/office/drawing/2010/main">
                  <a14:imgLayer r:embed="rId3">
                    <a14:imgEffect>
                      <a14:brightnessContrast bright="-29000"/>
                    </a14:imgEffect>
                  </a14:imgLayer>
                </a14:imgProps>
              </a:ext>
            </a:extLst>
          </a:blip>
          <a:stretch>
            <a:fillRect/>
          </a:stretch>
        </p:blipFill>
        <p:spPr>
          <a:xfrm>
            <a:off x="3675925" y="1859970"/>
            <a:ext cx="6239746" cy="4172532"/>
          </a:xfrm>
          <a:prstGeom prst="rect">
            <a:avLst/>
          </a:prstGeom>
        </p:spPr>
      </p:pic>
    </p:spTree>
    <p:extLst>
      <p:ext uri="{BB962C8B-B14F-4D97-AF65-F5344CB8AC3E}">
        <p14:creationId xmlns:p14="http://schemas.microsoft.com/office/powerpoint/2010/main" val="283010460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81890" y="229219"/>
            <a:ext cx="7865093" cy="1325563"/>
          </a:xfrm>
        </p:spPr>
        <p:txBody>
          <a:bodyPr/>
          <a:lstStyle/>
          <a:p>
            <a:r>
              <a:rPr lang="en-US" dirty="0"/>
              <a:t>What is LEAN?</a:t>
            </a:r>
          </a:p>
        </p:txBody>
      </p:sp>
      <p:sp>
        <p:nvSpPr>
          <p:cNvPr id="11" name="TextBox 10">
            <a:extLst>
              <a:ext uri="{FF2B5EF4-FFF2-40B4-BE49-F238E27FC236}">
                <a16:creationId xmlns:a16="http://schemas.microsoft.com/office/drawing/2014/main" id="{9920DA78-3B61-E573-492B-8E477BE49C6F}"/>
              </a:ext>
            </a:extLst>
          </p:cNvPr>
          <p:cNvSpPr txBox="1"/>
          <p:nvPr/>
        </p:nvSpPr>
        <p:spPr>
          <a:xfrm>
            <a:off x="581890" y="1271660"/>
            <a:ext cx="11028218" cy="1508105"/>
          </a:xfrm>
          <a:prstGeom prst="rect">
            <a:avLst/>
          </a:prstGeom>
          <a:noFill/>
        </p:spPr>
        <p:txBody>
          <a:bodyPr wrap="square">
            <a:spAutoFit/>
          </a:bodyPr>
          <a:lstStyle/>
          <a:p>
            <a:r>
              <a:rPr lang="en-US" sz="1800" kern="100" dirty="0">
                <a:effectLst/>
                <a:latin typeface="Calibri" panose="020F0502020204030204" pitchFamily="34" charset="0"/>
                <a:ea typeface="Calibri" panose="020F0502020204030204" pitchFamily="34" charset="0"/>
                <a:cs typeface="Times New Roman" panose="02020603050405020304" pitchFamily="18" charset="0"/>
              </a:rPr>
              <a:t>LEAN is a continuous improvement model that focuses on enhancing the activities that generate the most value for customers. </a:t>
            </a:r>
          </a:p>
          <a:p>
            <a:endParaRPr lang="en-US" sz="1000" kern="100" dirty="0">
              <a:latin typeface="Calibri" panose="020F0502020204030204" pitchFamily="34" charset="0"/>
              <a:ea typeface="Calibri" panose="020F0502020204030204" pitchFamily="34" charset="0"/>
              <a:cs typeface="Times New Roman" panose="02020603050405020304" pitchFamily="18" charset="0"/>
            </a:endParaRPr>
          </a:p>
          <a:p>
            <a:endParaRPr lang="en-US" sz="1000" kern="100" dirty="0">
              <a:latin typeface="Calibri" panose="020F0502020204030204" pitchFamily="34" charset="0"/>
              <a:ea typeface="Calibri" panose="020F0502020204030204" pitchFamily="34" charset="0"/>
              <a:cs typeface="Times New Roman" panose="02020603050405020304" pitchFamily="18" charset="0"/>
            </a:endParaRPr>
          </a:p>
          <a:p>
            <a:r>
              <a:rPr lang="en-US" sz="1800" dirty="0">
                <a:effectLst/>
                <a:latin typeface="Calibri" panose="020F0502020204030204" pitchFamily="34" charset="0"/>
                <a:ea typeface="Calibri" panose="020F0502020204030204" pitchFamily="34" charset="0"/>
                <a:cs typeface="Times New Roman" panose="02020603050405020304" pitchFamily="18" charset="0"/>
              </a:rPr>
              <a:t>The goal of LEAN is to eliminate waste and improve efficiency by streamlining processes and eliminating non-value-added activities.</a:t>
            </a:r>
          </a:p>
        </p:txBody>
      </p:sp>
      <p:sp>
        <p:nvSpPr>
          <p:cNvPr id="13" name="TextBox 12">
            <a:extLst>
              <a:ext uri="{FF2B5EF4-FFF2-40B4-BE49-F238E27FC236}">
                <a16:creationId xmlns:a16="http://schemas.microsoft.com/office/drawing/2014/main" id="{7CAA674E-3708-B9FE-4C45-1D2FF29A0003}"/>
              </a:ext>
            </a:extLst>
          </p:cNvPr>
          <p:cNvSpPr txBox="1"/>
          <p:nvPr/>
        </p:nvSpPr>
        <p:spPr>
          <a:xfrm>
            <a:off x="581890" y="4375534"/>
            <a:ext cx="11471564" cy="1738938"/>
          </a:xfrm>
          <a:prstGeom prst="rect">
            <a:avLst/>
          </a:prstGeom>
          <a:noFill/>
        </p:spPr>
        <p:txBody>
          <a:bodyPr wrap="square">
            <a:spAutoFit/>
          </a:bodyPr>
          <a:lstStyle/>
          <a:p>
            <a:r>
              <a:rPr lang="en-US" sz="1800" u="sng" kern="100" dirty="0">
                <a:effectLst/>
                <a:latin typeface="Calibri" panose="020F0502020204030204" pitchFamily="34" charset="0"/>
                <a:ea typeface="Calibri" panose="020F0502020204030204" pitchFamily="34" charset="0"/>
                <a:cs typeface="Times New Roman" panose="02020603050405020304" pitchFamily="18" charset="0"/>
              </a:rPr>
              <a:t>LEAN practices include:</a:t>
            </a:r>
          </a:p>
          <a:p>
            <a:endParaRPr lang="en-US" sz="800" u="sng" kern="100" dirty="0">
              <a:effectLst/>
              <a:latin typeface="Calibri" panose="020F0502020204030204" pitchFamily="34" charset="0"/>
              <a:ea typeface="Calibri" panose="020F0502020204030204" pitchFamily="34" charset="0"/>
              <a:cs typeface="Times New Roman" panose="02020603050405020304" pitchFamily="18" charset="0"/>
            </a:endParaRPr>
          </a:p>
          <a:p>
            <a:pPr marL="285750" indent="-285750">
              <a:buFont typeface="Arial" panose="020B0604020202020204" pitchFamily="34" charset="0"/>
              <a:buChar char="•"/>
            </a:pPr>
            <a:r>
              <a:rPr lang="en-US" sz="1800" kern="100" dirty="0">
                <a:effectLst/>
                <a:latin typeface="Calibri" panose="020F0502020204030204" pitchFamily="34" charset="0"/>
                <a:ea typeface="Calibri" panose="020F0502020204030204" pitchFamily="34" charset="0"/>
                <a:cs typeface="Times New Roman" panose="02020603050405020304" pitchFamily="18" charset="0"/>
              </a:rPr>
              <a:t>Doing more of what already works</a:t>
            </a:r>
          </a:p>
          <a:p>
            <a:pPr marL="285750" indent="-285750">
              <a:buFont typeface="Arial" panose="020B0604020202020204" pitchFamily="34" charset="0"/>
              <a:buChar char="•"/>
            </a:pPr>
            <a:endParaRPr lang="en-US" sz="300" kern="100" dirty="0">
              <a:effectLst/>
              <a:latin typeface="Calibri" panose="020F0502020204030204" pitchFamily="34" charset="0"/>
              <a:ea typeface="Calibri" panose="020F0502020204030204" pitchFamily="34" charset="0"/>
              <a:cs typeface="Times New Roman" panose="02020603050405020304" pitchFamily="18" charset="0"/>
            </a:endParaRPr>
          </a:p>
          <a:p>
            <a:pPr marL="285750" indent="-285750">
              <a:buFont typeface="Arial" panose="020B0604020202020204" pitchFamily="34" charset="0"/>
              <a:buChar char="•"/>
            </a:pPr>
            <a:r>
              <a:rPr lang="en-US" kern="100" dirty="0">
                <a:latin typeface="Calibri" panose="020F0502020204030204" pitchFamily="34" charset="0"/>
                <a:ea typeface="Calibri" panose="020F0502020204030204" pitchFamily="34" charset="0"/>
                <a:cs typeface="Times New Roman" panose="02020603050405020304" pitchFamily="18" charset="0"/>
              </a:rPr>
              <a:t>Getting rid of wasteful processes</a:t>
            </a:r>
            <a:endParaRPr lang="en-US" sz="1800" kern="100" dirty="0">
              <a:effectLst/>
              <a:latin typeface="Calibri" panose="020F0502020204030204" pitchFamily="34" charset="0"/>
              <a:ea typeface="Calibri" panose="020F0502020204030204" pitchFamily="34" charset="0"/>
              <a:cs typeface="Times New Roman" panose="02020603050405020304" pitchFamily="18" charset="0"/>
            </a:endParaRPr>
          </a:p>
          <a:p>
            <a:pPr marL="285750" indent="-285750">
              <a:buFont typeface="Arial" panose="020B0604020202020204" pitchFamily="34" charset="0"/>
              <a:buChar char="•"/>
            </a:pPr>
            <a:endParaRPr lang="en-US" sz="300" kern="100" dirty="0">
              <a:effectLst/>
              <a:latin typeface="Calibri" panose="020F0502020204030204" pitchFamily="34" charset="0"/>
              <a:ea typeface="Calibri" panose="020F0502020204030204" pitchFamily="34" charset="0"/>
              <a:cs typeface="Times New Roman" panose="02020603050405020304" pitchFamily="18" charset="0"/>
            </a:endParaRPr>
          </a:p>
          <a:p>
            <a:pPr marL="285750" indent="-285750">
              <a:buFont typeface="Arial" panose="020B0604020202020204" pitchFamily="34" charset="0"/>
              <a:buChar char="•"/>
            </a:pPr>
            <a:r>
              <a:rPr lang="en-US" sz="1800" kern="100" dirty="0">
                <a:effectLst/>
                <a:latin typeface="Calibri" panose="020F0502020204030204" pitchFamily="34" charset="0"/>
                <a:ea typeface="Calibri" panose="020F0502020204030204" pitchFamily="34" charset="0"/>
                <a:cs typeface="Times New Roman" panose="02020603050405020304" pitchFamily="18" charset="0"/>
              </a:rPr>
              <a:t>Avoiding tiny losses - Improvement is not about doing more things right, but about doing fewer things wrong</a:t>
            </a:r>
          </a:p>
          <a:p>
            <a:pPr marL="285750" indent="-285750">
              <a:buFont typeface="Arial" panose="020B0604020202020204" pitchFamily="34" charset="0"/>
              <a:buChar char="•"/>
            </a:pPr>
            <a:endParaRPr lang="en-US" sz="300" kern="100" dirty="0">
              <a:effectLst/>
              <a:latin typeface="Calibri" panose="020F0502020204030204" pitchFamily="34" charset="0"/>
              <a:ea typeface="Calibri" panose="020F0502020204030204" pitchFamily="34" charset="0"/>
              <a:cs typeface="Times New Roman" panose="02020603050405020304" pitchFamily="18" charset="0"/>
            </a:endParaRPr>
          </a:p>
          <a:p>
            <a:pPr marL="285750" indent="-285750">
              <a:buFont typeface="Arial" panose="020B0604020202020204" pitchFamily="34" charset="0"/>
              <a:buChar char="•"/>
            </a:pPr>
            <a:r>
              <a:rPr lang="en-US" sz="1800" kern="100" dirty="0">
                <a:effectLst/>
                <a:latin typeface="Calibri" panose="020F0502020204030204" pitchFamily="34" charset="0"/>
                <a:ea typeface="Calibri" panose="020F0502020204030204" pitchFamily="34" charset="0"/>
                <a:cs typeface="Times New Roman" panose="02020603050405020304" pitchFamily="18" charset="0"/>
              </a:rPr>
              <a:t>Measuring backward - Make decisions based on what has already happened, not on what you want to happen</a:t>
            </a:r>
          </a:p>
        </p:txBody>
      </p:sp>
      <p:grpSp>
        <p:nvGrpSpPr>
          <p:cNvPr id="17" name="Group 16">
            <a:extLst>
              <a:ext uri="{FF2B5EF4-FFF2-40B4-BE49-F238E27FC236}">
                <a16:creationId xmlns:a16="http://schemas.microsoft.com/office/drawing/2014/main" id="{08B3CBFD-4ACA-227F-4BB1-C225C34B0918}"/>
              </a:ext>
            </a:extLst>
          </p:cNvPr>
          <p:cNvGrpSpPr/>
          <p:nvPr/>
        </p:nvGrpSpPr>
        <p:grpSpPr>
          <a:xfrm>
            <a:off x="4729019" y="2587451"/>
            <a:ext cx="2253672" cy="2081996"/>
            <a:chOff x="4729019" y="2421200"/>
            <a:chExt cx="2253672" cy="2081996"/>
          </a:xfrm>
        </p:grpSpPr>
        <p:sp>
          <p:nvSpPr>
            <p:cNvPr id="16" name="Oval 15">
              <a:extLst>
                <a:ext uri="{FF2B5EF4-FFF2-40B4-BE49-F238E27FC236}">
                  <a16:creationId xmlns:a16="http://schemas.microsoft.com/office/drawing/2014/main" id="{3A917099-0114-EDE3-C554-2369E722027D}"/>
                </a:ext>
              </a:extLst>
            </p:cNvPr>
            <p:cNvSpPr/>
            <p:nvPr/>
          </p:nvSpPr>
          <p:spPr>
            <a:xfrm>
              <a:off x="4729019" y="2421200"/>
              <a:ext cx="2253672" cy="2081996"/>
            </a:xfrm>
            <a:prstGeom prst="ellipse">
              <a:avLst/>
            </a:prstGeom>
            <a:solidFill>
              <a:srgbClr val="133454"/>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TextBox 14">
              <a:extLst>
                <a:ext uri="{FF2B5EF4-FFF2-40B4-BE49-F238E27FC236}">
                  <a16:creationId xmlns:a16="http://schemas.microsoft.com/office/drawing/2014/main" id="{5C14512E-A69F-5805-3591-2873BE1E28ED}"/>
                </a:ext>
              </a:extLst>
            </p:cNvPr>
            <p:cNvSpPr txBox="1"/>
            <p:nvPr/>
          </p:nvSpPr>
          <p:spPr>
            <a:xfrm>
              <a:off x="4978400" y="2787375"/>
              <a:ext cx="1976582" cy="1477328"/>
            </a:xfrm>
            <a:prstGeom prst="rect">
              <a:avLst/>
            </a:prstGeom>
            <a:noFill/>
          </p:spPr>
          <p:txBody>
            <a:bodyPr wrap="square">
              <a:spAutoFit/>
            </a:bodyPr>
            <a:lstStyle/>
            <a:p>
              <a:r>
                <a:rPr lang="en-US" sz="1800" dirty="0">
                  <a:solidFill>
                    <a:schemeClr val="bg1"/>
                  </a:solidFill>
                  <a:effectLst/>
                  <a:latin typeface="Calibri" panose="020F0502020204030204" pitchFamily="34" charset="0"/>
                  <a:ea typeface="Calibri" panose="020F0502020204030204" pitchFamily="34" charset="0"/>
                  <a:cs typeface="Times New Roman" panose="02020603050405020304" pitchFamily="18" charset="0"/>
                </a:rPr>
                <a:t>LEAN stands for:</a:t>
              </a:r>
            </a:p>
            <a:p>
              <a:r>
                <a:rPr lang="en-US" b="1" dirty="0">
                  <a:solidFill>
                    <a:schemeClr val="bg1"/>
                  </a:solidFill>
                  <a:latin typeface="Gill Sans MT" panose="020B0502020104020203" pitchFamily="34" charset="0"/>
                </a:rPr>
                <a:t>        </a:t>
              </a:r>
              <a:r>
                <a:rPr lang="en-US" sz="1800" b="1" i="0" u="none" strike="noStrike" baseline="0" dirty="0">
                  <a:solidFill>
                    <a:schemeClr val="bg1"/>
                  </a:solidFill>
                  <a:latin typeface="Gill Sans MT" panose="020B0502020104020203" pitchFamily="34" charset="0"/>
                </a:rPr>
                <a:t>L</a:t>
              </a:r>
              <a:r>
                <a:rPr lang="en-US" sz="1800" b="0" i="0" u="none" strike="noStrike" baseline="0" dirty="0">
                  <a:solidFill>
                    <a:schemeClr val="bg1"/>
                  </a:solidFill>
                  <a:latin typeface="Gill Sans MT" panose="020B0502020104020203" pitchFamily="34" charset="0"/>
                </a:rPr>
                <a:t>ose</a:t>
              </a:r>
            </a:p>
            <a:p>
              <a:r>
                <a:rPr lang="en-US" sz="1800" b="1" i="0" u="none" strike="noStrike" baseline="0" dirty="0">
                  <a:solidFill>
                    <a:schemeClr val="bg1"/>
                  </a:solidFill>
                  <a:latin typeface="Gill Sans MT" panose="020B0502020104020203" pitchFamily="34" charset="0"/>
                </a:rPr>
                <a:t>        E</a:t>
              </a:r>
              <a:r>
                <a:rPr lang="en-US" sz="1800" b="0" i="0" u="none" strike="noStrike" baseline="0" dirty="0">
                  <a:solidFill>
                    <a:schemeClr val="bg1"/>
                  </a:solidFill>
                  <a:latin typeface="Gill Sans MT" panose="020B0502020104020203" pitchFamily="34" charset="0"/>
                </a:rPr>
                <a:t>xcess</a:t>
              </a:r>
            </a:p>
            <a:p>
              <a:r>
                <a:rPr lang="en-US" sz="1800" b="1" i="0" u="none" strike="noStrike" baseline="0" dirty="0">
                  <a:solidFill>
                    <a:schemeClr val="bg1"/>
                  </a:solidFill>
                  <a:latin typeface="Gill Sans MT" panose="020B0502020104020203" pitchFamily="34" charset="0"/>
                </a:rPr>
                <a:t>        A</a:t>
              </a:r>
              <a:r>
                <a:rPr lang="en-US" sz="1800" b="0" i="0" u="none" strike="noStrike" baseline="0" dirty="0">
                  <a:solidFill>
                    <a:schemeClr val="bg1"/>
                  </a:solidFill>
                  <a:latin typeface="Gill Sans MT" panose="020B0502020104020203" pitchFamily="34" charset="0"/>
                </a:rPr>
                <a:t>nd</a:t>
              </a:r>
            </a:p>
            <a:p>
              <a:r>
                <a:rPr lang="en-US" sz="1800" b="1" i="0" u="none" strike="noStrike" baseline="0" dirty="0">
                  <a:solidFill>
                    <a:schemeClr val="bg1"/>
                  </a:solidFill>
                  <a:latin typeface="Gill Sans MT" panose="020B0502020104020203" pitchFamily="34" charset="0"/>
                </a:rPr>
                <a:t>        N</a:t>
              </a:r>
              <a:r>
                <a:rPr lang="en-US" sz="1800" b="0" i="0" u="none" strike="noStrike" baseline="0" dirty="0">
                  <a:solidFill>
                    <a:schemeClr val="bg1"/>
                  </a:solidFill>
                  <a:latin typeface="Gill Sans MT" panose="020B0502020104020203" pitchFamily="34" charset="0"/>
                </a:rPr>
                <a:t>onsense</a:t>
              </a:r>
            </a:p>
          </p:txBody>
        </p:sp>
      </p:grpSp>
    </p:spTree>
    <p:extLst>
      <p:ext uri="{BB962C8B-B14F-4D97-AF65-F5344CB8AC3E}">
        <p14:creationId xmlns:p14="http://schemas.microsoft.com/office/powerpoint/2010/main" val="188427131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81890" y="229219"/>
            <a:ext cx="7865093" cy="1325563"/>
          </a:xfrm>
        </p:spPr>
        <p:txBody>
          <a:bodyPr/>
          <a:lstStyle/>
          <a:p>
            <a:r>
              <a:rPr lang="en-US" dirty="0"/>
              <a:t>Types of Waste in Processes</a:t>
            </a:r>
          </a:p>
        </p:txBody>
      </p:sp>
      <p:sp>
        <p:nvSpPr>
          <p:cNvPr id="3" name="TextBox 2">
            <a:extLst>
              <a:ext uri="{FF2B5EF4-FFF2-40B4-BE49-F238E27FC236}">
                <a16:creationId xmlns:a16="http://schemas.microsoft.com/office/drawing/2014/main" id="{17C20EF0-BF12-156C-77FC-CC1CE649E96E}"/>
              </a:ext>
            </a:extLst>
          </p:cNvPr>
          <p:cNvSpPr txBox="1"/>
          <p:nvPr/>
        </p:nvSpPr>
        <p:spPr>
          <a:xfrm>
            <a:off x="1174463" y="2962442"/>
            <a:ext cx="1762021" cy="369332"/>
          </a:xfrm>
          <a:prstGeom prst="rect">
            <a:avLst/>
          </a:prstGeom>
          <a:noFill/>
        </p:spPr>
        <p:txBody>
          <a:bodyPr wrap="none" rtlCol="0">
            <a:spAutoFit/>
          </a:bodyPr>
          <a:lstStyle/>
          <a:p>
            <a:r>
              <a:rPr lang="en-US" dirty="0"/>
              <a:t>Overproduction</a:t>
            </a:r>
          </a:p>
        </p:txBody>
      </p:sp>
      <p:sp>
        <p:nvSpPr>
          <p:cNvPr id="4" name="TextBox 3">
            <a:extLst>
              <a:ext uri="{FF2B5EF4-FFF2-40B4-BE49-F238E27FC236}">
                <a16:creationId xmlns:a16="http://schemas.microsoft.com/office/drawing/2014/main" id="{FD989E41-3FC9-3E3E-3215-40B2F5A42A83}"/>
              </a:ext>
            </a:extLst>
          </p:cNvPr>
          <p:cNvSpPr txBox="1"/>
          <p:nvPr/>
        </p:nvSpPr>
        <p:spPr>
          <a:xfrm>
            <a:off x="5375690" y="2954129"/>
            <a:ext cx="1317477" cy="369332"/>
          </a:xfrm>
          <a:prstGeom prst="rect">
            <a:avLst/>
          </a:prstGeom>
          <a:noFill/>
        </p:spPr>
        <p:txBody>
          <a:bodyPr wrap="none" rtlCol="0">
            <a:spAutoFit/>
          </a:bodyPr>
          <a:lstStyle/>
          <a:p>
            <a:r>
              <a:rPr lang="en-US" dirty="0"/>
              <a:t>Wait Times</a:t>
            </a:r>
          </a:p>
        </p:txBody>
      </p:sp>
      <p:sp>
        <p:nvSpPr>
          <p:cNvPr id="5" name="TextBox 4">
            <a:extLst>
              <a:ext uri="{FF2B5EF4-FFF2-40B4-BE49-F238E27FC236}">
                <a16:creationId xmlns:a16="http://schemas.microsoft.com/office/drawing/2014/main" id="{53F22B86-7058-3AEA-B76C-F6B445143B30}"/>
              </a:ext>
            </a:extLst>
          </p:cNvPr>
          <p:cNvSpPr txBox="1"/>
          <p:nvPr/>
        </p:nvSpPr>
        <p:spPr>
          <a:xfrm>
            <a:off x="1060057" y="5390836"/>
            <a:ext cx="1941557" cy="369332"/>
          </a:xfrm>
          <a:prstGeom prst="rect">
            <a:avLst/>
          </a:prstGeom>
          <a:noFill/>
        </p:spPr>
        <p:txBody>
          <a:bodyPr wrap="none" rtlCol="0">
            <a:spAutoFit/>
          </a:bodyPr>
          <a:lstStyle/>
          <a:p>
            <a:r>
              <a:rPr lang="en-US" dirty="0"/>
              <a:t>Excess Inventory</a:t>
            </a:r>
          </a:p>
        </p:txBody>
      </p:sp>
      <p:sp>
        <p:nvSpPr>
          <p:cNvPr id="6" name="TextBox 5">
            <a:extLst>
              <a:ext uri="{FF2B5EF4-FFF2-40B4-BE49-F238E27FC236}">
                <a16:creationId xmlns:a16="http://schemas.microsoft.com/office/drawing/2014/main" id="{52717E06-5EE7-6F4B-1476-AC6255BD25AA}"/>
              </a:ext>
            </a:extLst>
          </p:cNvPr>
          <p:cNvSpPr txBox="1"/>
          <p:nvPr/>
        </p:nvSpPr>
        <p:spPr>
          <a:xfrm>
            <a:off x="5325160" y="5411344"/>
            <a:ext cx="1326004" cy="369332"/>
          </a:xfrm>
          <a:prstGeom prst="rect">
            <a:avLst/>
          </a:prstGeom>
          <a:noFill/>
        </p:spPr>
        <p:txBody>
          <a:bodyPr wrap="none" rtlCol="0">
            <a:spAutoFit/>
          </a:bodyPr>
          <a:lstStyle/>
          <a:p>
            <a:r>
              <a:rPr lang="en-US" dirty="0"/>
              <a:t>Complexity</a:t>
            </a:r>
          </a:p>
        </p:txBody>
      </p:sp>
      <p:sp>
        <p:nvSpPr>
          <p:cNvPr id="7" name="TextBox 6">
            <a:extLst>
              <a:ext uri="{FF2B5EF4-FFF2-40B4-BE49-F238E27FC236}">
                <a16:creationId xmlns:a16="http://schemas.microsoft.com/office/drawing/2014/main" id="{56D717CD-69F6-7A85-96A6-F61D75FB8E80}"/>
              </a:ext>
            </a:extLst>
          </p:cNvPr>
          <p:cNvSpPr txBox="1"/>
          <p:nvPr/>
        </p:nvSpPr>
        <p:spPr>
          <a:xfrm>
            <a:off x="9134627" y="2946308"/>
            <a:ext cx="1903085" cy="369332"/>
          </a:xfrm>
          <a:prstGeom prst="rect">
            <a:avLst/>
          </a:prstGeom>
          <a:noFill/>
        </p:spPr>
        <p:txBody>
          <a:bodyPr wrap="none" rtlCol="0">
            <a:spAutoFit/>
          </a:bodyPr>
          <a:lstStyle/>
          <a:p>
            <a:r>
              <a:rPr lang="en-US" dirty="0"/>
              <a:t>Over-Processing</a:t>
            </a:r>
          </a:p>
        </p:txBody>
      </p:sp>
      <p:sp>
        <p:nvSpPr>
          <p:cNvPr id="8" name="TextBox 7">
            <a:extLst>
              <a:ext uri="{FF2B5EF4-FFF2-40B4-BE49-F238E27FC236}">
                <a16:creationId xmlns:a16="http://schemas.microsoft.com/office/drawing/2014/main" id="{CC0EF7FB-26BE-FBED-C780-7BD27A241754}"/>
              </a:ext>
            </a:extLst>
          </p:cNvPr>
          <p:cNvSpPr txBox="1"/>
          <p:nvPr/>
        </p:nvSpPr>
        <p:spPr>
          <a:xfrm>
            <a:off x="8687763" y="5437511"/>
            <a:ext cx="2736647" cy="369332"/>
          </a:xfrm>
          <a:prstGeom prst="rect">
            <a:avLst/>
          </a:prstGeom>
          <a:noFill/>
        </p:spPr>
        <p:txBody>
          <a:bodyPr wrap="none" rtlCol="0">
            <a:spAutoFit/>
          </a:bodyPr>
          <a:lstStyle/>
          <a:p>
            <a:r>
              <a:rPr lang="en-US" dirty="0"/>
              <a:t>Underutilized Employees</a:t>
            </a:r>
          </a:p>
        </p:txBody>
      </p:sp>
      <p:pic>
        <p:nvPicPr>
          <p:cNvPr id="10" name="Picture 9" descr="A field of pumpkins&#10;&#10;Description automatically generated">
            <a:extLst>
              <a:ext uri="{FF2B5EF4-FFF2-40B4-BE49-F238E27FC236}">
                <a16:creationId xmlns:a16="http://schemas.microsoft.com/office/drawing/2014/main" id="{CA2D771C-A548-94B1-7EF1-0F9027C537AC}"/>
              </a:ext>
            </a:extLst>
          </p:cNvPr>
          <p:cNvPicPr>
            <a:picLocks noChangeAspect="1"/>
          </p:cNvPicPr>
          <p:nvPr/>
        </p:nvPicPr>
        <p:blipFill rotWithShape="1">
          <a:blip r:embed="rId2"/>
          <a:srcRect r="5521"/>
          <a:stretch/>
        </p:blipFill>
        <p:spPr>
          <a:xfrm>
            <a:off x="855227" y="1461466"/>
            <a:ext cx="2400495" cy="1500976"/>
          </a:xfrm>
          <a:prstGeom prst="rect">
            <a:avLst/>
          </a:prstGeom>
        </p:spPr>
      </p:pic>
      <p:pic>
        <p:nvPicPr>
          <p:cNvPr id="13" name="Picture 12" descr="Hourglass on a flat surface">
            <a:extLst>
              <a:ext uri="{FF2B5EF4-FFF2-40B4-BE49-F238E27FC236}">
                <a16:creationId xmlns:a16="http://schemas.microsoft.com/office/drawing/2014/main" id="{87BD36B4-D989-8B92-77A4-E3E9F7D6418C}"/>
              </a:ext>
            </a:extLst>
          </p:cNvPr>
          <p:cNvPicPr>
            <a:picLocks noChangeAspect="1"/>
          </p:cNvPicPr>
          <p:nvPr/>
        </p:nvPicPr>
        <p:blipFill>
          <a:blip r:embed="rId3"/>
          <a:stretch>
            <a:fillRect/>
          </a:stretch>
        </p:blipFill>
        <p:spPr>
          <a:xfrm>
            <a:off x="4834182" y="1445333"/>
            <a:ext cx="2400495" cy="1500976"/>
          </a:xfrm>
          <a:prstGeom prst="rect">
            <a:avLst/>
          </a:prstGeom>
        </p:spPr>
      </p:pic>
      <p:pic>
        <p:nvPicPr>
          <p:cNvPr id="15" name="Picture 14" descr="A pile of boxes in a warehouse&#10;&#10;Description automatically generated">
            <a:extLst>
              <a:ext uri="{FF2B5EF4-FFF2-40B4-BE49-F238E27FC236}">
                <a16:creationId xmlns:a16="http://schemas.microsoft.com/office/drawing/2014/main" id="{4C23F27A-D30C-71E5-73CA-BB5FD1BF1038}"/>
              </a:ext>
            </a:extLst>
          </p:cNvPr>
          <p:cNvPicPr>
            <a:picLocks noChangeAspect="1"/>
          </p:cNvPicPr>
          <p:nvPr/>
        </p:nvPicPr>
        <p:blipFill rotWithShape="1">
          <a:blip r:embed="rId4"/>
          <a:srcRect r="12100"/>
          <a:stretch/>
        </p:blipFill>
        <p:spPr>
          <a:xfrm>
            <a:off x="855225" y="3889707"/>
            <a:ext cx="2400495" cy="1500975"/>
          </a:xfrm>
          <a:prstGeom prst="rect">
            <a:avLst/>
          </a:prstGeom>
        </p:spPr>
      </p:pic>
      <p:pic>
        <p:nvPicPr>
          <p:cNvPr id="17" name="Picture 16" descr="Toasted toast on a toaster&#10;&#10;Description automatically generated">
            <a:extLst>
              <a:ext uri="{FF2B5EF4-FFF2-40B4-BE49-F238E27FC236}">
                <a16:creationId xmlns:a16="http://schemas.microsoft.com/office/drawing/2014/main" id="{99881E18-9B8F-6779-3FD3-9D5FE1F082AE}"/>
              </a:ext>
            </a:extLst>
          </p:cNvPr>
          <p:cNvPicPr>
            <a:picLocks noChangeAspect="1"/>
          </p:cNvPicPr>
          <p:nvPr/>
        </p:nvPicPr>
        <p:blipFill rotWithShape="1">
          <a:blip r:embed="rId5"/>
          <a:srcRect t="7452"/>
          <a:stretch/>
        </p:blipFill>
        <p:spPr>
          <a:xfrm>
            <a:off x="8871315" y="1445331"/>
            <a:ext cx="2429711" cy="1500977"/>
          </a:xfrm>
          <a:prstGeom prst="rect">
            <a:avLst/>
          </a:prstGeom>
        </p:spPr>
      </p:pic>
      <p:pic>
        <p:nvPicPr>
          <p:cNvPr id="19" name="Picture 18" descr="A orange circle with white dots and lines around it&#10;&#10;Description automatically generated">
            <a:extLst>
              <a:ext uri="{FF2B5EF4-FFF2-40B4-BE49-F238E27FC236}">
                <a16:creationId xmlns:a16="http://schemas.microsoft.com/office/drawing/2014/main" id="{50FD7779-27AF-7335-6C58-810707842F36}"/>
              </a:ext>
            </a:extLst>
          </p:cNvPr>
          <p:cNvPicPr>
            <a:picLocks noChangeAspect="1"/>
          </p:cNvPicPr>
          <p:nvPr/>
        </p:nvPicPr>
        <p:blipFill rotWithShape="1">
          <a:blip r:embed="rId6"/>
          <a:srcRect l="16164" r="17980"/>
          <a:stretch/>
        </p:blipFill>
        <p:spPr>
          <a:xfrm>
            <a:off x="4752429" y="3914800"/>
            <a:ext cx="2471467" cy="1500975"/>
          </a:xfrm>
          <a:prstGeom prst="rect">
            <a:avLst/>
          </a:prstGeom>
        </p:spPr>
      </p:pic>
      <p:pic>
        <p:nvPicPr>
          <p:cNvPr id="23" name="Picture 22" descr="A person sleeping on a keyboard&#10;&#10;Description automatically generated">
            <a:extLst>
              <a:ext uri="{FF2B5EF4-FFF2-40B4-BE49-F238E27FC236}">
                <a16:creationId xmlns:a16="http://schemas.microsoft.com/office/drawing/2014/main" id="{DD5F6543-ACF5-A984-D4DF-3BABFA4EB666}"/>
              </a:ext>
            </a:extLst>
          </p:cNvPr>
          <p:cNvPicPr>
            <a:picLocks noChangeAspect="1"/>
          </p:cNvPicPr>
          <p:nvPr/>
        </p:nvPicPr>
        <p:blipFill rotWithShape="1">
          <a:blip r:embed="rId7"/>
          <a:srcRect b="8918"/>
          <a:stretch/>
        </p:blipFill>
        <p:spPr>
          <a:xfrm>
            <a:off x="8820354" y="3915068"/>
            <a:ext cx="2471467" cy="1500707"/>
          </a:xfrm>
          <a:prstGeom prst="rect">
            <a:avLst/>
          </a:prstGeom>
        </p:spPr>
      </p:pic>
    </p:spTree>
    <p:extLst>
      <p:ext uri="{BB962C8B-B14F-4D97-AF65-F5344CB8AC3E}">
        <p14:creationId xmlns:p14="http://schemas.microsoft.com/office/powerpoint/2010/main" val="360255867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81890" y="229219"/>
            <a:ext cx="11203710" cy="1325563"/>
          </a:xfrm>
        </p:spPr>
        <p:txBody>
          <a:bodyPr/>
          <a:lstStyle/>
          <a:p>
            <a:r>
              <a:rPr lang="en-US" dirty="0"/>
              <a:t>Define-Measure-Analyze-Improve-Control</a:t>
            </a:r>
          </a:p>
        </p:txBody>
      </p:sp>
      <p:sp>
        <p:nvSpPr>
          <p:cNvPr id="11" name="TextBox 10">
            <a:extLst>
              <a:ext uri="{FF2B5EF4-FFF2-40B4-BE49-F238E27FC236}">
                <a16:creationId xmlns:a16="http://schemas.microsoft.com/office/drawing/2014/main" id="{9920DA78-3B61-E573-492B-8E477BE49C6F}"/>
              </a:ext>
            </a:extLst>
          </p:cNvPr>
          <p:cNvSpPr txBox="1"/>
          <p:nvPr/>
        </p:nvSpPr>
        <p:spPr>
          <a:xfrm>
            <a:off x="581890" y="1234716"/>
            <a:ext cx="11028218" cy="5016758"/>
          </a:xfrm>
          <a:prstGeom prst="rect">
            <a:avLst/>
          </a:prstGeom>
          <a:noFill/>
        </p:spPr>
        <p:txBody>
          <a:bodyPr wrap="square">
            <a:spAutoFit/>
          </a:bodyPr>
          <a:lstStyle/>
          <a:p>
            <a:r>
              <a:rPr lang="en-US" sz="1800" kern="100" dirty="0">
                <a:effectLst/>
                <a:latin typeface="Calibri" panose="020F0502020204030204" pitchFamily="34" charset="0"/>
                <a:ea typeface="Calibri" panose="020F0502020204030204" pitchFamily="34" charset="0"/>
                <a:cs typeface="Times New Roman" panose="02020603050405020304" pitchFamily="18" charset="0"/>
              </a:rPr>
              <a:t>One approach to LEAN thinking is </a:t>
            </a:r>
            <a:r>
              <a:rPr lang="en-US" sz="1800" b="1" kern="100" dirty="0">
                <a:effectLst/>
                <a:latin typeface="Calibri" panose="020F0502020204030204" pitchFamily="34" charset="0"/>
                <a:ea typeface="Calibri" panose="020F0502020204030204" pitchFamily="34" charset="0"/>
                <a:cs typeface="Times New Roman" panose="02020603050405020304" pitchFamily="18" charset="0"/>
              </a:rPr>
              <a:t>DMAIC</a:t>
            </a:r>
            <a:r>
              <a:rPr lang="en-US" sz="1800" kern="100" dirty="0">
                <a:effectLst/>
                <a:latin typeface="Calibri" panose="020F0502020204030204" pitchFamily="34" charset="0"/>
                <a:ea typeface="Calibri" panose="020F0502020204030204" pitchFamily="34" charset="0"/>
                <a:cs typeface="Times New Roman" panose="02020603050405020304" pitchFamily="18" charset="0"/>
              </a:rPr>
              <a:t> which stands for </a:t>
            </a:r>
            <a:r>
              <a:rPr lang="en-US" sz="1800" b="1" kern="100" dirty="0">
                <a:effectLst/>
                <a:latin typeface="Calibri" panose="020F0502020204030204" pitchFamily="34" charset="0"/>
                <a:ea typeface="Calibri" panose="020F0502020204030204" pitchFamily="34" charset="0"/>
                <a:cs typeface="Times New Roman" panose="02020603050405020304" pitchFamily="18" charset="0"/>
              </a:rPr>
              <a:t>Define, Measure, Analyze, Improve, and Control</a:t>
            </a:r>
            <a:r>
              <a:rPr lang="en-US" sz="1800" kern="100" dirty="0">
                <a:effectLst/>
                <a:latin typeface="Calibri" panose="020F0502020204030204" pitchFamily="34" charset="0"/>
                <a:ea typeface="Calibri" panose="020F0502020204030204" pitchFamily="34" charset="0"/>
                <a:cs typeface="Times New Roman" panose="02020603050405020304" pitchFamily="18" charset="0"/>
              </a:rPr>
              <a:t>.</a:t>
            </a:r>
          </a:p>
          <a:p>
            <a:endParaRPr lang="en-US" sz="500" kern="100" dirty="0">
              <a:latin typeface="Calibri" panose="020F0502020204030204" pitchFamily="34" charset="0"/>
              <a:ea typeface="Calibri" panose="020F0502020204030204" pitchFamily="34" charset="0"/>
              <a:cs typeface="Times New Roman" panose="02020603050405020304" pitchFamily="18" charset="0"/>
            </a:endParaRPr>
          </a:p>
          <a:p>
            <a:r>
              <a:rPr lang="en-US" sz="1800" b="1" u="sng" kern="100" dirty="0">
                <a:effectLst/>
                <a:latin typeface="Calibri" panose="020F0502020204030204" pitchFamily="34" charset="0"/>
                <a:ea typeface="Calibri" panose="020F0502020204030204" pitchFamily="34" charset="0"/>
                <a:cs typeface="Times New Roman" panose="02020603050405020304" pitchFamily="18" charset="0"/>
              </a:rPr>
              <a:t>Define Phase</a:t>
            </a:r>
          </a:p>
          <a:p>
            <a:r>
              <a:rPr lang="en-US" sz="1400" kern="100" dirty="0">
                <a:latin typeface="Calibri" panose="020F0502020204030204" pitchFamily="34" charset="0"/>
                <a:ea typeface="Calibri" panose="020F0502020204030204" pitchFamily="34" charset="0"/>
                <a:cs typeface="Times New Roman" panose="02020603050405020304" pitchFamily="18" charset="0"/>
              </a:rPr>
              <a:t>This phase answers the question, </a:t>
            </a:r>
            <a:r>
              <a:rPr lang="en-US" sz="1400" i="1" kern="100" dirty="0">
                <a:latin typeface="Calibri" panose="020F0502020204030204" pitchFamily="34" charset="0"/>
                <a:ea typeface="Calibri" panose="020F0502020204030204" pitchFamily="34" charset="0"/>
                <a:cs typeface="Times New Roman" panose="02020603050405020304" pitchFamily="18" charset="0"/>
              </a:rPr>
              <a:t>What problem would you like to fix? </a:t>
            </a:r>
          </a:p>
          <a:p>
            <a:r>
              <a:rPr lang="en-US" sz="1400" kern="100" dirty="0">
                <a:latin typeface="Calibri" panose="020F0502020204030204" pitchFamily="34" charset="0"/>
                <a:ea typeface="Calibri" panose="020F0502020204030204" pitchFamily="34" charset="0"/>
                <a:cs typeface="Times New Roman" panose="02020603050405020304" pitchFamily="18" charset="0"/>
              </a:rPr>
              <a:t>During this phase, we identify what our customers value and then define the problem, as well as the scope of our project.</a:t>
            </a:r>
          </a:p>
          <a:p>
            <a:endParaRPr lang="en-US" sz="500" kern="100" dirty="0">
              <a:effectLst/>
              <a:latin typeface="Calibri" panose="020F0502020204030204" pitchFamily="34" charset="0"/>
              <a:ea typeface="Calibri" panose="020F0502020204030204" pitchFamily="34" charset="0"/>
              <a:cs typeface="Times New Roman" panose="02020603050405020304" pitchFamily="18" charset="0"/>
            </a:endParaRPr>
          </a:p>
          <a:p>
            <a:r>
              <a:rPr lang="en-US" b="1" u="sng" kern="100" dirty="0">
                <a:latin typeface="Calibri" panose="020F0502020204030204" pitchFamily="34" charset="0"/>
                <a:ea typeface="Calibri" panose="020F0502020204030204" pitchFamily="34" charset="0"/>
                <a:cs typeface="Times New Roman" panose="02020603050405020304" pitchFamily="18" charset="0"/>
              </a:rPr>
              <a:t>Measure Phase</a:t>
            </a:r>
          </a:p>
          <a:p>
            <a:r>
              <a:rPr lang="en-US" sz="1400" kern="100" dirty="0">
                <a:latin typeface="Calibri" panose="020F0502020204030204" pitchFamily="34" charset="0"/>
                <a:ea typeface="Calibri" panose="020F0502020204030204" pitchFamily="34" charset="0"/>
                <a:cs typeface="Times New Roman" panose="02020603050405020304" pitchFamily="18" charset="0"/>
              </a:rPr>
              <a:t>This phase answers the question, </a:t>
            </a:r>
            <a:r>
              <a:rPr lang="en-US" sz="1400" i="1" kern="100" dirty="0">
                <a:latin typeface="Calibri" panose="020F0502020204030204" pitchFamily="34" charset="0"/>
                <a:ea typeface="Calibri" panose="020F0502020204030204" pitchFamily="34" charset="0"/>
                <a:cs typeface="Times New Roman" panose="02020603050405020304" pitchFamily="18" charset="0"/>
              </a:rPr>
              <a:t>How does the process currently perform?</a:t>
            </a:r>
            <a:br>
              <a:rPr lang="en-US" sz="1400" i="1" kern="100" dirty="0">
                <a:latin typeface="Calibri" panose="020F0502020204030204" pitchFamily="34" charset="0"/>
                <a:ea typeface="Calibri" panose="020F0502020204030204" pitchFamily="34" charset="0"/>
                <a:cs typeface="Times New Roman" panose="02020603050405020304" pitchFamily="18" charset="0"/>
              </a:rPr>
            </a:br>
            <a:r>
              <a:rPr lang="en-US" sz="1400" kern="100" dirty="0">
                <a:latin typeface="Calibri" panose="020F0502020204030204" pitchFamily="34" charset="0"/>
                <a:ea typeface="Calibri" panose="020F0502020204030204" pitchFamily="34" charset="0"/>
                <a:cs typeface="Times New Roman" panose="02020603050405020304" pitchFamily="18" charset="0"/>
              </a:rPr>
              <a:t>During this phase, we create a current state map of the process and conduct baseline measures.</a:t>
            </a:r>
            <a:endParaRPr lang="en-US" sz="1400" i="1" kern="100" dirty="0">
              <a:latin typeface="Calibri" panose="020F0502020204030204" pitchFamily="34" charset="0"/>
              <a:ea typeface="Calibri" panose="020F0502020204030204" pitchFamily="34" charset="0"/>
              <a:cs typeface="Times New Roman" panose="02020603050405020304" pitchFamily="18" charset="0"/>
            </a:endParaRPr>
          </a:p>
          <a:p>
            <a:endParaRPr lang="en-US" sz="500" b="1" u="sng" kern="100" dirty="0">
              <a:latin typeface="Calibri" panose="020F0502020204030204" pitchFamily="34" charset="0"/>
              <a:ea typeface="Calibri" panose="020F0502020204030204" pitchFamily="34" charset="0"/>
              <a:cs typeface="Times New Roman" panose="02020603050405020304" pitchFamily="18" charset="0"/>
            </a:endParaRPr>
          </a:p>
          <a:p>
            <a:r>
              <a:rPr lang="en-US" sz="1800" b="1" u="sng" kern="100" dirty="0">
                <a:effectLst/>
                <a:latin typeface="Calibri" panose="020F0502020204030204" pitchFamily="34" charset="0"/>
                <a:ea typeface="Calibri" panose="020F0502020204030204" pitchFamily="34" charset="0"/>
                <a:cs typeface="Times New Roman" panose="02020603050405020304" pitchFamily="18" charset="0"/>
              </a:rPr>
              <a:t>Analyze Phase</a:t>
            </a:r>
          </a:p>
          <a:p>
            <a:r>
              <a:rPr lang="en-US" sz="1400" kern="100" dirty="0">
                <a:latin typeface="Calibri" panose="020F0502020204030204" pitchFamily="34" charset="0"/>
                <a:ea typeface="Calibri" panose="020F0502020204030204" pitchFamily="34" charset="0"/>
                <a:cs typeface="Times New Roman" panose="02020603050405020304" pitchFamily="18" charset="0"/>
              </a:rPr>
              <a:t>This phase answers the question, </a:t>
            </a:r>
            <a:r>
              <a:rPr lang="en-US" sz="1400" i="1" kern="100" dirty="0">
                <a:latin typeface="Calibri" panose="020F0502020204030204" pitchFamily="34" charset="0"/>
                <a:ea typeface="Calibri" panose="020F0502020204030204" pitchFamily="34" charset="0"/>
                <a:cs typeface="Times New Roman" panose="02020603050405020304" pitchFamily="18" charset="0"/>
              </a:rPr>
              <a:t>What is causing the problem?</a:t>
            </a:r>
          </a:p>
          <a:p>
            <a:r>
              <a:rPr lang="en-US" sz="1400" kern="100" dirty="0">
                <a:latin typeface="Calibri" panose="020F0502020204030204" pitchFamily="34" charset="0"/>
                <a:ea typeface="Calibri" panose="020F0502020204030204" pitchFamily="34" charset="0"/>
                <a:cs typeface="Times New Roman" panose="02020603050405020304" pitchFamily="18" charset="0"/>
              </a:rPr>
              <a:t>During this phase, we conduct a Root Cause Analysis, otherwise know as the </a:t>
            </a:r>
            <a:r>
              <a:rPr lang="en-US" sz="1400" i="1" kern="100" dirty="0">
                <a:latin typeface="Calibri" panose="020F0502020204030204" pitchFamily="34" charset="0"/>
                <a:ea typeface="Calibri" panose="020F0502020204030204" pitchFamily="34" charset="0"/>
                <a:cs typeface="Times New Roman" panose="02020603050405020304" pitchFamily="18" charset="0"/>
              </a:rPr>
              <a:t>5 Whys, </a:t>
            </a:r>
            <a:r>
              <a:rPr lang="en-US" sz="1400" kern="100" dirty="0">
                <a:effectLst/>
                <a:latin typeface="Calibri" panose="020F0502020204030204" pitchFamily="34" charset="0"/>
                <a:ea typeface="Calibri" panose="020F0502020204030204" pitchFamily="34" charset="0"/>
                <a:cs typeface="Times New Roman" panose="02020603050405020304" pitchFamily="18" charset="0"/>
              </a:rPr>
              <a:t>to find the underlying causes of a problem</a:t>
            </a:r>
            <a:r>
              <a:rPr lang="en-US" sz="1400" i="1" kern="100" dirty="0">
                <a:latin typeface="Calibri" panose="020F0502020204030204" pitchFamily="34" charset="0"/>
                <a:ea typeface="Calibri" panose="020F0502020204030204" pitchFamily="34" charset="0"/>
                <a:cs typeface="Times New Roman" panose="02020603050405020304" pitchFamily="18" charset="0"/>
              </a:rPr>
              <a:t>.</a:t>
            </a:r>
          </a:p>
          <a:p>
            <a:endParaRPr lang="en-US" sz="1400" b="1" i="1" u="sng" kern="100" dirty="0">
              <a:latin typeface="Calibri" panose="020F0502020204030204" pitchFamily="34" charset="0"/>
              <a:ea typeface="Calibri" panose="020F0502020204030204" pitchFamily="34" charset="0"/>
              <a:cs typeface="Times New Roman" panose="02020603050405020304" pitchFamily="18" charset="0"/>
            </a:endParaRPr>
          </a:p>
          <a:p>
            <a:endParaRPr lang="en-US" sz="1400" b="1" i="1" u="sng" kern="100" dirty="0">
              <a:latin typeface="Calibri" panose="020F0502020204030204" pitchFamily="34" charset="0"/>
              <a:ea typeface="Calibri" panose="020F0502020204030204" pitchFamily="34" charset="0"/>
              <a:cs typeface="Times New Roman" panose="02020603050405020304" pitchFamily="18" charset="0"/>
            </a:endParaRPr>
          </a:p>
          <a:p>
            <a:endParaRPr lang="en-US" sz="1000" b="1" u="sng" kern="100" dirty="0">
              <a:latin typeface="Calibri" panose="020F0502020204030204" pitchFamily="34" charset="0"/>
              <a:ea typeface="Calibri" panose="020F0502020204030204" pitchFamily="34" charset="0"/>
              <a:cs typeface="Times New Roman" panose="02020603050405020304" pitchFamily="18" charset="0"/>
            </a:endParaRPr>
          </a:p>
          <a:p>
            <a:r>
              <a:rPr lang="en-US" b="1" u="sng" kern="100" dirty="0">
                <a:latin typeface="Calibri" panose="020F0502020204030204" pitchFamily="34" charset="0"/>
                <a:ea typeface="Calibri" panose="020F0502020204030204" pitchFamily="34" charset="0"/>
                <a:cs typeface="Times New Roman" panose="02020603050405020304" pitchFamily="18" charset="0"/>
              </a:rPr>
              <a:t>Improve Phase</a:t>
            </a:r>
          </a:p>
          <a:p>
            <a:r>
              <a:rPr lang="en-US" sz="1400" kern="100" dirty="0">
                <a:latin typeface="Calibri" panose="020F0502020204030204" pitchFamily="34" charset="0"/>
                <a:ea typeface="Calibri" panose="020F0502020204030204" pitchFamily="34" charset="0"/>
                <a:cs typeface="Times New Roman" panose="02020603050405020304" pitchFamily="18" charset="0"/>
              </a:rPr>
              <a:t>This phase answers the question, </a:t>
            </a:r>
            <a:r>
              <a:rPr lang="en-US" sz="1400" i="1" kern="100" dirty="0">
                <a:latin typeface="Calibri" panose="020F0502020204030204" pitchFamily="34" charset="0"/>
                <a:ea typeface="Calibri" panose="020F0502020204030204" pitchFamily="34" charset="0"/>
                <a:cs typeface="Times New Roman" panose="02020603050405020304" pitchFamily="18" charset="0"/>
              </a:rPr>
              <a:t>How will the team mitigate the root causes of the problem?</a:t>
            </a:r>
          </a:p>
          <a:p>
            <a:r>
              <a:rPr lang="en-US" sz="1400" kern="100" dirty="0">
                <a:latin typeface="Calibri" panose="020F0502020204030204" pitchFamily="34" charset="0"/>
                <a:ea typeface="Calibri" panose="020F0502020204030204" pitchFamily="34" charset="0"/>
                <a:cs typeface="Times New Roman" panose="02020603050405020304" pitchFamily="18" charset="0"/>
              </a:rPr>
              <a:t>During this phase, we can create a Future State Map describing the high-level steps needed to address the root cause of the problem. </a:t>
            </a:r>
          </a:p>
          <a:p>
            <a:r>
              <a:rPr lang="en-US" sz="1400" kern="100" dirty="0">
                <a:latin typeface="Calibri" panose="020F0502020204030204" pitchFamily="34" charset="0"/>
                <a:ea typeface="Calibri" panose="020F0502020204030204" pitchFamily="34" charset="0"/>
                <a:cs typeface="Times New Roman" panose="02020603050405020304" pitchFamily="18" charset="0"/>
              </a:rPr>
              <a:t>The map should represent 6-12 months into the future, as you strive towards the ideal state.</a:t>
            </a:r>
          </a:p>
          <a:p>
            <a:endParaRPr lang="en-US" sz="500" kern="100" dirty="0">
              <a:latin typeface="Calibri" panose="020F0502020204030204" pitchFamily="34" charset="0"/>
              <a:ea typeface="Calibri" panose="020F0502020204030204" pitchFamily="34" charset="0"/>
              <a:cs typeface="Times New Roman" panose="02020603050405020304" pitchFamily="18" charset="0"/>
            </a:endParaRPr>
          </a:p>
          <a:p>
            <a:r>
              <a:rPr lang="en-US" sz="1800" b="1" u="sng" kern="100" dirty="0">
                <a:effectLst/>
                <a:latin typeface="Calibri" panose="020F0502020204030204" pitchFamily="34" charset="0"/>
                <a:ea typeface="Calibri" panose="020F0502020204030204" pitchFamily="34" charset="0"/>
                <a:cs typeface="Times New Roman" panose="02020603050405020304" pitchFamily="18" charset="0"/>
              </a:rPr>
              <a:t>Control Phase</a:t>
            </a:r>
          </a:p>
          <a:p>
            <a:r>
              <a:rPr lang="en-US" sz="1400" kern="100" dirty="0">
                <a:latin typeface="Calibri" panose="020F0502020204030204" pitchFamily="34" charset="0"/>
                <a:ea typeface="Calibri" panose="020F0502020204030204" pitchFamily="34" charset="0"/>
                <a:cs typeface="Times New Roman" panose="02020603050405020304" pitchFamily="18" charset="0"/>
              </a:rPr>
              <a:t>This phase answers the question, </a:t>
            </a:r>
            <a:r>
              <a:rPr lang="en-US" sz="1400" i="1" kern="100" dirty="0">
                <a:latin typeface="Calibri" panose="020F0502020204030204" pitchFamily="34" charset="0"/>
                <a:ea typeface="Calibri" panose="020F0502020204030204" pitchFamily="34" charset="0"/>
                <a:cs typeface="Times New Roman" panose="02020603050405020304" pitchFamily="18" charset="0"/>
              </a:rPr>
              <a:t>How do you sustain the improvement?</a:t>
            </a:r>
          </a:p>
          <a:p>
            <a:r>
              <a:rPr lang="en-US" sz="1400" kern="100" dirty="0">
                <a:latin typeface="Calibri" panose="020F0502020204030204" pitchFamily="34" charset="0"/>
                <a:ea typeface="Calibri" panose="020F0502020204030204" pitchFamily="34" charset="0"/>
                <a:cs typeface="Times New Roman" panose="02020603050405020304" pitchFamily="18" charset="0"/>
              </a:rPr>
              <a:t>During this phase, we monitor trends and maintain metrics to ensure that we are upholding the standards of the improved process.</a:t>
            </a:r>
          </a:p>
        </p:txBody>
      </p:sp>
      <p:pic>
        <p:nvPicPr>
          <p:cNvPr id="10" name="Picture 9" descr="A row of white arrows with black text&#10;&#10;Description automatically generated">
            <a:extLst>
              <a:ext uri="{FF2B5EF4-FFF2-40B4-BE49-F238E27FC236}">
                <a16:creationId xmlns:a16="http://schemas.microsoft.com/office/drawing/2014/main" id="{1AE06EBD-20BD-3A32-EF64-F3987A710ADA}"/>
              </a:ext>
            </a:extLst>
          </p:cNvPr>
          <p:cNvPicPr>
            <a:picLocks noChangeAspect="1"/>
          </p:cNvPicPr>
          <p:nvPr/>
        </p:nvPicPr>
        <p:blipFill rotWithShape="1">
          <a:blip r:embed="rId2"/>
          <a:srcRect t="43308" b="44075"/>
          <a:stretch/>
        </p:blipFill>
        <p:spPr>
          <a:xfrm>
            <a:off x="692723" y="3879274"/>
            <a:ext cx="7176660" cy="601912"/>
          </a:xfrm>
          <a:prstGeom prst="rect">
            <a:avLst/>
          </a:prstGeom>
        </p:spPr>
      </p:pic>
    </p:spTree>
    <p:extLst>
      <p:ext uri="{BB962C8B-B14F-4D97-AF65-F5344CB8AC3E}">
        <p14:creationId xmlns:p14="http://schemas.microsoft.com/office/powerpoint/2010/main" val="178043626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81890" y="229219"/>
            <a:ext cx="11203710" cy="1325563"/>
          </a:xfrm>
        </p:spPr>
        <p:txBody>
          <a:bodyPr/>
          <a:lstStyle/>
          <a:p>
            <a:r>
              <a:rPr lang="en-US" dirty="0"/>
              <a:t>Plan-Do-Check-Act</a:t>
            </a:r>
          </a:p>
        </p:txBody>
      </p:sp>
      <p:sp>
        <p:nvSpPr>
          <p:cNvPr id="11" name="TextBox 10">
            <a:extLst>
              <a:ext uri="{FF2B5EF4-FFF2-40B4-BE49-F238E27FC236}">
                <a16:creationId xmlns:a16="http://schemas.microsoft.com/office/drawing/2014/main" id="{9920DA78-3B61-E573-492B-8E477BE49C6F}"/>
              </a:ext>
            </a:extLst>
          </p:cNvPr>
          <p:cNvSpPr txBox="1"/>
          <p:nvPr/>
        </p:nvSpPr>
        <p:spPr>
          <a:xfrm>
            <a:off x="581890" y="1234716"/>
            <a:ext cx="11028218" cy="3816429"/>
          </a:xfrm>
          <a:prstGeom prst="rect">
            <a:avLst/>
          </a:prstGeom>
          <a:noFill/>
        </p:spPr>
        <p:txBody>
          <a:bodyPr wrap="square">
            <a:spAutoFit/>
          </a:bodyPr>
          <a:lstStyle/>
          <a:p>
            <a:r>
              <a:rPr lang="en-US" sz="1800" kern="100" dirty="0">
                <a:effectLst/>
                <a:latin typeface="Calibri" panose="020F0502020204030204" pitchFamily="34" charset="0"/>
                <a:ea typeface="Calibri" panose="020F0502020204030204" pitchFamily="34" charset="0"/>
                <a:cs typeface="Times New Roman" panose="02020603050405020304" pitchFamily="18" charset="0"/>
              </a:rPr>
              <a:t>Another approach to LEAN thinking is </a:t>
            </a:r>
            <a:r>
              <a:rPr lang="en-US" sz="1800" b="1" kern="100" dirty="0">
                <a:effectLst/>
                <a:latin typeface="Calibri" panose="020F0502020204030204" pitchFamily="34" charset="0"/>
                <a:ea typeface="Calibri" panose="020F0502020204030204" pitchFamily="34" charset="0"/>
                <a:cs typeface="Times New Roman" panose="02020603050405020304" pitchFamily="18" charset="0"/>
              </a:rPr>
              <a:t>PDCA</a:t>
            </a:r>
            <a:r>
              <a:rPr lang="en-US" sz="1800" kern="100" dirty="0">
                <a:effectLst/>
                <a:latin typeface="Calibri" panose="020F0502020204030204" pitchFamily="34" charset="0"/>
                <a:ea typeface="Calibri" panose="020F0502020204030204" pitchFamily="34" charset="0"/>
                <a:cs typeface="Times New Roman" panose="02020603050405020304" pitchFamily="18" charset="0"/>
              </a:rPr>
              <a:t> which stands for </a:t>
            </a:r>
            <a:r>
              <a:rPr lang="en-US" sz="1800" b="1" kern="100" dirty="0">
                <a:effectLst/>
                <a:latin typeface="Calibri" panose="020F0502020204030204" pitchFamily="34" charset="0"/>
                <a:ea typeface="Calibri" panose="020F0502020204030204" pitchFamily="34" charset="0"/>
                <a:cs typeface="Times New Roman" panose="02020603050405020304" pitchFamily="18" charset="0"/>
              </a:rPr>
              <a:t>Plan, Do, Check, and Act</a:t>
            </a:r>
            <a:r>
              <a:rPr lang="en-US" sz="1800" kern="100" dirty="0">
                <a:effectLst/>
                <a:latin typeface="Calibri" panose="020F0502020204030204" pitchFamily="34" charset="0"/>
                <a:ea typeface="Calibri" panose="020F0502020204030204" pitchFamily="34" charset="0"/>
                <a:cs typeface="Times New Roman" panose="02020603050405020304" pitchFamily="18" charset="0"/>
              </a:rPr>
              <a:t>.</a:t>
            </a:r>
          </a:p>
          <a:p>
            <a:endParaRPr lang="en-US" sz="1000" kern="100" dirty="0">
              <a:latin typeface="Calibri" panose="020F0502020204030204" pitchFamily="34" charset="0"/>
              <a:ea typeface="Calibri" panose="020F0502020204030204" pitchFamily="34" charset="0"/>
              <a:cs typeface="Times New Roman" panose="02020603050405020304" pitchFamily="18" charset="0"/>
            </a:endParaRPr>
          </a:p>
          <a:p>
            <a:r>
              <a:rPr lang="en-US" sz="1800" b="1" u="sng" kern="100" dirty="0">
                <a:effectLst/>
                <a:latin typeface="Calibri" panose="020F0502020204030204" pitchFamily="34" charset="0"/>
                <a:ea typeface="Calibri" panose="020F0502020204030204" pitchFamily="34" charset="0"/>
                <a:cs typeface="Times New Roman" panose="02020603050405020304" pitchFamily="18" charset="0"/>
              </a:rPr>
              <a:t>Plan Phase</a:t>
            </a:r>
          </a:p>
          <a:p>
            <a:r>
              <a:rPr lang="en-US" sz="1400" kern="100" dirty="0">
                <a:latin typeface="Calibri" panose="020F0502020204030204" pitchFamily="34" charset="0"/>
                <a:ea typeface="Calibri" panose="020F0502020204030204" pitchFamily="34" charset="0"/>
                <a:cs typeface="Times New Roman" panose="02020603050405020304" pitchFamily="18" charset="0"/>
              </a:rPr>
              <a:t>This is the brainstorming and planning phase.</a:t>
            </a:r>
          </a:p>
          <a:p>
            <a:r>
              <a:rPr lang="en-US" sz="1400" kern="100" dirty="0">
                <a:latin typeface="Calibri" panose="020F0502020204030204" pitchFamily="34" charset="0"/>
                <a:ea typeface="Calibri" panose="020F0502020204030204" pitchFamily="34" charset="0"/>
                <a:cs typeface="Times New Roman" panose="02020603050405020304" pitchFamily="18" charset="0"/>
              </a:rPr>
              <a:t>During this phase, we identify an opportunity for improvement and create an action plan for change.</a:t>
            </a:r>
          </a:p>
          <a:p>
            <a:endParaRPr lang="en-US" sz="1000" kern="100" dirty="0">
              <a:effectLst/>
              <a:latin typeface="Calibri" panose="020F0502020204030204" pitchFamily="34" charset="0"/>
              <a:ea typeface="Calibri" panose="020F0502020204030204" pitchFamily="34" charset="0"/>
              <a:cs typeface="Times New Roman" panose="02020603050405020304" pitchFamily="18" charset="0"/>
            </a:endParaRPr>
          </a:p>
          <a:p>
            <a:r>
              <a:rPr lang="en-US" b="1" u="sng" kern="100" dirty="0">
                <a:latin typeface="Calibri" panose="020F0502020204030204" pitchFamily="34" charset="0"/>
                <a:ea typeface="Calibri" panose="020F0502020204030204" pitchFamily="34" charset="0"/>
                <a:cs typeface="Times New Roman" panose="02020603050405020304" pitchFamily="18" charset="0"/>
              </a:rPr>
              <a:t>Do Phase</a:t>
            </a:r>
          </a:p>
          <a:p>
            <a:r>
              <a:rPr lang="en-US" sz="1400" kern="100" dirty="0">
                <a:latin typeface="Calibri" panose="020F0502020204030204" pitchFamily="34" charset="0"/>
                <a:ea typeface="Calibri" panose="020F0502020204030204" pitchFamily="34" charset="0"/>
                <a:cs typeface="Times New Roman" panose="02020603050405020304" pitchFamily="18" charset="0"/>
              </a:rPr>
              <a:t>This is the testing solutions phase.</a:t>
            </a:r>
          </a:p>
          <a:p>
            <a:r>
              <a:rPr lang="en-US" sz="1400" kern="100" dirty="0">
                <a:latin typeface="Calibri" panose="020F0502020204030204" pitchFamily="34" charset="0"/>
                <a:ea typeface="Calibri" panose="020F0502020204030204" pitchFamily="34" charset="0"/>
                <a:cs typeface="Times New Roman" panose="02020603050405020304" pitchFamily="18" charset="0"/>
              </a:rPr>
              <a:t>During this phase, we implement the change on a small scale to objectively measure its effectiveness. </a:t>
            </a:r>
          </a:p>
          <a:p>
            <a:endParaRPr lang="en-US" sz="1000" b="1" u="sng" kern="100" dirty="0">
              <a:latin typeface="Calibri" panose="020F0502020204030204" pitchFamily="34" charset="0"/>
              <a:ea typeface="Calibri" panose="020F0502020204030204" pitchFamily="34" charset="0"/>
              <a:cs typeface="Times New Roman" panose="02020603050405020304" pitchFamily="18" charset="0"/>
            </a:endParaRPr>
          </a:p>
          <a:p>
            <a:r>
              <a:rPr lang="en-US" sz="1800" b="1" u="sng" kern="100" dirty="0">
                <a:effectLst/>
                <a:latin typeface="Calibri" panose="020F0502020204030204" pitchFamily="34" charset="0"/>
                <a:ea typeface="Calibri" panose="020F0502020204030204" pitchFamily="34" charset="0"/>
                <a:cs typeface="Times New Roman" panose="02020603050405020304" pitchFamily="18" charset="0"/>
              </a:rPr>
              <a:t>Check Phase</a:t>
            </a:r>
          </a:p>
          <a:p>
            <a:r>
              <a:rPr lang="en-US" sz="1400" kern="100" dirty="0">
                <a:latin typeface="Calibri" panose="020F0502020204030204" pitchFamily="34" charset="0"/>
                <a:ea typeface="Calibri" panose="020F0502020204030204" pitchFamily="34" charset="0"/>
                <a:cs typeface="Times New Roman" panose="02020603050405020304" pitchFamily="18" charset="0"/>
              </a:rPr>
              <a:t>This is the phase where we verify the effectiveness of the change.</a:t>
            </a:r>
          </a:p>
          <a:p>
            <a:r>
              <a:rPr lang="en-US" sz="1400" kern="100" dirty="0">
                <a:latin typeface="Calibri" panose="020F0502020204030204" pitchFamily="34" charset="0"/>
                <a:ea typeface="Calibri" panose="020F0502020204030204" pitchFamily="34" charset="0"/>
                <a:cs typeface="Times New Roman" panose="02020603050405020304" pitchFamily="18" charset="0"/>
              </a:rPr>
              <a:t>During this phase, we use data to analyze the results of the change and determine whether it made a difference.</a:t>
            </a:r>
          </a:p>
          <a:p>
            <a:endParaRPr lang="en-US" sz="1000" b="1" u="sng" kern="100" dirty="0">
              <a:latin typeface="Calibri" panose="020F0502020204030204" pitchFamily="34" charset="0"/>
              <a:ea typeface="Calibri" panose="020F0502020204030204" pitchFamily="34" charset="0"/>
              <a:cs typeface="Times New Roman" panose="02020603050405020304" pitchFamily="18" charset="0"/>
            </a:endParaRPr>
          </a:p>
          <a:p>
            <a:r>
              <a:rPr lang="en-US" b="1" u="sng" kern="100" dirty="0">
                <a:latin typeface="Calibri" panose="020F0502020204030204" pitchFamily="34" charset="0"/>
                <a:ea typeface="Calibri" panose="020F0502020204030204" pitchFamily="34" charset="0"/>
                <a:cs typeface="Times New Roman" panose="02020603050405020304" pitchFamily="18" charset="0"/>
              </a:rPr>
              <a:t>Act Phase</a:t>
            </a:r>
          </a:p>
          <a:p>
            <a:r>
              <a:rPr lang="en-US" sz="1400" kern="100" dirty="0">
                <a:latin typeface="Calibri" panose="020F0502020204030204" pitchFamily="34" charset="0"/>
                <a:ea typeface="Calibri" panose="020F0502020204030204" pitchFamily="34" charset="0"/>
                <a:cs typeface="Times New Roman" panose="02020603050405020304" pitchFamily="18" charset="0"/>
              </a:rPr>
              <a:t>This is the phase where we implement the solution.</a:t>
            </a:r>
          </a:p>
          <a:p>
            <a:r>
              <a:rPr lang="en-US" sz="1400" kern="100" dirty="0">
                <a:latin typeface="Calibri" panose="020F0502020204030204" pitchFamily="34" charset="0"/>
                <a:ea typeface="Calibri" panose="020F0502020204030204" pitchFamily="34" charset="0"/>
                <a:cs typeface="Times New Roman" panose="02020603050405020304" pitchFamily="18" charset="0"/>
              </a:rPr>
              <a:t>If the change has been effective, we implement it more broadly and continue to assess the results.</a:t>
            </a:r>
          </a:p>
        </p:txBody>
      </p:sp>
      <p:pic>
        <p:nvPicPr>
          <p:cNvPr id="3" name="Picture 2" descr="A diagram of a product plan&#10;&#10;Description automatically generated">
            <a:extLst>
              <a:ext uri="{FF2B5EF4-FFF2-40B4-BE49-F238E27FC236}">
                <a16:creationId xmlns:a16="http://schemas.microsoft.com/office/drawing/2014/main" id="{DF061263-2C86-3E44-DDA3-B21ECD2E3DED}"/>
              </a:ext>
            </a:extLst>
          </p:cNvPr>
          <p:cNvPicPr>
            <a:picLocks noChangeAspect="1"/>
          </p:cNvPicPr>
          <p:nvPr/>
        </p:nvPicPr>
        <p:blipFill rotWithShape="1">
          <a:blip r:embed="rId2"/>
          <a:srcRect l="18757" t="7746" r="18550" b="8014"/>
          <a:stretch/>
        </p:blipFill>
        <p:spPr>
          <a:xfrm>
            <a:off x="8867459" y="1554782"/>
            <a:ext cx="2918141" cy="3002050"/>
          </a:xfrm>
          <a:prstGeom prst="rect">
            <a:avLst/>
          </a:prstGeom>
        </p:spPr>
      </p:pic>
    </p:spTree>
    <p:extLst>
      <p:ext uri="{BB962C8B-B14F-4D97-AF65-F5344CB8AC3E}">
        <p14:creationId xmlns:p14="http://schemas.microsoft.com/office/powerpoint/2010/main" val="287521034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81890" y="229219"/>
            <a:ext cx="11203710" cy="1325563"/>
          </a:xfrm>
        </p:spPr>
        <p:txBody>
          <a:bodyPr/>
          <a:lstStyle/>
          <a:p>
            <a:r>
              <a:rPr lang="en-US" dirty="0"/>
              <a:t>Benefits of Continuous Improvement</a:t>
            </a:r>
          </a:p>
        </p:txBody>
      </p:sp>
      <p:sp>
        <p:nvSpPr>
          <p:cNvPr id="11" name="TextBox 10">
            <a:extLst>
              <a:ext uri="{FF2B5EF4-FFF2-40B4-BE49-F238E27FC236}">
                <a16:creationId xmlns:a16="http://schemas.microsoft.com/office/drawing/2014/main" id="{9920DA78-3B61-E573-492B-8E477BE49C6F}"/>
              </a:ext>
            </a:extLst>
          </p:cNvPr>
          <p:cNvSpPr txBox="1"/>
          <p:nvPr/>
        </p:nvSpPr>
        <p:spPr>
          <a:xfrm>
            <a:off x="581889" y="1234716"/>
            <a:ext cx="11333019" cy="4785926"/>
          </a:xfrm>
          <a:prstGeom prst="rect">
            <a:avLst/>
          </a:prstGeom>
          <a:noFill/>
        </p:spPr>
        <p:txBody>
          <a:bodyPr wrap="square">
            <a:spAutoFit/>
          </a:bodyPr>
          <a:lstStyle/>
          <a:p>
            <a:r>
              <a:rPr lang="en-US" sz="1800" kern="100" dirty="0">
                <a:effectLst/>
                <a:latin typeface="Calibri" panose="020F0502020204030204" pitchFamily="34" charset="0"/>
                <a:ea typeface="Calibri" panose="020F0502020204030204" pitchFamily="34" charset="0"/>
                <a:cs typeface="Times New Roman" panose="02020603050405020304" pitchFamily="18" charset="0"/>
              </a:rPr>
              <a:t>LEAN thinking has multiple benefits.</a:t>
            </a:r>
          </a:p>
          <a:p>
            <a:endParaRPr lang="en-US" sz="1000" kern="100" dirty="0">
              <a:latin typeface="Calibri" panose="020F0502020204030204" pitchFamily="34" charset="0"/>
              <a:ea typeface="Calibri" panose="020F0502020204030204" pitchFamily="34" charset="0"/>
              <a:cs typeface="Times New Roman" panose="02020603050405020304" pitchFamily="18" charset="0"/>
            </a:endParaRPr>
          </a:p>
          <a:p>
            <a:r>
              <a:rPr lang="en-US" sz="1800" b="1" u="sng" kern="100" dirty="0">
                <a:effectLst/>
                <a:latin typeface="Calibri" panose="020F0502020204030204" pitchFamily="34" charset="0"/>
                <a:ea typeface="Calibri" panose="020F0502020204030204" pitchFamily="34" charset="0"/>
                <a:cs typeface="Times New Roman" panose="02020603050405020304" pitchFamily="18" charset="0"/>
              </a:rPr>
              <a:t>Increased Efficiency and Productivity</a:t>
            </a:r>
          </a:p>
          <a:p>
            <a:r>
              <a:rPr lang="en-US" sz="1400" kern="100" dirty="0">
                <a:latin typeface="Calibri" panose="020F0502020204030204" pitchFamily="34" charset="0"/>
                <a:ea typeface="Calibri" panose="020F0502020204030204" pitchFamily="34" charset="0"/>
                <a:cs typeface="Times New Roman" panose="02020603050405020304" pitchFamily="18" charset="0"/>
              </a:rPr>
              <a:t>Constantly identifying areas where your processes can be improved leads to a more streamlined workflow that cuts down on wasted time and resources.</a:t>
            </a:r>
          </a:p>
          <a:p>
            <a:endParaRPr lang="en-US" sz="500" kern="100" dirty="0">
              <a:effectLst/>
              <a:latin typeface="Calibri" panose="020F0502020204030204" pitchFamily="34" charset="0"/>
              <a:ea typeface="Calibri" panose="020F0502020204030204" pitchFamily="34" charset="0"/>
              <a:cs typeface="Times New Roman" panose="02020603050405020304" pitchFamily="18" charset="0"/>
            </a:endParaRPr>
          </a:p>
          <a:p>
            <a:r>
              <a:rPr lang="en-US" b="1" u="sng" kern="100" dirty="0">
                <a:latin typeface="Calibri" panose="020F0502020204030204" pitchFamily="34" charset="0"/>
                <a:ea typeface="Calibri" panose="020F0502020204030204" pitchFamily="34" charset="0"/>
                <a:cs typeface="Times New Roman" panose="02020603050405020304" pitchFamily="18" charset="0"/>
              </a:rPr>
              <a:t>Improved Employee Engagement and Relationships</a:t>
            </a:r>
          </a:p>
          <a:p>
            <a:r>
              <a:rPr lang="en-US" sz="1400" kern="100" dirty="0">
                <a:latin typeface="Calibri" panose="020F0502020204030204" pitchFamily="34" charset="0"/>
                <a:ea typeface="Calibri" panose="020F0502020204030204" pitchFamily="34" charset="0"/>
                <a:cs typeface="Times New Roman" panose="02020603050405020304" pitchFamily="18" charset="0"/>
              </a:rPr>
              <a:t>When employees feel like they are a part of a continuous improvement process, they are more engaged and invested in the success of the company. </a:t>
            </a:r>
          </a:p>
          <a:p>
            <a:endParaRPr lang="en-US" sz="500" b="1" u="sng" kern="100" dirty="0">
              <a:latin typeface="Calibri" panose="020F0502020204030204" pitchFamily="34" charset="0"/>
              <a:ea typeface="Calibri" panose="020F0502020204030204" pitchFamily="34" charset="0"/>
              <a:cs typeface="Times New Roman" panose="02020603050405020304" pitchFamily="18" charset="0"/>
            </a:endParaRPr>
          </a:p>
          <a:p>
            <a:r>
              <a:rPr lang="en-US" sz="1800" b="1" u="sng" kern="100" dirty="0">
                <a:effectLst/>
                <a:latin typeface="Calibri" panose="020F0502020204030204" pitchFamily="34" charset="0"/>
                <a:ea typeface="Calibri" panose="020F0502020204030204" pitchFamily="34" charset="0"/>
                <a:cs typeface="Times New Roman" panose="02020603050405020304" pitchFamily="18" charset="0"/>
              </a:rPr>
              <a:t>Reduced Waste</a:t>
            </a:r>
          </a:p>
          <a:p>
            <a:r>
              <a:rPr lang="en-US" sz="1400" kern="100" dirty="0">
                <a:latin typeface="Calibri" panose="020F0502020204030204" pitchFamily="34" charset="0"/>
                <a:ea typeface="Calibri" panose="020F0502020204030204" pitchFamily="34" charset="0"/>
                <a:cs typeface="Times New Roman" panose="02020603050405020304" pitchFamily="18" charset="0"/>
              </a:rPr>
              <a:t>By eliminating defects and streamlining processes, you can improve the quality of your product or service. </a:t>
            </a:r>
          </a:p>
          <a:p>
            <a:endParaRPr lang="en-US" sz="500" kern="100" dirty="0">
              <a:latin typeface="Calibri" panose="020F0502020204030204" pitchFamily="34" charset="0"/>
              <a:ea typeface="Calibri" panose="020F0502020204030204" pitchFamily="34" charset="0"/>
              <a:cs typeface="Times New Roman" panose="02020603050405020304" pitchFamily="18" charset="0"/>
            </a:endParaRPr>
          </a:p>
          <a:p>
            <a:r>
              <a:rPr lang="en-US" b="1" u="sng" kern="100" dirty="0">
                <a:latin typeface="Calibri" panose="020F0502020204030204" pitchFamily="34" charset="0"/>
                <a:ea typeface="Calibri" panose="020F0502020204030204" pitchFamily="34" charset="0"/>
                <a:cs typeface="Times New Roman" panose="02020603050405020304" pitchFamily="18" charset="0"/>
              </a:rPr>
              <a:t>Reduced Costs</a:t>
            </a:r>
          </a:p>
          <a:p>
            <a:r>
              <a:rPr lang="en-US" sz="1400" kern="100" dirty="0">
                <a:latin typeface="Calibri" panose="020F0502020204030204" pitchFamily="34" charset="0"/>
                <a:ea typeface="Calibri" panose="020F0502020204030204" pitchFamily="34" charset="0"/>
                <a:cs typeface="Times New Roman" panose="02020603050405020304" pitchFamily="18" charset="0"/>
              </a:rPr>
              <a:t>By streamlining your process, you may be able to reduce the amount of inventory you need on hand. And by identifying errors early, you can avoid the cost of fixing them later.</a:t>
            </a:r>
          </a:p>
          <a:p>
            <a:endParaRPr lang="en-US" sz="500" b="1" kern="100" dirty="0">
              <a:solidFill>
                <a:srgbClr val="2F5496"/>
              </a:solidFill>
              <a:effectLst/>
              <a:latin typeface="Calibri Light" panose="020F0302020204030204" pitchFamily="34" charset="0"/>
              <a:ea typeface="Times New Roman" panose="02020603050405020304" pitchFamily="18" charset="0"/>
              <a:cs typeface="Times New Roman" panose="02020603050405020304" pitchFamily="18" charset="0"/>
            </a:endParaRPr>
          </a:p>
          <a:p>
            <a:r>
              <a:rPr lang="en-US" sz="1800" b="1" u="sng" kern="100" dirty="0">
                <a:effectLst/>
                <a:latin typeface="Calibri" panose="020F0502020204030204" pitchFamily="34" charset="0"/>
                <a:ea typeface="Calibri" panose="020F0502020204030204" pitchFamily="34" charset="0"/>
                <a:cs typeface="Times New Roman" panose="02020603050405020304" pitchFamily="18" charset="0"/>
              </a:rPr>
              <a:t>Improved Customer Satisfaction</a:t>
            </a:r>
            <a:endParaRPr lang="en-US" sz="1800" b="1" kern="100" dirty="0">
              <a:solidFill>
                <a:srgbClr val="2F5496"/>
              </a:solidFill>
              <a:effectLst/>
              <a:latin typeface="Calibri Light" panose="020F0302020204030204" pitchFamily="34" charset="0"/>
              <a:ea typeface="Times New Roman" panose="02020603050405020304" pitchFamily="18" charset="0"/>
              <a:cs typeface="Times New Roman" panose="02020603050405020304" pitchFamily="18" charset="0"/>
            </a:endParaRPr>
          </a:p>
          <a:p>
            <a:r>
              <a:rPr lang="en-US" sz="1400" kern="100" dirty="0">
                <a:latin typeface="Calibri" panose="020F0502020204030204" pitchFamily="34" charset="0"/>
                <a:cs typeface="Times New Roman" panose="02020603050405020304" pitchFamily="18" charset="0"/>
              </a:rPr>
              <a:t>When you eliminate waste and defects, you end up with a product or service that is more likely to meet customer expectations.</a:t>
            </a:r>
            <a:r>
              <a:rPr lang="en-US" sz="1800" b="1" u="sng" kern="100" dirty="0">
                <a:effectLst/>
                <a:latin typeface="Calibri" panose="020F0502020204030204" pitchFamily="34" charset="0"/>
                <a:ea typeface="Calibri" panose="020F0502020204030204" pitchFamily="34" charset="0"/>
                <a:cs typeface="Times New Roman" panose="02020603050405020304" pitchFamily="18" charset="0"/>
              </a:rPr>
              <a:t> </a:t>
            </a:r>
          </a:p>
          <a:p>
            <a:endParaRPr lang="en-US" sz="500" b="1" u="sng" kern="100" dirty="0">
              <a:effectLst/>
              <a:latin typeface="Calibri" panose="020F0502020204030204" pitchFamily="34" charset="0"/>
              <a:ea typeface="Calibri" panose="020F0502020204030204" pitchFamily="34" charset="0"/>
              <a:cs typeface="Times New Roman" panose="02020603050405020304" pitchFamily="18" charset="0"/>
            </a:endParaRPr>
          </a:p>
          <a:p>
            <a:r>
              <a:rPr lang="en-US" sz="1800" b="1" u="sng" kern="100" dirty="0">
                <a:effectLst/>
                <a:latin typeface="Calibri" panose="020F0502020204030204" pitchFamily="34" charset="0"/>
                <a:ea typeface="Calibri" panose="020F0502020204030204" pitchFamily="34" charset="0"/>
                <a:cs typeface="Times New Roman" panose="02020603050405020304" pitchFamily="18" charset="0"/>
              </a:rPr>
              <a:t>Reduced Cycle Time</a:t>
            </a:r>
          </a:p>
          <a:p>
            <a:r>
              <a:rPr lang="en-US" sz="1400" kern="100" dirty="0">
                <a:latin typeface="Calibri" panose="020F0502020204030204" pitchFamily="34" charset="0"/>
                <a:ea typeface="Calibri" panose="020F0502020204030204" pitchFamily="34" charset="0"/>
                <a:cs typeface="Times New Roman" panose="02020603050405020304" pitchFamily="18" charset="0"/>
              </a:rPr>
              <a:t>One of the benefits of making small improvements is that you can get your product or service to the market faster and start seeing results sooner.</a:t>
            </a:r>
          </a:p>
          <a:p>
            <a:endParaRPr lang="en-US" sz="500" kern="100" dirty="0">
              <a:latin typeface="Calibri" panose="020F0502020204030204" pitchFamily="34" charset="0"/>
              <a:ea typeface="Calibri" panose="020F0502020204030204" pitchFamily="34" charset="0"/>
              <a:cs typeface="Times New Roman" panose="02020603050405020304" pitchFamily="18" charset="0"/>
            </a:endParaRPr>
          </a:p>
          <a:p>
            <a:endParaRPr lang="en-US" sz="500" kern="100" dirty="0">
              <a:latin typeface="Calibri" panose="020F0502020204030204" pitchFamily="34" charset="0"/>
              <a:ea typeface="Calibri" panose="020F0502020204030204" pitchFamily="34" charset="0"/>
              <a:cs typeface="Times New Roman" panose="02020603050405020304" pitchFamily="18" charset="0"/>
            </a:endParaRPr>
          </a:p>
          <a:p>
            <a:r>
              <a:rPr lang="en-US" sz="1800" b="1" u="sng" kern="100" dirty="0">
                <a:effectLst/>
                <a:latin typeface="Calibri" panose="020F0502020204030204" pitchFamily="34" charset="0"/>
                <a:ea typeface="Calibri" panose="020F0502020204030204" pitchFamily="34" charset="0"/>
                <a:cs typeface="Times New Roman" panose="02020603050405020304" pitchFamily="18" charset="0"/>
              </a:rPr>
              <a:t>Agility and Adaption to Change</a:t>
            </a:r>
            <a:endParaRPr lang="en-US" sz="1800" b="1" kern="100" dirty="0">
              <a:solidFill>
                <a:srgbClr val="2F5496"/>
              </a:solidFill>
              <a:effectLst/>
              <a:latin typeface="Calibri Light" panose="020F0302020204030204" pitchFamily="34" charset="0"/>
              <a:ea typeface="Times New Roman" panose="02020603050405020304" pitchFamily="18" charset="0"/>
              <a:cs typeface="Times New Roman" panose="02020603050405020304" pitchFamily="18" charset="0"/>
            </a:endParaRPr>
          </a:p>
          <a:p>
            <a:pPr marR="0"/>
            <a:r>
              <a:rPr lang="en-US" sz="1400" kern="100" dirty="0">
                <a:latin typeface="Calibri" panose="020F0502020204030204" pitchFamily="34" charset="0"/>
                <a:cs typeface="Times New Roman" panose="02020603050405020304" pitchFamily="18" charset="0"/>
              </a:rPr>
              <a:t>Continuous improvement helps you build a system that makes it easier to test out new ideas and quickly implement changes.</a:t>
            </a:r>
          </a:p>
        </p:txBody>
      </p:sp>
    </p:spTree>
    <p:extLst>
      <p:ext uri="{BB962C8B-B14F-4D97-AF65-F5344CB8AC3E}">
        <p14:creationId xmlns:p14="http://schemas.microsoft.com/office/powerpoint/2010/main" val="242401970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81890" y="229219"/>
            <a:ext cx="11203710" cy="1325563"/>
          </a:xfrm>
        </p:spPr>
        <p:txBody>
          <a:bodyPr/>
          <a:lstStyle/>
          <a:p>
            <a:r>
              <a:rPr lang="en-US" dirty="0"/>
              <a:t>Congratulations!!</a:t>
            </a:r>
          </a:p>
        </p:txBody>
      </p:sp>
      <p:sp>
        <p:nvSpPr>
          <p:cNvPr id="11" name="TextBox 10">
            <a:extLst>
              <a:ext uri="{FF2B5EF4-FFF2-40B4-BE49-F238E27FC236}">
                <a16:creationId xmlns:a16="http://schemas.microsoft.com/office/drawing/2014/main" id="{9920DA78-3B61-E573-492B-8E477BE49C6F}"/>
              </a:ext>
            </a:extLst>
          </p:cNvPr>
          <p:cNvSpPr txBox="1"/>
          <p:nvPr/>
        </p:nvSpPr>
        <p:spPr>
          <a:xfrm>
            <a:off x="803561" y="1567223"/>
            <a:ext cx="4719784" cy="369332"/>
          </a:xfrm>
          <a:prstGeom prst="rect">
            <a:avLst/>
          </a:prstGeom>
          <a:noFill/>
        </p:spPr>
        <p:txBody>
          <a:bodyPr wrap="square">
            <a:spAutoFit/>
          </a:bodyPr>
          <a:lstStyle/>
          <a:p>
            <a:r>
              <a:rPr lang="en-US" sz="1800" kern="100" dirty="0">
                <a:effectLst/>
                <a:latin typeface="Calibri" panose="020F0502020204030204" pitchFamily="34" charset="0"/>
                <a:ea typeface="Calibri" panose="020F0502020204030204" pitchFamily="34" charset="0"/>
                <a:cs typeface="Times New Roman" panose="02020603050405020304" pitchFamily="18" charset="0"/>
              </a:rPr>
              <a:t>You have now been introduced to LEAN thinking.</a:t>
            </a:r>
          </a:p>
        </p:txBody>
      </p:sp>
    </p:spTree>
    <p:extLst>
      <p:ext uri="{BB962C8B-B14F-4D97-AF65-F5344CB8AC3E}">
        <p14:creationId xmlns:p14="http://schemas.microsoft.com/office/powerpoint/2010/main" val="1895479346"/>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LEAN overview" id="{5A755ECD-7D04-46DC-9B7D-9C5819F784D7}" vid="{BB734283-84A5-45DB-9B2E-F62E088D2F1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LEAN overview</Template>
  <TotalTime>0</TotalTime>
  <Words>733</Words>
  <Application>Microsoft Office PowerPoint</Application>
  <PresentationFormat>Widescreen</PresentationFormat>
  <Paragraphs>96</Paragraphs>
  <Slides>7</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7</vt:i4>
      </vt:variant>
    </vt:vector>
  </HeadingPairs>
  <TitlesOfParts>
    <vt:vector size="13" baseType="lpstr">
      <vt:lpstr>Arial</vt:lpstr>
      <vt:lpstr>Calibri</vt:lpstr>
      <vt:lpstr>Calibri Light</vt:lpstr>
      <vt:lpstr>Gill Sans MT</vt:lpstr>
      <vt:lpstr>Rockwell</vt:lpstr>
      <vt:lpstr>Office Theme</vt:lpstr>
      <vt:lpstr>PowerPoint Presentation</vt:lpstr>
      <vt:lpstr>What is LEAN?</vt:lpstr>
      <vt:lpstr>Types of Waste in Processes</vt:lpstr>
      <vt:lpstr>Define-Measure-Analyze-Improve-Control</vt:lpstr>
      <vt:lpstr>Plan-Do-Check-Act</vt:lpstr>
      <vt:lpstr>Benefits of Continuous Improvement</vt:lpstr>
      <vt:lpstr>Congratulations!!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Natalie Elizabeth Schroeder</dc:creator>
  <cp:lastModifiedBy>Natalie Elizabeth Schroeder</cp:lastModifiedBy>
  <cp:revision>1</cp:revision>
  <dcterms:created xsi:type="dcterms:W3CDTF">2024-01-11T18:39:42Z</dcterms:created>
  <dcterms:modified xsi:type="dcterms:W3CDTF">2024-01-11T18:40:14Z</dcterms:modified>
</cp:coreProperties>
</file>