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6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4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59" r:id="rId7"/>
    <p:sldId id="260" r:id="rId8"/>
    <p:sldId id="294" r:id="rId9"/>
    <p:sldId id="334" r:id="rId10"/>
    <p:sldId id="262" r:id="rId11"/>
    <p:sldId id="269" r:id="rId12"/>
    <p:sldId id="319" r:id="rId13"/>
    <p:sldId id="331" r:id="rId14"/>
    <p:sldId id="339" r:id="rId15"/>
    <p:sldId id="310" r:id="rId16"/>
    <p:sldId id="335" r:id="rId17"/>
    <p:sldId id="315" r:id="rId18"/>
    <p:sldId id="316" r:id="rId19"/>
    <p:sldId id="336" r:id="rId20"/>
    <p:sldId id="346" r:id="rId21"/>
    <p:sldId id="350" r:id="rId22"/>
    <p:sldId id="342" r:id="rId23"/>
    <p:sldId id="317" r:id="rId24"/>
    <p:sldId id="341" r:id="rId25"/>
    <p:sldId id="321" r:id="rId26"/>
    <p:sldId id="337" r:id="rId27"/>
    <p:sldId id="281" r:id="rId28"/>
    <p:sldId id="348" r:id="rId29"/>
    <p:sldId id="280" r:id="rId30"/>
    <p:sldId id="314" r:id="rId31"/>
    <p:sldId id="349" r:id="rId32"/>
    <p:sldId id="340" r:id="rId33"/>
    <p:sldId id="338" r:id="rId34"/>
    <p:sldId id="322" r:id="rId35"/>
    <p:sldId id="324" r:id="rId36"/>
    <p:sldId id="293" r:id="rId37"/>
    <p:sldId id="327" r:id="rId38"/>
    <p:sldId id="347" r:id="rId39"/>
    <p:sldId id="330" r:id="rId40"/>
    <p:sldId id="298" r:id="rId41"/>
    <p:sldId id="299" r:id="rId42"/>
    <p:sldId id="344" r:id="rId43"/>
    <p:sldId id="345" r:id="rId44"/>
    <p:sldId id="27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778850-774D-6705-FBB7-BE8089AE5F88}" name="Kellene Anne Isom" initials="KI" userId="S::kaisom@cpp.edu::e4dc1436-5db0-4aaa-a2e2-d5f1f9a6d470" providerId="AD"/>
  <p188:author id="{92FA9F61-AFA9-EBE0-3C21-2AF059F978B1}" name="Emily Joy Kiresich" initials="EK" userId="S::ejkiresich@cpp.edu::985c31dd-44a2-4308-b9db-86b91c4d65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0128A-946C-4A49-A19D-92281DCE5333}" v="66" dt="2024-10-07T21:13:2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Joy Kiresich" userId="985c31dd-44a2-4308-b9db-86b91c4d656a" providerId="ADAL" clId="{88B0128A-946C-4A49-A19D-92281DCE5333}"/>
    <pc:docChg chg="undo custSel addSld delSld modSld sldOrd">
      <pc:chgData name="Emily Joy Kiresich" userId="985c31dd-44a2-4308-b9db-86b91c4d656a" providerId="ADAL" clId="{88B0128A-946C-4A49-A19D-92281DCE5333}" dt="2024-10-07T21:26:41.782" v="1120" actId="20577"/>
      <pc:docMkLst>
        <pc:docMk/>
      </pc:docMkLst>
      <pc:sldChg chg="modSp mod">
        <pc:chgData name="Emily Joy Kiresich" userId="985c31dd-44a2-4308-b9db-86b91c4d656a" providerId="ADAL" clId="{88B0128A-946C-4A49-A19D-92281DCE5333}" dt="2024-10-01T23:53:01.358" v="654" actId="313"/>
        <pc:sldMkLst>
          <pc:docMk/>
          <pc:sldMk cId="531247187" sldId="256"/>
        </pc:sldMkLst>
        <pc:spChg chg="mod">
          <ac:chgData name="Emily Joy Kiresich" userId="985c31dd-44a2-4308-b9db-86b91c4d656a" providerId="ADAL" clId="{88B0128A-946C-4A49-A19D-92281DCE5333}" dt="2024-10-01T23:52:27.232" v="627" actId="14100"/>
          <ac:spMkLst>
            <pc:docMk/>
            <pc:sldMk cId="531247187" sldId="256"/>
            <ac:spMk id="2" creationId="{A5C93519-6B29-1346-9FCB-0835B80531A4}"/>
          </ac:spMkLst>
        </pc:spChg>
        <pc:spChg chg="mod">
          <ac:chgData name="Emily Joy Kiresich" userId="985c31dd-44a2-4308-b9db-86b91c4d656a" providerId="ADAL" clId="{88B0128A-946C-4A49-A19D-92281DCE5333}" dt="2024-10-01T23:53:01.358" v="654" actId="313"/>
          <ac:spMkLst>
            <pc:docMk/>
            <pc:sldMk cId="531247187" sldId="256"/>
            <ac:spMk id="8" creationId="{57FFE273-805C-47CC-98BD-C63CD14BF635}"/>
          </ac:spMkLst>
        </pc:spChg>
      </pc:sldChg>
      <pc:sldChg chg="modSp mod">
        <pc:chgData name="Emily Joy Kiresich" userId="985c31dd-44a2-4308-b9db-86b91c4d656a" providerId="ADAL" clId="{88B0128A-946C-4A49-A19D-92281DCE5333}" dt="2024-10-07T21:11:03.536" v="686" actId="313"/>
        <pc:sldMkLst>
          <pc:docMk/>
          <pc:sldMk cId="0" sldId="257"/>
        </pc:sldMkLst>
        <pc:spChg chg="mod">
          <ac:chgData name="Emily Joy Kiresich" userId="985c31dd-44a2-4308-b9db-86b91c4d656a" providerId="ADAL" clId="{88B0128A-946C-4A49-A19D-92281DCE5333}" dt="2024-10-07T21:11:03.536" v="686" actId="313"/>
          <ac:spMkLst>
            <pc:docMk/>
            <pc:sldMk cId="0" sldId="257"/>
            <ac:spMk id="236" creationId="{00000000-0000-0000-0000-000000000000}"/>
          </ac:spMkLst>
        </pc:spChg>
      </pc:sldChg>
      <pc:sldChg chg="modSp mod">
        <pc:chgData name="Emily Joy Kiresich" userId="985c31dd-44a2-4308-b9db-86b91c4d656a" providerId="ADAL" clId="{88B0128A-946C-4A49-A19D-92281DCE5333}" dt="2024-10-07T21:11:31.546" v="696" actId="20577"/>
        <pc:sldMkLst>
          <pc:docMk/>
          <pc:sldMk cId="0" sldId="259"/>
        </pc:sldMkLst>
        <pc:spChg chg="mod">
          <ac:chgData name="Emily Joy Kiresich" userId="985c31dd-44a2-4308-b9db-86b91c4d656a" providerId="ADAL" clId="{88B0128A-946C-4A49-A19D-92281DCE5333}" dt="2024-10-07T21:11:25.824" v="695" actId="313"/>
          <ac:spMkLst>
            <pc:docMk/>
            <pc:sldMk cId="0" sldId="259"/>
            <ac:spMk id="3" creationId="{26F09E78-6FF3-D925-48B0-A2267AE3E4A7}"/>
          </ac:spMkLst>
        </pc:spChg>
        <pc:spChg chg="mod">
          <ac:chgData name="Emily Joy Kiresich" userId="985c31dd-44a2-4308-b9db-86b91c4d656a" providerId="ADAL" clId="{88B0128A-946C-4A49-A19D-92281DCE5333}" dt="2024-10-07T21:11:31.546" v="696" actId="20577"/>
          <ac:spMkLst>
            <pc:docMk/>
            <pc:sldMk cId="0" sldId="259"/>
            <ac:spMk id="249" creationId="{00000000-0000-0000-0000-000000000000}"/>
          </ac:spMkLst>
        </pc:spChg>
      </pc:sldChg>
      <pc:sldChg chg="modSp mod">
        <pc:chgData name="Emily Joy Kiresich" userId="985c31dd-44a2-4308-b9db-86b91c4d656a" providerId="ADAL" clId="{88B0128A-946C-4A49-A19D-92281DCE5333}" dt="2024-10-07T21:10:36.003" v="685" actId="20577"/>
        <pc:sldMkLst>
          <pc:docMk/>
          <pc:sldMk cId="0" sldId="260"/>
        </pc:sldMkLst>
        <pc:spChg chg="mod">
          <ac:chgData name="Emily Joy Kiresich" userId="985c31dd-44a2-4308-b9db-86b91c4d656a" providerId="ADAL" clId="{88B0128A-946C-4A49-A19D-92281DCE5333}" dt="2024-10-07T21:10:36.003" v="685" actId="20577"/>
          <ac:spMkLst>
            <pc:docMk/>
            <pc:sldMk cId="0" sldId="260"/>
            <ac:spMk id="265" creationId="{00000000-0000-0000-0000-000000000000}"/>
          </ac:spMkLst>
        </pc:spChg>
      </pc:sldChg>
      <pc:sldChg chg="modSp mod">
        <pc:chgData name="Emily Joy Kiresich" userId="985c31dd-44a2-4308-b9db-86b91c4d656a" providerId="ADAL" clId="{88B0128A-946C-4A49-A19D-92281DCE5333}" dt="2024-10-07T21:11:53.394" v="706" actId="20577"/>
        <pc:sldMkLst>
          <pc:docMk/>
          <pc:sldMk cId="0" sldId="262"/>
        </pc:sldMkLst>
        <pc:spChg chg="mod">
          <ac:chgData name="Emily Joy Kiresich" userId="985c31dd-44a2-4308-b9db-86b91c4d656a" providerId="ADAL" clId="{88B0128A-946C-4A49-A19D-92281DCE5333}" dt="2024-10-07T21:11:53.394" v="706" actId="20577"/>
          <ac:spMkLst>
            <pc:docMk/>
            <pc:sldMk cId="0" sldId="262"/>
            <ac:spMk id="278" creationId="{00000000-0000-0000-0000-000000000000}"/>
          </ac:spMkLst>
        </pc:spChg>
      </pc:sldChg>
      <pc:sldChg chg="modSp mod">
        <pc:chgData name="Emily Joy Kiresich" userId="985c31dd-44a2-4308-b9db-86b91c4d656a" providerId="ADAL" clId="{88B0128A-946C-4A49-A19D-92281DCE5333}" dt="2024-10-07T21:12:34.602" v="733" actId="20577"/>
        <pc:sldMkLst>
          <pc:docMk/>
          <pc:sldMk cId="0" sldId="269"/>
        </pc:sldMkLst>
        <pc:spChg chg="mod">
          <ac:chgData name="Emily Joy Kiresich" userId="985c31dd-44a2-4308-b9db-86b91c4d656a" providerId="ADAL" clId="{88B0128A-946C-4A49-A19D-92281DCE5333}" dt="2024-10-07T21:12:13.028" v="717" actId="20577"/>
          <ac:spMkLst>
            <pc:docMk/>
            <pc:sldMk cId="0" sldId="269"/>
            <ac:spMk id="361" creationId="{00000000-0000-0000-0000-000000000000}"/>
          </ac:spMkLst>
        </pc:spChg>
        <pc:spChg chg="mod">
          <ac:chgData name="Emily Joy Kiresich" userId="985c31dd-44a2-4308-b9db-86b91c4d656a" providerId="ADAL" clId="{88B0128A-946C-4A49-A19D-92281DCE5333}" dt="2024-10-07T21:12:34.602" v="733" actId="20577"/>
          <ac:spMkLst>
            <pc:docMk/>
            <pc:sldMk cId="0" sldId="269"/>
            <ac:spMk id="364" creationId="{00000000-0000-0000-0000-000000000000}"/>
          </ac:spMkLst>
        </pc:spChg>
      </pc:sldChg>
      <pc:sldChg chg="ord">
        <pc:chgData name="Emily Joy Kiresich" userId="985c31dd-44a2-4308-b9db-86b91c4d656a" providerId="ADAL" clId="{88B0128A-946C-4A49-A19D-92281DCE5333}" dt="2024-10-07T21:26:11.159" v="1119"/>
        <pc:sldMkLst>
          <pc:docMk/>
          <pc:sldMk cId="2400082315" sldId="280"/>
        </pc:sldMkLst>
      </pc:sldChg>
      <pc:sldChg chg="ord">
        <pc:chgData name="Emily Joy Kiresich" userId="985c31dd-44a2-4308-b9db-86b91c4d656a" providerId="ADAL" clId="{88B0128A-946C-4A49-A19D-92281DCE5333}" dt="2024-10-07T21:25:33.734" v="1114"/>
        <pc:sldMkLst>
          <pc:docMk/>
          <pc:sldMk cId="3402347084" sldId="281"/>
        </pc:sldMkLst>
      </pc:sldChg>
      <pc:sldChg chg="modSp mod">
        <pc:chgData name="Emily Joy Kiresich" userId="985c31dd-44a2-4308-b9db-86b91c4d656a" providerId="ADAL" clId="{88B0128A-946C-4A49-A19D-92281DCE5333}" dt="2024-10-07T21:26:41.782" v="1120" actId="20577"/>
        <pc:sldMkLst>
          <pc:docMk/>
          <pc:sldMk cId="954307172" sldId="293"/>
        </pc:sldMkLst>
        <pc:spChg chg="mod">
          <ac:chgData name="Emily Joy Kiresich" userId="985c31dd-44a2-4308-b9db-86b91c4d656a" providerId="ADAL" clId="{88B0128A-946C-4A49-A19D-92281DCE5333}" dt="2024-10-07T21:26:41.782" v="1120" actId="20577"/>
          <ac:spMkLst>
            <pc:docMk/>
            <pc:sldMk cId="954307172" sldId="293"/>
            <ac:spMk id="5" creationId="{6D7447F3-17FE-B52A-117D-EFF0F4AF46CF}"/>
          </ac:spMkLst>
        </pc:spChg>
      </pc:sldChg>
      <pc:sldChg chg="modSp mod">
        <pc:chgData name="Emily Joy Kiresich" userId="985c31dd-44a2-4308-b9db-86b91c4d656a" providerId="ADAL" clId="{88B0128A-946C-4A49-A19D-92281DCE5333}" dt="2024-10-07T21:14:09.871" v="797" actId="20577"/>
        <pc:sldMkLst>
          <pc:docMk/>
          <pc:sldMk cId="0" sldId="298"/>
        </pc:sldMkLst>
        <pc:spChg chg="mod">
          <ac:chgData name="Emily Joy Kiresich" userId="985c31dd-44a2-4308-b9db-86b91c4d656a" providerId="ADAL" clId="{88B0128A-946C-4A49-A19D-92281DCE5333}" dt="2024-10-07T21:14:09.871" v="797" actId="20577"/>
          <ac:spMkLst>
            <pc:docMk/>
            <pc:sldMk cId="0" sldId="298"/>
            <ac:spMk id="471" creationId="{00000000-0000-0000-0000-000000000000}"/>
          </ac:spMkLst>
        </pc:spChg>
      </pc:sldChg>
      <pc:sldChg chg="modSp mod">
        <pc:chgData name="Emily Joy Kiresich" userId="985c31dd-44a2-4308-b9db-86b91c4d656a" providerId="ADAL" clId="{88B0128A-946C-4A49-A19D-92281DCE5333}" dt="2024-10-07T21:14:18.397" v="800" actId="20577"/>
        <pc:sldMkLst>
          <pc:docMk/>
          <pc:sldMk cId="0" sldId="299"/>
        </pc:sldMkLst>
        <pc:spChg chg="mod">
          <ac:chgData name="Emily Joy Kiresich" userId="985c31dd-44a2-4308-b9db-86b91c4d656a" providerId="ADAL" clId="{88B0128A-946C-4A49-A19D-92281DCE5333}" dt="2024-10-07T21:14:18.397" v="800" actId="20577"/>
          <ac:spMkLst>
            <pc:docMk/>
            <pc:sldMk cId="0" sldId="299"/>
            <ac:spMk id="498" creationId="{00000000-0000-0000-0000-000000000000}"/>
          </ac:spMkLst>
        </pc:spChg>
      </pc:sldChg>
      <pc:sldChg chg="ord">
        <pc:chgData name="Emily Joy Kiresich" userId="985c31dd-44a2-4308-b9db-86b91c4d656a" providerId="ADAL" clId="{88B0128A-946C-4A49-A19D-92281DCE5333}" dt="2024-10-07T21:15:41.503" v="810"/>
        <pc:sldMkLst>
          <pc:docMk/>
          <pc:sldMk cId="238763888" sldId="310"/>
        </pc:sldMkLst>
      </pc:sldChg>
      <pc:sldChg chg="modSp mod ord">
        <pc:chgData name="Emily Joy Kiresich" userId="985c31dd-44a2-4308-b9db-86b91c4d656a" providerId="ADAL" clId="{88B0128A-946C-4A49-A19D-92281DCE5333}" dt="2024-10-07T21:26:01.887" v="1117"/>
        <pc:sldMkLst>
          <pc:docMk/>
          <pc:sldMk cId="2263713276" sldId="314"/>
        </pc:sldMkLst>
        <pc:spChg chg="mod">
          <ac:chgData name="Emily Joy Kiresich" userId="985c31dd-44a2-4308-b9db-86b91c4d656a" providerId="ADAL" clId="{88B0128A-946C-4A49-A19D-92281DCE5333}" dt="2024-10-07T21:13:03.479" v="759" actId="20577"/>
          <ac:spMkLst>
            <pc:docMk/>
            <pc:sldMk cId="2263713276" sldId="314"/>
            <ac:spMk id="8" creationId="{B87F52F0-29D4-0276-AA09-7C4DD71BD352}"/>
          </ac:spMkLst>
        </pc:spChg>
      </pc:sldChg>
      <pc:sldChg chg="ord">
        <pc:chgData name="Emily Joy Kiresich" userId="985c31dd-44a2-4308-b9db-86b91c4d656a" providerId="ADAL" clId="{88B0128A-946C-4A49-A19D-92281DCE5333}" dt="2024-10-07T21:16:20.746" v="818"/>
        <pc:sldMkLst>
          <pc:docMk/>
          <pc:sldMk cId="452710154" sldId="315"/>
        </pc:sldMkLst>
      </pc:sldChg>
      <pc:sldChg chg="ord">
        <pc:chgData name="Emily Joy Kiresich" userId="985c31dd-44a2-4308-b9db-86b91c4d656a" providerId="ADAL" clId="{88B0128A-946C-4A49-A19D-92281DCE5333}" dt="2024-10-07T21:17:01.899" v="822"/>
        <pc:sldMkLst>
          <pc:docMk/>
          <pc:sldMk cId="2036872287" sldId="316"/>
        </pc:sldMkLst>
      </pc:sldChg>
      <pc:sldChg chg="ord">
        <pc:chgData name="Emily Joy Kiresich" userId="985c31dd-44a2-4308-b9db-86b91c4d656a" providerId="ADAL" clId="{88B0128A-946C-4A49-A19D-92281DCE5333}" dt="2024-10-07T21:25:13.913" v="1110"/>
        <pc:sldMkLst>
          <pc:docMk/>
          <pc:sldMk cId="2185088302" sldId="317"/>
        </pc:sldMkLst>
      </pc:sldChg>
      <pc:sldChg chg="ord">
        <pc:chgData name="Emily Joy Kiresich" userId="985c31dd-44a2-4308-b9db-86b91c4d656a" providerId="ADAL" clId="{88B0128A-946C-4A49-A19D-92281DCE5333}" dt="2024-10-07T21:17:56.287" v="828"/>
        <pc:sldMkLst>
          <pc:docMk/>
          <pc:sldMk cId="51176840" sldId="321"/>
        </pc:sldMkLst>
      </pc:sldChg>
      <pc:sldChg chg="modSp mod">
        <pc:chgData name="Emily Joy Kiresich" userId="985c31dd-44a2-4308-b9db-86b91c4d656a" providerId="ADAL" clId="{88B0128A-946C-4A49-A19D-92281DCE5333}" dt="2024-10-07T21:13:59.277" v="796" actId="20577"/>
        <pc:sldMkLst>
          <pc:docMk/>
          <pc:sldMk cId="3450656241" sldId="324"/>
        </pc:sldMkLst>
        <pc:spChg chg="mod">
          <ac:chgData name="Emily Joy Kiresich" userId="985c31dd-44a2-4308-b9db-86b91c4d656a" providerId="ADAL" clId="{88B0128A-946C-4A49-A19D-92281DCE5333}" dt="2024-10-07T21:13:59.277" v="796" actId="20577"/>
          <ac:spMkLst>
            <pc:docMk/>
            <pc:sldMk cId="3450656241" sldId="324"/>
            <ac:spMk id="2" creationId="{AB5C67D9-614A-4FAB-A63F-E57E6DA9636E}"/>
          </ac:spMkLst>
        </pc:spChg>
      </pc:sldChg>
      <pc:sldChg chg="modSp mod">
        <pc:chgData name="Emily Joy Kiresich" userId="985c31dd-44a2-4308-b9db-86b91c4d656a" providerId="ADAL" clId="{88B0128A-946C-4A49-A19D-92281DCE5333}" dt="2024-10-01T18:02:32.791" v="3" actId="20577"/>
        <pc:sldMkLst>
          <pc:docMk/>
          <pc:sldMk cId="1773301348" sldId="330"/>
        </pc:sldMkLst>
        <pc:spChg chg="mod">
          <ac:chgData name="Emily Joy Kiresich" userId="985c31dd-44a2-4308-b9db-86b91c4d656a" providerId="ADAL" clId="{88B0128A-946C-4A49-A19D-92281DCE5333}" dt="2024-10-01T18:02:32.791" v="3" actId="20577"/>
          <ac:spMkLst>
            <pc:docMk/>
            <pc:sldMk cId="1773301348" sldId="330"/>
            <ac:spMk id="4" creationId="{5F909350-F45C-4F28-B12F-3801C4BCDCD2}"/>
          </ac:spMkLst>
        </pc:spChg>
      </pc:sldChg>
      <pc:sldChg chg="del">
        <pc:chgData name="Emily Joy Kiresich" userId="985c31dd-44a2-4308-b9db-86b91c4d656a" providerId="ADAL" clId="{88B0128A-946C-4A49-A19D-92281DCE5333}" dt="2024-10-01T18:02:21.024" v="0" actId="47"/>
        <pc:sldMkLst>
          <pc:docMk/>
          <pc:sldMk cId="154488504" sldId="332"/>
        </pc:sldMkLst>
      </pc:sldChg>
      <pc:sldChg chg="modSp mod">
        <pc:chgData name="Emily Joy Kiresich" userId="985c31dd-44a2-4308-b9db-86b91c4d656a" providerId="ADAL" clId="{88B0128A-946C-4A49-A19D-92281DCE5333}" dt="2024-10-07T21:11:42.963" v="697" actId="313"/>
        <pc:sldMkLst>
          <pc:docMk/>
          <pc:sldMk cId="2560553163" sldId="334"/>
        </pc:sldMkLst>
        <pc:spChg chg="mod">
          <ac:chgData name="Emily Joy Kiresich" userId="985c31dd-44a2-4308-b9db-86b91c4d656a" providerId="ADAL" clId="{88B0128A-946C-4A49-A19D-92281DCE5333}" dt="2024-10-07T21:11:42.963" v="697" actId="313"/>
          <ac:spMkLst>
            <pc:docMk/>
            <pc:sldMk cId="2560553163" sldId="334"/>
            <ac:spMk id="272" creationId="{00000000-0000-0000-0000-000000000000}"/>
          </ac:spMkLst>
        </pc:spChg>
      </pc:sldChg>
      <pc:sldChg chg="ord">
        <pc:chgData name="Emily Joy Kiresich" userId="985c31dd-44a2-4308-b9db-86b91c4d656a" providerId="ADAL" clId="{88B0128A-946C-4A49-A19D-92281DCE5333}" dt="2024-10-07T21:15:58.550" v="816"/>
        <pc:sldMkLst>
          <pc:docMk/>
          <pc:sldMk cId="770194849" sldId="335"/>
        </pc:sldMkLst>
      </pc:sldChg>
      <pc:sldChg chg="ord">
        <pc:chgData name="Emily Joy Kiresich" userId="985c31dd-44a2-4308-b9db-86b91c4d656a" providerId="ADAL" clId="{88B0128A-946C-4A49-A19D-92281DCE5333}" dt="2024-10-07T21:16:57.585" v="820"/>
        <pc:sldMkLst>
          <pc:docMk/>
          <pc:sldMk cId="101857004" sldId="336"/>
        </pc:sldMkLst>
      </pc:sldChg>
      <pc:sldChg chg="ord">
        <pc:chgData name="Emily Joy Kiresich" userId="985c31dd-44a2-4308-b9db-86b91c4d656a" providerId="ADAL" clId="{88B0128A-946C-4A49-A19D-92281DCE5333}" dt="2024-10-07T21:25:26.640" v="1112"/>
        <pc:sldMkLst>
          <pc:docMk/>
          <pc:sldMk cId="1263760673" sldId="337"/>
        </pc:sldMkLst>
      </pc:sldChg>
      <pc:sldChg chg="ord">
        <pc:chgData name="Emily Joy Kiresich" userId="985c31dd-44a2-4308-b9db-86b91c4d656a" providerId="ADAL" clId="{88B0128A-946C-4A49-A19D-92281DCE5333}" dt="2024-10-07T21:15:32.086" v="808"/>
        <pc:sldMkLst>
          <pc:docMk/>
          <pc:sldMk cId="2723114839" sldId="339"/>
        </pc:sldMkLst>
      </pc:sldChg>
      <pc:sldChg chg="ord">
        <pc:chgData name="Emily Joy Kiresich" userId="985c31dd-44a2-4308-b9db-86b91c4d656a" providerId="ADAL" clId="{88B0128A-946C-4A49-A19D-92281DCE5333}" dt="2024-10-07T21:15:55.990" v="814"/>
        <pc:sldMkLst>
          <pc:docMk/>
          <pc:sldMk cId="2398462205" sldId="340"/>
        </pc:sldMkLst>
      </pc:sldChg>
      <pc:sldChg chg="ord">
        <pc:chgData name="Emily Joy Kiresich" userId="985c31dd-44a2-4308-b9db-86b91c4d656a" providerId="ADAL" clId="{88B0128A-946C-4A49-A19D-92281DCE5333}" dt="2024-10-07T21:18:02.754" v="830"/>
        <pc:sldMkLst>
          <pc:docMk/>
          <pc:sldMk cId="3303946461" sldId="341"/>
        </pc:sldMkLst>
      </pc:sldChg>
      <pc:sldChg chg="ord">
        <pc:chgData name="Emily Joy Kiresich" userId="985c31dd-44a2-4308-b9db-86b91c4d656a" providerId="ADAL" clId="{88B0128A-946C-4A49-A19D-92281DCE5333}" dt="2024-10-07T21:17:19.757" v="826"/>
        <pc:sldMkLst>
          <pc:docMk/>
          <pc:sldMk cId="1095646072" sldId="342"/>
        </pc:sldMkLst>
      </pc:sldChg>
      <pc:sldChg chg="del">
        <pc:chgData name="Emily Joy Kiresich" userId="985c31dd-44a2-4308-b9db-86b91c4d656a" providerId="ADAL" clId="{88B0128A-946C-4A49-A19D-92281DCE5333}" dt="2024-10-07T21:25:53.689" v="1115" actId="47"/>
        <pc:sldMkLst>
          <pc:docMk/>
          <pc:sldMk cId="1577077174" sldId="343"/>
        </pc:sldMkLst>
      </pc:sldChg>
      <pc:sldChg chg="modSp mod">
        <pc:chgData name="Emily Joy Kiresich" userId="985c31dd-44a2-4308-b9db-86b91c4d656a" providerId="ADAL" clId="{88B0128A-946C-4A49-A19D-92281DCE5333}" dt="2024-10-07T21:14:29.214" v="803" actId="20577"/>
        <pc:sldMkLst>
          <pc:docMk/>
          <pc:sldMk cId="1156435783" sldId="344"/>
        </pc:sldMkLst>
        <pc:spChg chg="mod">
          <ac:chgData name="Emily Joy Kiresich" userId="985c31dd-44a2-4308-b9db-86b91c4d656a" providerId="ADAL" clId="{88B0128A-946C-4A49-A19D-92281DCE5333}" dt="2024-10-07T21:14:29.214" v="803" actId="20577"/>
          <ac:spMkLst>
            <pc:docMk/>
            <pc:sldMk cId="1156435783" sldId="344"/>
            <ac:spMk id="498" creationId="{00000000-0000-0000-0000-000000000000}"/>
          </ac:spMkLst>
        </pc:spChg>
      </pc:sldChg>
      <pc:sldChg chg="modSp mod">
        <pc:chgData name="Emily Joy Kiresich" userId="985c31dd-44a2-4308-b9db-86b91c4d656a" providerId="ADAL" clId="{88B0128A-946C-4A49-A19D-92281DCE5333}" dt="2024-10-07T21:14:44.977" v="806" actId="1076"/>
        <pc:sldMkLst>
          <pc:docMk/>
          <pc:sldMk cId="0" sldId="345"/>
        </pc:sldMkLst>
        <pc:spChg chg="mod">
          <ac:chgData name="Emily Joy Kiresich" userId="985c31dd-44a2-4308-b9db-86b91c4d656a" providerId="ADAL" clId="{88B0128A-946C-4A49-A19D-92281DCE5333}" dt="2024-10-07T21:14:44.977" v="806" actId="1076"/>
          <ac:spMkLst>
            <pc:docMk/>
            <pc:sldMk cId="0" sldId="345"/>
            <ac:spMk id="505" creationId="{00000000-0000-0000-0000-000000000000}"/>
          </ac:spMkLst>
        </pc:spChg>
      </pc:sldChg>
      <pc:sldChg chg="ord">
        <pc:chgData name="Emily Joy Kiresich" userId="985c31dd-44a2-4308-b9db-86b91c4d656a" providerId="ADAL" clId="{88B0128A-946C-4A49-A19D-92281DCE5333}" dt="2024-10-07T21:17:09.628" v="824"/>
        <pc:sldMkLst>
          <pc:docMk/>
          <pc:sldMk cId="2947440125" sldId="346"/>
        </pc:sldMkLst>
      </pc:sldChg>
      <pc:sldChg chg="modSp new mod">
        <pc:chgData name="Emily Joy Kiresich" userId="985c31dd-44a2-4308-b9db-86b91c4d656a" providerId="ADAL" clId="{88B0128A-946C-4A49-A19D-92281DCE5333}" dt="2024-10-01T18:06:43.951" v="585" actId="27636"/>
        <pc:sldMkLst>
          <pc:docMk/>
          <pc:sldMk cId="3762112393" sldId="347"/>
        </pc:sldMkLst>
        <pc:spChg chg="mod">
          <ac:chgData name="Emily Joy Kiresich" userId="985c31dd-44a2-4308-b9db-86b91c4d656a" providerId="ADAL" clId="{88B0128A-946C-4A49-A19D-92281DCE5333}" dt="2024-10-01T18:06:38.676" v="581" actId="1076"/>
          <ac:spMkLst>
            <pc:docMk/>
            <pc:sldMk cId="3762112393" sldId="347"/>
            <ac:spMk id="2" creationId="{AB977C86-DA1C-43A5-7685-E1C93158DCA3}"/>
          </ac:spMkLst>
        </pc:spChg>
        <pc:spChg chg="mod">
          <ac:chgData name="Emily Joy Kiresich" userId="985c31dd-44a2-4308-b9db-86b91c4d656a" providerId="ADAL" clId="{88B0128A-946C-4A49-A19D-92281DCE5333}" dt="2024-10-01T18:06:43.951" v="585" actId="27636"/>
          <ac:spMkLst>
            <pc:docMk/>
            <pc:sldMk cId="3762112393" sldId="347"/>
            <ac:spMk id="3" creationId="{CDBAA984-AE2E-D424-BCCC-1C111E8EDE95}"/>
          </ac:spMkLst>
        </pc:spChg>
      </pc:sldChg>
      <pc:sldChg chg="addSp delSp modSp add mod">
        <pc:chgData name="Emily Joy Kiresich" userId="985c31dd-44a2-4308-b9db-86b91c4d656a" providerId="ADAL" clId="{88B0128A-946C-4A49-A19D-92281DCE5333}" dt="2024-10-07T21:21:08.868" v="1019" actId="1076"/>
        <pc:sldMkLst>
          <pc:docMk/>
          <pc:sldMk cId="1208354769" sldId="348"/>
        </pc:sldMkLst>
        <pc:spChg chg="mod">
          <ac:chgData name="Emily Joy Kiresich" userId="985c31dd-44a2-4308-b9db-86b91c4d656a" providerId="ADAL" clId="{88B0128A-946C-4A49-A19D-92281DCE5333}" dt="2024-10-07T21:21:08.868" v="1019" actId="1076"/>
          <ac:spMkLst>
            <pc:docMk/>
            <pc:sldMk cId="1208354769" sldId="348"/>
            <ac:spMk id="2" creationId="{132E8908-E0D2-4CFA-8855-F2C8576498BC}"/>
          </ac:spMkLst>
        </pc:spChg>
        <pc:picChg chg="add mod ord">
          <ac:chgData name="Emily Joy Kiresich" userId="985c31dd-44a2-4308-b9db-86b91c4d656a" providerId="ADAL" clId="{88B0128A-946C-4A49-A19D-92281DCE5333}" dt="2024-10-07T21:20:00.731" v="847" actId="167"/>
          <ac:picMkLst>
            <pc:docMk/>
            <pc:sldMk cId="1208354769" sldId="348"/>
            <ac:picMk id="4" creationId="{6E14974D-DF85-13A9-4DCD-C288EC1B150B}"/>
          </ac:picMkLst>
        </pc:picChg>
        <pc:picChg chg="del">
          <ac:chgData name="Emily Joy Kiresich" userId="985c31dd-44a2-4308-b9db-86b91c4d656a" providerId="ADAL" clId="{88B0128A-946C-4A49-A19D-92281DCE5333}" dt="2024-10-07T21:19:03.955" v="836" actId="478"/>
          <ac:picMkLst>
            <pc:docMk/>
            <pc:sldMk cId="1208354769" sldId="348"/>
            <ac:picMk id="7" creationId="{B62739F3-898E-C04A-282A-D3E8E3C984E0}"/>
          </ac:picMkLst>
        </pc:picChg>
      </pc:sldChg>
      <pc:sldChg chg="addSp delSp modSp add mod">
        <pc:chgData name="Emily Joy Kiresich" userId="985c31dd-44a2-4308-b9db-86b91c4d656a" providerId="ADAL" clId="{88B0128A-946C-4A49-A19D-92281DCE5333}" dt="2024-10-07T21:22:37.177" v="1080" actId="1582"/>
        <pc:sldMkLst>
          <pc:docMk/>
          <pc:sldMk cId="3561269024" sldId="349"/>
        </pc:sldMkLst>
        <pc:spChg chg="mod">
          <ac:chgData name="Emily Joy Kiresich" userId="985c31dd-44a2-4308-b9db-86b91c4d656a" providerId="ADAL" clId="{88B0128A-946C-4A49-A19D-92281DCE5333}" dt="2024-10-07T21:22:22.528" v="1077" actId="20577"/>
          <ac:spMkLst>
            <pc:docMk/>
            <pc:sldMk cId="3561269024" sldId="349"/>
            <ac:spMk id="2" creationId="{B7FEB511-75F0-B04A-EAFE-C6C0A1433929}"/>
          </ac:spMkLst>
        </pc:spChg>
        <pc:spChg chg="add mod">
          <ac:chgData name="Emily Joy Kiresich" userId="985c31dd-44a2-4308-b9db-86b91c4d656a" providerId="ADAL" clId="{88B0128A-946C-4A49-A19D-92281DCE5333}" dt="2024-10-07T21:22:37.177" v="1080" actId="1582"/>
          <ac:spMkLst>
            <pc:docMk/>
            <pc:sldMk cId="3561269024" sldId="349"/>
            <ac:spMk id="7" creationId="{DAAB0A99-2EDC-20AC-10BB-21F0E9142AAC}"/>
          </ac:spMkLst>
        </pc:spChg>
        <pc:picChg chg="add mod">
          <ac:chgData name="Emily Joy Kiresich" userId="985c31dd-44a2-4308-b9db-86b91c4d656a" providerId="ADAL" clId="{88B0128A-946C-4A49-A19D-92281DCE5333}" dt="2024-10-07T21:22:07.919" v="1023" actId="1076"/>
          <ac:picMkLst>
            <pc:docMk/>
            <pc:sldMk cId="3561269024" sldId="349"/>
            <ac:picMk id="5" creationId="{E5E4290B-4EB7-7774-4BB7-268589784873}"/>
          </ac:picMkLst>
        </pc:picChg>
        <pc:picChg chg="del">
          <ac:chgData name="Emily Joy Kiresich" userId="985c31dd-44a2-4308-b9db-86b91c4d656a" providerId="ADAL" clId="{88B0128A-946C-4A49-A19D-92281DCE5333}" dt="2024-10-07T21:22:04.609" v="1021" actId="478"/>
          <ac:picMkLst>
            <pc:docMk/>
            <pc:sldMk cId="3561269024" sldId="349"/>
            <ac:picMk id="6" creationId="{A3D1FEB4-8B2A-200B-DE8A-9AA924318EF0}"/>
          </ac:picMkLst>
        </pc:picChg>
      </pc:sldChg>
      <pc:sldChg chg="addSp delSp modSp add mod">
        <pc:chgData name="Emily Joy Kiresich" userId="985c31dd-44a2-4308-b9db-86b91c4d656a" providerId="ADAL" clId="{88B0128A-946C-4A49-A19D-92281DCE5333}" dt="2024-10-07T21:24:51.073" v="1102" actId="207"/>
        <pc:sldMkLst>
          <pc:docMk/>
          <pc:sldMk cId="1328818165" sldId="350"/>
        </pc:sldMkLst>
        <pc:spChg chg="del">
          <ac:chgData name="Emily Joy Kiresich" userId="985c31dd-44a2-4308-b9db-86b91c4d656a" providerId="ADAL" clId="{88B0128A-946C-4A49-A19D-92281DCE5333}" dt="2024-10-07T21:24:26.946" v="1095" actId="478"/>
          <ac:spMkLst>
            <pc:docMk/>
            <pc:sldMk cId="1328818165" sldId="350"/>
            <ac:spMk id="7" creationId="{DF8DD294-A728-E27C-F0E0-1C3003D37D2F}"/>
          </ac:spMkLst>
        </pc:spChg>
        <pc:spChg chg="add mod">
          <ac:chgData name="Emily Joy Kiresich" userId="985c31dd-44a2-4308-b9db-86b91c4d656a" providerId="ADAL" clId="{88B0128A-946C-4A49-A19D-92281DCE5333}" dt="2024-10-07T21:24:51.073" v="1102" actId="207"/>
          <ac:spMkLst>
            <pc:docMk/>
            <pc:sldMk cId="1328818165" sldId="350"/>
            <ac:spMk id="8" creationId="{3DE48EDE-0E38-EAD0-EB5D-D6080B97DCCC}"/>
          </ac:spMkLst>
        </pc:spChg>
        <pc:picChg chg="add mod">
          <ac:chgData name="Emily Joy Kiresich" userId="985c31dd-44a2-4308-b9db-86b91c4d656a" providerId="ADAL" clId="{88B0128A-946C-4A49-A19D-92281DCE5333}" dt="2024-10-07T21:24:32.073" v="1098" actId="1076"/>
          <ac:picMkLst>
            <pc:docMk/>
            <pc:sldMk cId="1328818165" sldId="350"/>
            <ac:picMk id="5" creationId="{534D4953-90A3-5E45-CD27-B16E3E6FE227}"/>
          </ac:picMkLst>
        </pc:picChg>
        <pc:picChg chg="del">
          <ac:chgData name="Emily Joy Kiresich" userId="985c31dd-44a2-4308-b9db-86b91c4d656a" providerId="ADAL" clId="{88B0128A-946C-4A49-A19D-92281DCE5333}" dt="2024-10-07T21:24:25.618" v="1094" actId="478"/>
          <ac:picMkLst>
            <pc:docMk/>
            <pc:sldMk cId="1328818165" sldId="350"/>
            <ac:picMk id="6" creationId="{0AD61369-9A7F-35F4-E6F3-4780A8F215FB}"/>
          </ac:picMkLst>
        </pc:picChg>
      </pc:sldChg>
    </pc:docChg>
  </pc:docChgLst>
</pc:chgInfo>
</file>

<file path=ppt/comments/modernComment_12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CE0F7C-A416-4B16-B963-7E8EE5824A03}" authorId="{46778850-774D-6705-FBB7-BE8089AE5F88}" created="2024-09-29T09:33:21.6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4"/>
      <ac:spMk id="272" creationId="{00000000-0000-0000-0000-000000000000}"/>
      <ac:txMk cp="211" len="31">
        <ac:context len="420" hash="2026991598"/>
      </ac:txMk>
    </ac:txMkLst>
    <p188:pos x="3692845" y="2128501"/>
    <p188:replyLst>
      <p188:reply id="{8B6F2A57-500A-45DB-8272-5F9FBFD7C4ED}" authorId="{92FA9F61-AFA9-EBE0-3C21-2AF059F978B1}" created="2024-09-30T21:34:08.062">
        <p188:txBody>
          <a:bodyPr/>
          <a:lstStyle/>
          <a:p>
            <a:r>
              <a:rPr lang="en-US"/>
              <a:t>I wanted to double check them!</a:t>
            </a:r>
          </a:p>
        </p188:txBody>
      </p188:reply>
    </p188:replyLst>
    <p188:txBody>
      <a:bodyPr/>
      <a:lstStyle/>
      <a:p>
        <a:r>
          <a:rPr lang="en-US"/>
          <a:t>Why highlighted?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A663F-0F71-4941-839F-4D376A50B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42CB8-EC67-47AC-810C-39EACC3AA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F8F58-3262-4466-8DB1-B329F63F404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2D2D-60E4-477E-84AF-48DE5C24F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F142-CFE2-4AA2-8A1E-CADC565C2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95F6-1BED-4F30-933F-F0CD66CE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15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33" name="Google Shape;23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Internships vary on types as well as: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Emphasis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Full time vs. part time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Degree or credit toward a degree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Reputation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Pass rate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Location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Cost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Length of rotations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Requirements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Start and stop dates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Preceptors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  <p:sp>
        <p:nvSpPr>
          <p:cNvPr id="269" name="Google Shape;2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  <p:sp>
        <p:nvSpPr>
          <p:cNvPr id="269" name="Google Shape;2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44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534-BB92-D249-82B9-49A38E7BB51A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7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2B72-5EFB-2B4D-BBDF-916337A53DC6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5E1-C71E-544E-9F74-844878BC4783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8AFE-A49F-3347-91BC-9E8CE1BCC4B4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09CB-DDDB-7949-A85C-355CAB3D7576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BB9-C860-D945-A0DA-AC84E1154E6B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2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F966-147F-B24F-8855-ADF4B9638779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7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21E-6508-274A-8215-090AB0A8BFD7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B75-9C36-5140-9B2C-4AB02DB5CE55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07-D26A-8749-91B4-BDF6C1B6361A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945-859D-154B-9E61-3980F2B5BC84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9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2B6D2D-DD65-7542-B616-C09BD0686257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251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pd@cpp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dpd@cpp.edu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agri/nutrition-food-science/programs/dpd/current-students.s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erce.cashnet.com/Nutrition_Food" TargetMode="External"/><Relationship Id="rId2" Type="http://schemas.openxmlformats.org/officeDocument/2006/relationships/hyperlink" Target="mailto:dpd@cpp.edu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ccessdietetics.com/dietetic-internship-personal-statement-checklis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utritionjobs.com/how-to-write-a-winning-dietetic-internship-personal-state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dietitian.org/" TargetMode="External"/><Relationship Id="rId7" Type="http://schemas.openxmlformats.org/officeDocument/2006/relationships/hyperlink" Target="https://www.facebook.com/156505102545/photos/10153869247977546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s://www.facebook.com/823290681045146/photos/1011499248890954/" TargetMode="Externa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pd@cpp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6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rightpro.org/acend/accredited-programs/accredited-programs-directo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CC393EB0-C44D-41D2-BEF6-291E43406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36">
            <a:extLst>
              <a:ext uri="{FF2B5EF4-FFF2-40B4-BE49-F238E27FC236}">
                <a16:creationId xmlns:a16="http://schemas.microsoft.com/office/drawing/2014/main" id="{27F47B0A-40EE-41EA-815D-384670FF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1" name="Picture 38">
            <a:extLst>
              <a:ext uri="{FF2B5EF4-FFF2-40B4-BE49-F238E27FC236}">
                <a16:creationId xmlns:a16="http://schemas.microsoft.com/office/drawing/2014/main" id="{43AC9E88-695B-421A-B3FF-5BC41EF58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" name="Rectangle 40">
            <a:extLst>
              <a:ext uri="{FF2B5EF4-FFF2-40B4-BE49-F238E27FC236}">
                <a16:creationId xmlns:a16="http://schemas.microsoft.com/office/drawing/2014/main" id="{C5A7D586-7678-4F41-A289-1F83BB95F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F88A7F60-B102-433E-BE45-95BBC582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vocados and peppers on a cutting board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7"/>
          <a:stretch/>
        </p:blipFill>
        <p:spPr>
          <a:xfrm>
            <a:off x="1007761" y="227"/>
            <a:ext cx="574036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4" name="Rectangle 44">
            <a:extLst>
              <a:ext uri="{FF2B5EF4-FFF2-40B4-BE49-F238E27FC236}">
                <a16:creationId xmlns:a16="http://schemas.microsoft.com/office/drawing/2014/main" id="{3153C0C7-BA84-429D-A533-F021A955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10" y="809458"/>
            <a:ext cx="4000111" cy="2268559"/>
          </a:xfrm>
        </p:spPr>
        <p:txBody>
          <a:bodyPr>
            <a:normAutofit fontScale="90000"/>
          </a:bodyPr>
          <a:lstStyle/>
          <a:p>
            <a:r>
              <a:rPr lang="en-US" sz="3600"/>
              <a:t>Supervised Practice Workshop &amp;</a:t>
            </a:r>
            <a:br>
              <a:rPr lang="en-US" sz="3600"/>
            </a:br>
            <a:r>
              <a:rPr lang="en-US" sz="3600"/>
              <a:t>DICAS</a:t>
            </a:r>
            <a:br>
              <a:rPr lang="en-US" sz="3600"/>
            </a:br>
            <a:r>
              <a:rPr lang="en-US" sz="3600"/>
              <a:t>Overview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3270" y="4213655"/>
            <a:ext cx="3288550" cy="13203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Guide to the NEW application guidance–Fall 2024</a:t>
            </a:r>
          </a:p>
          <a:p>
            <a:pPr>
              <a:lnSpc>
                <a:spcPct val="110000"/>
              </a:lnSpc>
            </a:pPr>
            <a:r>
              <a:rPr lang="en-US" sz="1600"/>
              <a:t>Dr. Kiresich, RD</a:t>
            </a:r>
          </a:p>
          <a:p>
            <a:pPr>
              <a:lnSpc>
                <a:spcPct val="110000"/>
              </a:lnSpc>
            </a:pPr>
            <a:r>
              <a:rPr lang="en-US" sz="1600"/>
              <a:t>Dr. Isom, RD</a:t>
            </a: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F20D64EC-C0BF-4228-85C3-76D9D1518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AFABC-C076-DB5D-63B7-A2FD58E5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5" y="298579"/>
            <a:ext cx="11553390" cy="58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C80F4-5487-1930-806A-517D3EB3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39" y="1046493"/>
            <a:ext cx="10588922" cy="47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965F-C4BF-4433-BD76-04367552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367051" cy="1109088"/>
          </a:xfrm>
        </p:spPr>
        <p:txBody>
          <a:bodyPr/>
          <a:lstStyle/>
          <a:p>
            <a:r>
              <a:rPr lang="en-US"/>
              <a:t>Applicant information: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9FCA55-668D-80E1-F9BC-0B6BBC80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52160-C105-4CAB-6F9E-9A913D66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09" y="1350135"/>
            <a:ext cx="10322582" cy="48652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1012CC3-CE10-8865-12F8-30E28633142D}"/>
              </a:ext>
            </a:extLst>
          </p:cNvPr>
          <p:cNvSpPr/>
          <p:nvPr/>
        </p:nvSpPr>
        <p:spPr>
          <a:xfrm>
            <a:off x="453006" y="2504667"/>
            <a:ext cx="2323750" cy="393807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95DFD-19D4-DA10-D8C4-1EB6C125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44" y="643467"/>
            <a:ext cx="8637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9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3CED-A165-44F7-95BD-16FB5E05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76" y="834527"/>
            <a:ext cx="387426" cy="5467121"/>
          </a:xfrm>
        </p:spPr>
        <p:txBody>
          <a:bodyPr>
            <a:normAutofit/>
          </a:bodyPr>
          <a:lstStyle/>
          <a:p>
            <a:r>
              <a:rPr lang="en-US" b="1"/>
              <a:t>Transcripts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0C46AE-0528-0521-3801-596E22C1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17" y="429378"/>
            <a:ext cx="6182487" cy="4189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5F8D7-9344-97B1-1509-72325B3B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04" y="2150100"/>
            <a:ext cx="8294662" cy="39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1E25FA-0272-92AD-1B3E-B477592F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4" y="482846"/>
            <a:ext cx="6149780" cy="4473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B7449-6DC9-ED88-2C5C-3F1BB6BE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010" y="1003750"/>
            <a:ext cx="6417036" cy="2951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15AC1-2646-402C-AED9-B4881869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4956811"/>
            <a:ext cx="10074443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100" cap="all" spc="-100">
                <a:solidFill>
                  <a:schemeClr val="tx1"/>
                </a:solidFill>
              </a:rPr>
              <a:t>For each school, you will enter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687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BA247-FB12-B722-1F2B-D434C4CE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7" y="395406"/>
            <a:ext cx="8610759" cy="4997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A735E-BF56-C556-2B16-F1786E2B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619" y="2342729"/>
            <a:ext cx="6746895" cy="42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FA69-59D4-CB92-0D9D-68C432B1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679719"/>
            <a:ext cx="7958331" cy="603649"/>
          </a:xfrm>
        </p:spPr>
        <p:txBody>
          <a:bodyPr/>
          <a:lstStyle/>
          <a:p>
            <a:r>
              <a:rPr lang="en-US"/>
              <a:t>Tips for DPD Transfer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501E-AB3D-12D3-1688-E76FCD6F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61369-9A7F-35F4-E6F3-4780A8F2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1657102"/>
            <a:ext cx="11669754" cy="35437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8DD294-A728-E27C-F0E0-1C3003D37D2F}"/>
              </a:ext>
            </a:extLst>
          </p:cNvPr>
          <p:cNvSpPr/>
          <p:nvPr/>
        </p:nvSpPr>
        <p:spPr>
          <a:xfrm>
            <a:off x="261123" y="2453027"/>
            <a:ext cx="12224084" cy="9759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4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FA69-59D4-CB92-0D9D-68C432B1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679719"/>
            <a:ext cx="7958331" cy="603649"/>
          </a:xfrm>
        </p:spPr>
        <p:txBody>
          <a:bodyPr/>
          <a:lstStyle/>
          <a:p>
            <a:r>
              <a:rPr lang="en-US"/>
              <a:t>Tips for DPD Transfer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501E-AB3D-12D3-1688-E76FCD6F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D4953-90A3-5E45-CD27-B16E3E6F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0" y="679719"/>
            <a:ext cx="11087100" cy="50729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DE48EDE-0E38-EAD0-EB5D-D6080B97DCCC}"/>
              </a:ext>
            </a:extLst>
          </p:cNvPr>
          <p:cNvSpPr/>
          <p:nvPr/>
        </p:nvSpPr>
        <p:spPr>
          <a:xfrm>
            <a:off x="290536" y="3769084"/>
            <a:ext cx="8294914" cy="1567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1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371F6-1079-ABE4-5993-958BDF414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6" y="313498"/>
            <a:ext cx="7036465" cy="455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48DCA-41B3-BFDE-F6C4-CD77A1C3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779" y="2455064"/>
            <a:ext cx="6121875" cy="40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35" name="Google Shape;235;p2"/>
          <p:cNvSpPr txBox="1"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4400">
                <a:solidFill>
                  <a:srgbClr val="1F2D29"/>
                </a:solidFill>
              </a:rPr>
              <a:t>Pathway to Becoming an RD/RDN</a:t>
            </a:r>
          </a:p>
        </p:txBody>
      </p:sp>
      <p:sp>
        <p:nvSpPr>
          <p:cNvPr id="236" name="Google Shape;236;p2"/>
          <p:cNvSpPr txBox="1">
            <a:spLocks noGrp="1"/>
          </p:cNvSpPr>
          <p:nvPr>
            <p:ph type="body" idx="1"/>
          </p:nvPr>
        </p:nvSpPr>
        <p:spPr>
          <a:xfrm>
            <a:off x="2302933" y="2641604"/>
            <a:ext cx="7621606" cy="3443107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>
                <a:solidFill>
                  <a:srgbClr val="1F2D29"/>
                </a:solidFill>
              </a:rPr>
              <a:t>Masters Degree starting January/2024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>
                <a:solidFill>
                  <a:srgbClr val="1F2D29"/>
                </a:solidFill>
              </a:rPr>
              <a:t>DPD classes from an accredited university</a:t>
            </a:r>
          </a:p>
          <a:p>
            <a:pPr marL="633730" lvl="1" indent="-18288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400" dirty="0">
                <a:solidFill>
                  <a:srgbClr val="1F2D29"/>
                </a:solidFill>
              </a:rPr>
              <a:t>Can be done at the undergraduate level (like CPP) or through a GP (graduate program in dietetics) 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600" b="1" dirty="0">
                <a:solidFill>
                  <a:srgbClr val="1F2D29"/>
                </a:solidFill>
              </a:rPr>
              <a:t>1000 hours of supervised practice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1600" dirty="0">
                <a:solidFill>
                  <a:srgbClr val="1F2D29"/>
                </a:solidFill>
              </a:rPr>
              <a:t>Various supervised practice types available (see next slide) 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>
                <a:solidFill>
                  <a:srgbClr val="1F2D29"/>
                </a:solidFill>
              </a:rPr>
              <a:t>Registration exam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>
                <a:solidFill>
                  <a:srgbClr val="1F2D29"/>
                </a:solidFill>
              </a:rPr>
              <a:t>Continuing education units (75 every 5 years)</a:t>
            </a:r>
          </a:p>
          <a:p>
            <a:pPr marL="182880" lvl="0" indent="-68579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lang="en-US" sz="1600" dirty="0">
              <a:solidFill>
                <a:srgbClr val="1F2D2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7EBF-D136-4522-9163-D650321C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1559768"/>
            <a:ext cx="3510053" cy="4307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3200" spc="-100">
                <a:latin typeface="Abadi" panose="020B0604020104020204" pitchFamily="34" charset="0"/>
              </a:rPr>
              <a:t>**Essential Step**</a:t>
            </a:r>
            <a:br>
              <a:rPr lang="en-US" sz="3200" spc="-100">
                <a:latin typeface="Abadi" panose="020B0604020104020204" pitchFamily="34" charset="0"/>
              </a:rPr>
            </a:br>
            <a:r>
              <a:rPr lang="en-US" sz="3200" spc="-100">
                <a:latin typeface="Abadi" panose="020B0604020104020204" pitchFamily="34" charset="0"/>
              </a:rPr>
              <a:t>you must include this form as an upload for ALL Transcripts you order for DICAS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211FB-E099-0167-F17B-AC077ACD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12" y="830452"/>
            <a:ext cx="4207001" cy="50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9188-0443-4A27-98FB-9B4CE253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Test scores – DO NOT send your results to DICAS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CC4DD-3483-4BD0-FE28-5DB8D016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70" y="1225643"/>
            <a:ext cx="6202238" cy="44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8908-E0D2-4CFA-8855-F2C85764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358" y="1839405"/>
            <a:ext cx="3753440" cy="3179190"/>
          </a:xfrm>
        </p:spPr>
        <p:txBody>
          <a:bodyPr>
            <a:normAutofit/>
          </a:bodyPr>
          <a:lstStyle/>
          <a:p>
            <a:r>
              <a:rPr lang="en-US"/>
              <a:t>This is why  having a good resume is helpful – you can get all of this from a good resume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739F3-898E-C04A-282A-D3E8E3C9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2" y="948827"/>
            <a:ext cx="635406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634E6-F3D2-EE63-A458-AA1A4F77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3" y="251927"/>
            <a:ext cx="7859592" cy="3277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778A7-F592-0972-B49E-F7983DF9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83" y="2044711"/>
            <a:ext cx="7466920" cy="4281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25FA90-CA1D-29C7-6CDD-30F2873EDAE5}"/>
              </a:ext>
            </a:extLst>
          </p:cNvPr>
          <p:cNvSpPr txBox="1"/>
          <p:nvPr/>
        </p:nvSpPr>
        <p:spPr>
          <a:xfrm>
            <a:off x="1331636" y="4604389"/>
            <a:ext cx="278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 Emily Kiresich</a:t>
            </a:r>
          </a:p>
          <a:p>
            <a:r>
              <a:rPr lang="en-US">
                <a:hlinkClick r:id="rId4"/>
              </a:rPr>
              <a:t>dpd@cpp.edu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76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B511-75F0-B04A-EAFE-C6C0A143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818" y="558120"/>
            <a:ext cx="4521607" cy="1077229"/>
          </a:xfrm>
        </p:spPr>
        <p:txBody>
          <a:bodyPr>
            <a:normAutofit fontScale="90000"/>
          </a:bodyPr>
          <a:lstStyle/>
          <a:p>
            <a:r>
              <a:rPr lang="en-US" b="1"/>
              <a:t>Declaration of Intent or Verification Statement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chemeClr val="tx2">
                    <a:lumMod val="50000"/>
                  </a:schemeClr>
                </a:solidFill>
              </a:rPr>
              <a:t>Evaluator: </a:t>
            </a:r>
            <a:r>
              <a:rPr lang="en-US"/>
              <a:t>Emily Kiresich </a:t>
            </a:r>
            <a:br>
              <a:rPr lang="en-US"/>
            </a:br>
            <a:r>
              <a:rPr lang="en-US">
                <a:solidFill>
                  <a:schemeClr val="tx2">
                    <a:lumMod val="50000"/>
                  </a:schemeClr>
                </a:solidFill>
              </a:rPr>
              <a:t>Email: </a:t>
            </a:r>
            <a:r>
              <a:rPr lang="en-US">
                <a:hlinkClick r:id="rId2"/>
              </a:rPr>
              <a:t>dpd@cpp.edu</a:t>
            </a:r>
            <a:br>
              <a:rPr lang="en-US"/>
            </a:br>
            <a:r>
              <a:rPr lang="en-US">
                <a:solidFill>
                  <a:schemeClr val="tx2">
                    <a:lumMod val="50000"/>
                  </a:schemeClr>
                </a:solidFill>
              </a:rPr>
              <a:t>Due Date: </a:t>
            </a:r>
            <a:r>
              <a:rPr lang="en-US"/>
              <a:t>you need to put the date your application(s) due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3FB33-B878-D851-7D33-17807DF2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1FEB4-8B2A-200B-DE8A-9AA92431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7" y="1096735"/>
            <a:ext cx="5745070" cy="55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47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14974D-DF85-13A9-4DCD-C288EC1B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424"/>
            <a:ext cx="10605922" cy="5018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E8908-E0D2-4CFA-8855-F2C85764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41" y="1623850"/>
            <a:ext cx="4812998" cy="3179190"/>
          </a:xfrm>
          <a:solidFill>
            <a:schemeClr val="tx2">
              <a:lumMod val="10000"/>
              <a:alpha val="8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DPD Course List found on Didactic Program in Dietetics Page at CPP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Choose the year your declared Dietetics as an option (check DPR)</a:t>
            </a:r>
          </a:p>
        </p:txBody>
      </p:sp>
    </p:spTree>
    <p:extLst>
      <p:ext uri="{BB962C8B-B14F-4D97-AF65-F5344CB8AC3E}">
        <p14:creationId xmlns:p14="http://schemas.microsoft.com/office/powerpoint/2010/main" val="120835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B511-75F0-B04A-EAFE-C6C0A143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uploads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3FB33-B878-D851-7D33-17807DF2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5A3CB-DF0A-38DC-2429-5D577C1A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74" y="1346670"/>
            <a:ext cx="4595798" cy="5376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C55A5-7A20-7439-1DC3-0CB7BEE62A9B}"/>
              </a:ext>
            </a:extLst>
          </p:cNvPr>
          <p:cNvSpPr txBox="1"/>
          <p:nvPr/>
        </p:nvSpPr>
        <p:spPr>
          <a:xfrm>
            <a:off x="6458673" y="2176041"/>
            <a:ext cx="3738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DPD Course list found on CPP DPD Website by YEAR </a:t>
            </a:r>
          </a:p>
          <a:p>
            <a:endParaRPr lang="en-US"/>
          </a:p>
          <a:p>
            <a:r>
              <a:rPr lang="en-US"/>
              <a:t>Your catalog year is one of the following: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 year you started at CPP or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 year you declared Dietetics as the option, or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 year you selected between the year you started and now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r>
              <a:rPr lang="en-US"/>
              <a:t>You can check your Bronco Direct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82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CC4F-8E9A-49DE-A2EC-04788DF1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737" y="517290"/>
            <a:ext cx="6112525" cy="1371600"/>
          </a:xfrm>
        </p:spPr>
        <p:txBody>
          <a:bodyPr/>
          <a:lstStyle/>
          <a:p>
            <a:pPr algn="ctr"/>
            <a:r>
              <a:rPr lang="en-US"/>
              <a:t>DPD course list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C5DB5-C984-4D61-AB3B-02C85167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35" y="1679570"/>
            <a:ext cx="7639443" cy="46611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991E69-9FF6-4C2C-BAA5-030201E25A24}"/>
              </a:ext>
            </a:extLst>
          </p:cNvPr>
          <p:cNvSpPr/>
          <p:nvPr/>
        </p:nvSpPr>
        <p:spPr>
          <a:xfrm>
            <a:off x="513143" y="3429000"/>
            <a:ext cx="6676222" cy="15203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F52F0-29D4-0276-AA09-7C4DD71BD352}"/>
              </a:ext>
            </a:extLst>
          </p:cNvPr>
          <p:cNvSpPr txBox="1"/>
          <p:nvPr/>
        </p:nvSpPr>
        <p:spPr>
          <a:xfrm>
            <a:off x="8573961" y="3003259"/>
            <a:ext cx="276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Found on the Dietetics Page under “Supervised Practice application process”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3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B511-75F0-B04A-EAFE-C6C0A143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346" y="558120"/>
            <a:ext cx="8951080" cy="1077229"/>
          </a:xfrm>
        </p:spPr>
        <p:txBody>
          <a:bodyPr>
            <a:normAutofit/>
          </a:bodyPr>
          <a:lstStyle/>
          <a:p>
            <a:r>
              <a:rPr lang="en-US" dirty="0"/>
              <a:t>Adding a Program to your DICAS application: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3FB33-B878-D851-7D33-17807DF2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4290B-4EB7-7774-4BB7-26858978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212"/>
            <a:ext cx="12192000" cy="409257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AB0A99-2EDC-20AC-10BB-21F0E9142AAC}"/>
              </a:ext>
            </a:extLst>
          </p:cNvPr>
          <p:cNvSpPr/>
          <p:nvPr/>
        </p:nvSpPr>
        <p:spPr>
          <a:xfrm>
            <a:off x="3105807" y="2175641"/>
            <a:ext cx="4587765" cy="12533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9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52F07-39A2-724D-FEBE-676435FB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4" y="514739"/>
            <a:ext cx="7565911" cy="2761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4E1F9-24D1-65D3-18F9-C42B3308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412" y="3559628"/>
            <a:ext cx="8370560" cy="29251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108A0C-263C-BFE8-FC56-B13CFA5DFD4C}"/>
              </a:ext>
            </a:extLst>
          </p:cNvPr>
          <p:cNvSpPr/>
          <p:nvPr/>
        </p:nvSpPr>
        <p:spPr>
          <a:xfrm>
            <a:off x="10083567" y="3261090"/>
            <a:ext cx="2214694" cy="31864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59E5CB-A07F-2835-71BD-B27C81B91987}"/>
              </a:ext>
            </a:extLst>
          </p:cNvPr>
          <p:cNvSpPr/>
          <p:nvPr/>
        </p:nvSpPr>
        <p:spPr>
          <a:xfrm>
            <a:off x="8191062" y="3223808"/>
            <a:ext cx="2214694" cy="31864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C4182C-BAE6-03D2-B3DC-68CBB89ED1B4}"/>
              </a:ext>
            </a:extLst>
          </p:cNvPr>
          <p:cNvSpPr/>
          <p:nvPr/>
        </p:nvSpPr>
        <p:spPr>
          <a:xfrm>
            <a:off x="4323126" y="514739"/>
            <a:ext cx="3008851" cy="31864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7" name="Rectangle 276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1407988" y="808056"/>
            <a:ext cx="4531320" cy="107722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rgbClr val="262626"/>
              </a:buClr>
              <a:buSzPts val="4800"/>
            </a:pPr>
            <a:r>
              <a:rPr lang="en-US" dirty="0"/>
              <a:t>Types of supervised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09E78-6FF3-D925-48B0-A2267AE3E4A7}"/>
              </a:ext>
            </a:extLst>
          </p:cNvPr>
          <p:cNvSpPr txBox="1"/>
          <p:nvPr/>
        </p:nvSpPr>
        <p:spPr>
          <a:xfrm>
            <a:off x="1445615" y="2052116"/>
            <a:ext cx="4493693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-182880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Traditional Internship</a:t>
            </a:r>
          </a:p>
          <a:p>
            <a:pPr marL="457200" lvl="1" indent="-182880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Coordinated Internship</a:t>
            </a:r>
          </a:p>
          <a:p>
            <a:pPr marL="457200" lvl="1" indent="-182880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Combined</a:t>
            </a:r>
          </a:p>
          <a:p>
            <a:pPr marL="457200" lvl="1" indent="-182880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Future Graduate/Graduate Program (FG/GP – used to be called FEM)</a:t>
            </a:r>
          </a:p>
          <a:p>
            <a:pPr marL="457200" lvl="1" indent="-182880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Distance Internship</a:t>
            </a:r>
          </a:p>
        </p:txBody>
      </p:sp>
      <p:pic>
        <p:nvPicPr>
          <p:cNvPr id="5" name="Picture 4" descr="A word cloud of an apple&#10;&#10;Description automatically generated">
            <a:extLst>
              <a:ext uri="{FF2B5EF4-FFF2-40B4-BE49-F238E27FC236}">
                <a16:creationId xmlns:a16="http://schemas.microsoft.com/office/drawing/2014/main" id="{5609D64F-E5DF-EDC6-7F9A-D9B391A8B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768" y="1252429"/>
            <a:ext cx="3994617" cy="435380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22135-51CD-98DD-202C-C1A1751E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1" y="643467"/>
            <a:ext cx="3654100" cy="2475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DD0A8-FB48-F687-FD24-10BC04D1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33537"/>
            <a:ext cx="3854945" cy="2100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C14C-03E0-72BE-2CE6-27FA6B3B2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64" y="1160450"/>
            <a:ext cx="6410084" cy="45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0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7DC1-DD6D-413C-A701-21BC60C4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Your personal statement goes here: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00B39-4487-703A-A46F-C44281F8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70" y="682947"/>
            <a:ext cx="6202238" cy="54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0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67D9-614A-4FAB-A63F-E57E6DA9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78437"/>
            <a:ext cx="3712590" cy="3901126"/>
          </a:xfrm>
        </p:spPr>
        <p:txBody>
          <a:bodyPr>
            <a:noAutofit/>
          </a:bodyPr>
          <a:lstStyle/>
          <a:p>
            <a:r>
              <a:rPr lang="en-US" sz="2400" dirty="0"/>
              <a:t>References: look at what each program wants in a reference. Teachers, work, etc. you can designate which reference is for which program(s)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Ask for references EARLY. Please give your contacts at least 3-4 weeks to complete these letters.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4ACD3-09C1-1180-07FA-93CC6B43E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90" y="1478437"/>
            <a:ext cx="6970219" cy="42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FB497-2667-D54E-BFFE-15DCA982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1F201-DE15-DF75-49DA-375CAD7EEB70}"/>
              </a:ext>
            </a:extLst>
          </p:cNvPr>
          <p:cNvSpPr txBox="1"/>
          <p:nvPr/>
        </p:nvSpPr>
        <p:spPr>
          <a:xfrm>
            <a:off x="1380837" y="1522639"/>
            <a:ext cx="430180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>
                    <a:lumMod val="25000"/>
                  </a:schemeClr>
                </a:solidFill>
              </a:rPr>
              <a:t>Request your letters EARLY: </a:t>
            </a:r>
          </a:p>
          <a:p>
            <a:pPr algn="ctr"/>
            <a:r>
              <a:rPr lang="en-US" sz="2800">
                <a:solidFill>
                  <a:schemeClr val="tx2">
                    <a:lumMod val="25000"/>
                  </a:schemeClr>
                </a:solidFill>
              </a:rPr>
              <a:t>give 3-4 weeks, request before the end of Fall semester if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44876-BCF1-A816-E7AA-D630D186833A}"/>
              </a:ext>
            </a:extLst>
          </p:cNvPr>
          <p:cNvSpPr txBox="1"/>
          <p:nvPr/>
        </p:nvSpPr>
        <p:spPr>
          <a:xfrm>
            <a:off x="2299540" y="4415873"/>
            <a:ext cx="759291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25000"/>
                  </a:schemeClr>
                </a:solidFill>
              </a:rPr>
              <a:t>Ask </a:t>
            </a:r>
            <a:r>
              <a:rPr lang="en-US">
                <a:solidFill>
                  <a:schemeClr val="tx2">
                    <a:lumMod val="25000"/>
                  </a:schemeClr>
                </a:solidFill>
              </a:rPr>
              <a:t>– when they say YES provide: </a:t>
            </a:r>
          </a:p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>
                    <a:lumMod val="25000"/>
                  </a:schemeClr>
                </a:solidFill>
              </a:rPr>
              <a:t>Resume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>
                    <a:lumMod val="25000"/>
                  </a:schemeClr>
                </a:solidFill>
              </a:rPr>
              <a:t>unofficial transcripts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>
                    <a:lumMod val="25000"/>
                  </a:schemeClr>
                </a:solidFill>
              </a:rPr>
              <a:t>List short and long-term 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>
                    <a:lumMod val="25000"/>
                  </a:schemeClr>
                </a:solidFill>
              </a:rPr>
              <a:t>List of programs to which you’re applying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>
                    <a:lumMod val="25000"/>
                  </a:schemeClr>
                </a:solidFill>
              </a:rPr>
              <a:t>&amp; DICAS only or also letters for a Master’s program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>
                    <a:lumMod val="25000"/>
                  </a:schemeClr>
                </a:solidFill>
              </a:rPr>
              <a:t>Maybe – your personal statement *to help them write a good letter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447F3-17FE-B52A-117D-EFF0F4AF46CF}"/>
              </a:ext>
            </a:extLst>
          </p:cNvPr>
          <p:cNvSpPr txBox="1"/>
          <p:nvPr/>
        </p:nvSpPr>
        <p:spPr>
          <a:xfrm>
            <a:off x="6509360" y="1307195"/>
            <a:ext cx="4301803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Who do you ask? </a:t>
            </a:r>
          </a:p>
          <a:p>
            <a:pPr algn="ctr"/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Check the requirements of the program. Could be RD’s/employers, instructors, DPD Director, friends (rare)</a:t>
            </a:r>
          </a:p>
        </p:txBody>
      </p:sp>
    </p:spTree>
    <p:extLst>
      <p:ext uri="{BB962C8B-B14F-4D97-AF65-F5344CB8AC3E}">
        <p14:creationId xmlns:p14="http://schemas.microsoft.com/office/powerpoint/2010/main" val="954307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70DB-9ED7-42A4-9B42-C73BB7DB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173"/>
            <a:ext cx="10158318" cy="1007097"/>
          </a:xfrm>
        </p:spPr>
        <p:txBody>
          <a:bodyPr>
            <a:normAutofit fontScale="90000"/>
          </a:bodyPr>
          <a:lstStyle/>
          <a:p>
            <a:r>
              <a:rPr lang="en-US"/>
              <a:t>$50 for 1 + $25 for each additional program  </a:t>
            </a:r>
            <a:br>
              <a:rPr lang="en-US"/>
            </a:br>
            <a:r>
              <a:rPr lang="en-US"/>
              <a:t>Apply to 4 programs = $125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660CA-D244-4B92-8CAD-03245FE6E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14194"/>
            <a:ext cx="10158318" cy="4232633"/>
          </a:xfrm>
        </p:spPr>
      </p:pic>
    </p:spTree>
    <p:extLst>
      <p:ext uri="{BB962C8B-B14F-4D97-AF65-F5344CB8AC3E}">
        <p14:creationId xmlns:p14="http://schemas.microsoft.com/office/powerpoint/2010/main" val="569072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7C86-DA1C-43A5-7685-E1C93158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64592"/>
            <a:ext cx="7958331" cy="1077229"/>
          </a:xfrm>
        </p:spPr>
        <p:txBody>
          <a:bodyPr/>
          <a:lstStyle/>
          <a:p>
            <a:r>
              <a:rPr lang="en-US"/>
              <a:t>Tips from past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A984-AE2E-D424-BCCC-1C111E8E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1" y="1002323"/>
            <a:ext cx="8547908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During Application: </a:t>
            </a:r>
          </a:p>
          <a:p>
            <a:r>
              <a:rPr lang="en-US"/>
              <a:t>Have your transcripts ready by your side when entering your classes </a:t>
            </a:r>
          </a:p>
          <a:p>
            <a:r>
              <a:rPr lang="en-US"/>
              <a:t>Be Aware of Fees:</a:t>
            </a:r>
          </a:p>
          <a:p>
            <a:pPr lvl="1"/>
            <a:r>
              <a:rPr lang="en-US"/>
              <a:t>DICAS fee</a:t>
            </a:r>
          </a:p>
          <a:p>
            <a:pPr lvl="1"/>
            <a:r>
              <a:rPr lang="en-US"/>
              <a:t>Graduate program application fee</a:t>
            </a:r>
          </a:p>
          <a:p>
            <a:pPr lvl="1"/>
            <a:r>
              <a:rPr lang="en-US"/>
              <a:t>Program-specific Fees</a:t>
            </a:r>
          </a:p>
          <a:p>
            <a:pPr marL="0" indent="0">
              <a:buNone/>
            </a:pPr>
            <a:r>
              <a:rPr lang="en-US"/>
              <a:t>After Acceptance:</a:t>
            </a:r>
          </a:p>
          <a:p>
            <a:r>
              <a:rPr lang="en-US"/>
              <a:t>Fees – be prepared to pay for fees to get the following:</a:t>
            </a:r>
          </a:p>
          <a:p>
            <a:pPr lvl="1"/>
            <a:r>
              <a:rPr lang="en-US"/>
              <a:t>Attend orientation (another city/state)</a:t>
            </a:r>
          </a:p>
          <a:p>
            <a:pPr lvl="1"/>
            <a:r>
              <a:rPr lang="en-US" err="1"/>
              <a:t>LiveScan</a:t>
            </a:r>
            <a:r>
              <a:rPr lang="en-US"/>
              <a:t>/Background check, Vaccinations</a:t>
            </a:r>
          </a:p>
          <a:p>
            <a:pPr lvl="1"/>
            <a:r>
              <a:rPr lang="en-US"/>
              <a:t>Textbooks</a:t>
            </a:r>
          </a:p>
          <a:p>
            <a:pPr lvl="1"/>
            <a:r>
              <a:rPr lang="en-US"/>
              <a:t>Tuition (know the due date vs. when you’ll get your financial aid/support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46E2F-F98A-4838-F0D9-7E3EC88F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0E84-B66D-466B-B107-59690A44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07" y="302205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/>
              <a:t>Take the NDTR Exam!</a:t>
            </a:r>
            <a:br>
              <a:rPr lang="en-US"/>
            </a:br>
            <a:br>
              <a:rPr lang="en-US"/>
            </a:br>
            <a:r>
              <a:rPr lang="en-US"/>
              <a:t>Make yourself more competitive!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9350-F45C-4F28-B12F-3801C4BCDCD2}"/>
              </a:ext>
            </a:extLst>
          </p:cNvPr>
          <p:cNvSpPr txBox="1"/>
          <p:nvPr/>
        </p:nvSpPr>
        <p:spPr>
          <a:xfrm>
            <a:off x="1497874" y="1785258"/>
            <a:ext cx="909146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The steps for the DTR exam process are as follows: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please order and have a set of sealed Official Transcripts mailed directly to me from the Cal Poly Registrar's Office to my address listed below. </a:t>
            </a:r>
            <a:r>
              <a:rPr lang="en-US" sz="18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email an official copy to </a:t>
            </a: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dpd@cpp.edu</a:t>
            </a: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8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Note:  The date that your BS degree was conferred must appear at the top of the first page of the Official Transcripts.  </a:t>
            </a:r>
            <a:endParaRPr lang="en-US" sz="180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Emily Kiresich, PhD, RD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Director, Didactic Program in Dietetics 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Department of Nutrition and Food Science 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Don B. Huntley College of Agriculture 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California State Polytechnic University, Pomona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3801 West Temple Avenue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Pomona, CA 91768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Pay the  $25 non-refundable DTR exam processing fee via E-Market </a:t>
            </a:r>
            <a:r>
              <a:rPr lang="en-US" sz="1600" u="sng"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https://commerce.cashnet.com/Nutrition_Food</a:t>
            </a:r>
            <a:endParaRPr lang="en-US" sz="180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ea typeface="Times New Roman" panose="02020603050405020304" pitchFamily="18" charset="0"/>
              </a:rPr>
              <a:t>Upon received the transcript and the payment, I will email you to schedule an appointment to complete the additional required paperwork via Zoom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01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>
            <a:spLocks noGrp="1"/>
          </p:cNvSpPr>
          <p:nvPr>
            <p:ph type="title"/>
          </p:nvPr>
        </p:nvSpPr>
        <p:spPr>
          <a:xfrm>
            <a:off x="1073020" y="642594"/>
            <a:ext cx="1004595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 sz="4000" dirty="0"/>
              <a:t>Improving Your Application</a:t>
            </a:r>
            <a:endParaRPr dirty="0"/>
          </a:p>
        </p:txBody>
      </p:sp>
      <p:sp>
        <p:nvSpPr>
          <p:cNvPr id="473" name="Google Shape;473;p26"/>
          <p:cNvSpPr txBox="1"/>
          <p:nvPr/>
        </p:nvSpPr>
        <p:spPr>
          <a:xfrm>
            <a:off x="1367144" y="1828800"/>
            <a:ext cx="4728855" cy="427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000" b="1">
                <a:latin typeface="Century Gothic"/>
                <a:ea typeface="Century Gothic"/>
                <a:cs typeface="Century Gothic"/>
                <a:sym typeface="Century Gothic"/>
              </a:rPr>
              <a:t>Experience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If you plan to take any time between graduation and DICAS - working as diet aide or taking the DTR exam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endParaRPr lang="en-US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000" b="1">
                <a:latin typeface="Century Gothic"/>
                <a:sym typeface="Century Gothic"/>
              </a:rPr>
              <a:t>Work or volunteer: 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Hospitals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School Food Service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Corporate Wellness Programs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Healthy City Programs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Nutrition Entrepreneurs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Student Health Centers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200"/>
              <a:t>Farmer’s Markets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09F1-2A85-4850-A93B-F983C834491E}"/>
              </a:ext>
            </a:extLst>
          </p:cNvPr>
          <p:cNvSpPr txBox="1"/>
          <p:nvPr/>
        </p:nvSpPr>
        <p:spPr>
          <a:xfrm>
            <a:off x="6792033" y="1949116"/>
            <a:ext cx="429126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/>
              <a:t>Other Options:</a:t>
            </a:r>
            <a:endParaRPr lang="en-US" sz="1400"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/>
              <a:t>Consider the </a:t>
            </a:r>
            <a:r>
              <a:rPr lang="en-US" sz="1400" b="0" i="0"/>
              <a:t>Certified Dietary Manager (CDM) Certification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/>
              <a:t>Work for Women, Infants, and Children (WIC) as a nutritionist</a:t>
            </a:r>
            <a:endParaRPr lang="en-US" sz="1400" b="1"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400" b="1"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 i="0"/>
              <a:t>Explore Fitness </a:t>
            </a:r>
            <a:r>
              <a:rPr lang="en-US" sz="1400" b="1"/>
              <a:t>S</a:t>
            </a:r>
            <a:r>
              <a:rPr lang="en-US" sz="1400" b="1" i="0"/>
              <a:t>pecializations:</a:t>
            </a:r>
            <a:r>
              <a:rPr lang="en-US" sz="1400"/>
              <a:t>  </a:t>
            </a:r>
            <a:r>
              <a:rPr lang="en-US" sz="1400" b="0" i="0"/>
              <a:t> </a:t>
            </a:r>
            <a:endParaRPr lang="en-US" sz="1400"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/>
              <a:t>Certified Personal Trainer (CPT)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/>
              <a:t>G</a:t>
            </a:r>
            <a:r>
              <a:rPr lang="en-US" sz="1400" b="0" i="0"/>
              <a:t>roup </a:t>
            </a:r>
            <a:r>
              <a:rPr lang="en-US" sz="1400"/>
              <a:t>F</a:t>
            </a:r>
            <a:r>
              <a:rPr lang="en-US" sz="1400" b="0" i="0"/>
              <a:t>itness Instructor Certifications </a:t>
            </a:r>
            <a:endParaRPr lang="en-US"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0" i="0"/>
              <a:t>With a fitness specialization, you may work in hospital or rehab clinics, fitness centers, or  grade school athletics.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400" b="0"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400" b="1" i="0"/>
              <a:t>Health Promotion:</a:t>
            </a:r>
            <a:endParaRPr lang="en-US" sz="1400" b="0" i="0"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400" b="0" i="0"/>
              <a:t>Health educators can work for health departments, schools, and community or non-profit organizations.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400" b="1"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 i="0"/>
              <a:t>Consider a Graduate </a:t>
            </a:r>
            <a:r>
              <a:rPr lang="en-US" sz="1400" b="1"/>
              <a:t>D</a:t>
            </a:r>
            <a:r>
              <a:rPr lang="en-US" sz="1400" b="1" i="0"/>
              <a:t>egree:</a:t>
            </a:r>
            <a:endParaRPr lang="en-US" sz="1400" b="0"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0" i="0"/>
              <a:t>Master of Science</a:t>
            </a:r>
            <a:r>
              <a:rPr lang="en-US" sz="1400"/>
              <a:t>, </a:t>
            </a:r>
            <a:r>
              <a:rPr lang="en-US" sz="1400" b="0" i="0"/>
              <a:t>Master of Public </a:t>
            </a:r>
            <a:r>
              <a:rPr lang="en-US" sz="1400"/>
              <a:t>H</a:t>
            </a:r>
            <a:r>
              <a:rPr lang="en-US" sz="1400" b="0" i="0"/>
              <a:t>ealth</a:t>
            </a:r>
            <a:r>
              <a:rPr lang="en-US" sz="1400"/>
              <a:t>, or </a:t>
            </a:r>
            <a:r>
              <a:rPr lang="en-US" sz="1400" b="0" i="0"/>
              <a:t>Master of Business </a:t>
            </a:r>
            <a:r>
              <a:rPr lang="en-US" sz="1400"/>
              <a:t>A</a:t>
            </a:r>
            <a:r>
              <a:rPr lang="en-US" sz="1400" b="0" i="0"/>
              <a:t>dministration</a:t>
            </a:r>
            <a:endParaRPr lang="en-US" sz="14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>
            <a:spLocks noGrp="1"/>
          </p:cNvSpPr>
          <p:nvPr>
            <p:ph type="title"/>
          </p:nvPr>
        </p:nvSpPr>
        <p:spPr>
          <a:xfrm>
            <a:off x="6404351" y="808056"/>
            <a:ext cx="4168377" cy="107722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3100" dirty="0"/>
              <a:t>Improve your Application</a:t>
            </a:r>
          </a:p>
        </p:txBody>
      </p:sp>
      <p:pic>
        <p:nvPicPr>
          <p:cNvPr id="3" name="Graphic 2" descr="Diploma outline">
            <a:extLst>
              <a:ext uri="{FF2B5EF4-FFF2-40B4-BE49-F238E27FC236}">
                <a16:creationId xmlns:a16="http://schemas.microsoft.com/office/drawing/2014/main" id="{E064C94A-96A3-61BA-7C70-3005B11F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7882" y="971238"/>
            <a:ext cx="2299811" cy="2299811"/>
          </a:xfrm>
          <a:prstGeom prst="rect">
            <a:avLst/>
          </a:prstGeom>
          <a:ln>
            <a:noFill/>
          </a:ln>
        </p:spPr>
      </p:pic>
      <p:pic>
        <p:nvPicPr>
          <p:cNvPr id="5" name="Graphic 4" descr="Ribbon outline">
            <a:extLst>
              <a:ext uri="{FF2B5EF4-FFF2-40B4-BE49-F238E27FC236}">
                <a16:creationId xmlns:a16="http://schemas.microsoft.com/office/drawing/2014/main" id="{6B98F6C9-5A05-D370-8C56-F3156B8F3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9907" y="3593980"/>
            <a:ext cx="2295761" cy="2295761"/>
          </a:xfrm>
          <a:prstGeom prst="rect">
            <a:avLst/>
          </a:prstGeom>
          <a:ln>
            <a:noFill/>
          </a:ln>
        </p:spPr>
      </p:pic>
      <p:sp>
        <p:nvSpPr>
          <p:cNvPr id="499" name="Google Shape;499;p30"/>
          <p:cNvSpPr txBox="1">
            <a:spLocks noGrp="1"/>
          </p:cNvSpPr>
          <p:nvPr>
            <p:ph type="body" idx="1"/>
          </p:nvPr>
        </p:nvSpPr>
        <p:spPr>
          <a:xfrm>
            <a:off x="6404351" y="2052116"/>
            <a:ext cx="4168378" cy="39978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Honors &amp; Awards (highlight these)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Still time to apply for awards and scholarships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Apply for Scholarships</a:t>
            </a: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 lang="en-US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US"/>
              <a:t>Certifications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en-US" err="1"/>
              <a:t>ServSafe</a:t>
            </a:r>
            <a:endParaRPr lang="en-US"/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CPR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4400" dirty="0"/>
              <a:t>Improve your Application</a:t>
            </a:r>
          </a:p>
        </p:txBody>
      </p:sp>
      <p:sp>
        <p:nvSpPr>
          <p:cNvPr id="499" name="Google Shape;499;p30"/>
          <p:cNvSpPr txBox="1">
            <a:spLocks noGrp="1"/>
          </p:cNvSpPr>
          <p:nvPr>
            <p:ph type="body" idx="1"/>
          </p:nvPr>
        </p:nvSpPr>
        <p:spPr>
          <a:xfrm>
            <a:off x="2302933" y="2641604"/>
            <a:ext cx="7621606" cy="3443107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buSzPts val="2400"/>
              <a:buNone/>
            </a:pPr>
            <a:r>
              <a:rPr lang="en-US" dirty="0"/>
              <a:t>Have a GREAT Personal Statement </a:t>
            </a:r>
          </a:p>
          <a:p>
            <a:pPr marL="0" lvl="0" indent="0" rtl="0">
              <a:spcBef>
                <a:spcPts val="0"/>
              </a:spcBef>
              <a:buSzPts val="2400"/>
              <a:buNone/>
            </a:pPr>
            <a:endParaRPr lang="en-US" dirty="0">
              <a:solidFill>
                <a:srgbClr val="1F2D29"/>
              </a:solidFill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u="sng" dirty="0">
                <a:solidFill>
                  <a:srgbClr val="1F2D29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https://www.allaccessdietetics.com/dietetic-internship-personal-statement-checklist/</a:t>
            </a:r>
            <a:r>
              <a:rPr lang="en-US" dirty="0">
                <a:solidFill>
                  <a:srgbClr val="1F2D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dirty="0">
              <a:solidFill>
                <a:srgbClr val="1F2D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u="sng" dirty="0">
                <a:solidFill>
                  <a:srgbClr val="1F2D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https://www.nutritionjobs.com/how-to-write-a-winning-dietetic-internship-personal-statement</a:t>
            </a:r>
            <a:endParaRPr lang="en-US" u="sng" dirty="0">
              <a:solidFill>
                <a:srgbClr val="1F2D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buNone/>
            </a:pPr>
            <a:endParaRPr lang="en-US" sz="1600" u="sng" dirty="0">
              <a:solidFill>
                <a:srgbClr val="1F2D29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buNone/>
            </a:pPr>
            <a:endParaRPr lang="en-US" sz="1600" dirty="0">
              <a:solidFill>
                <a:srgbClr val="1F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3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88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291" name="Rectangle 290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64" name="Google Shape;264;p5"/>
          <p:cNvSpPr txBox="1"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3600"/>
              <a:t>Traditional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" name="Google Shape;265;p5"/>
          <p:cNvSpPr txBox="1">
            <a:spLocks noGrp="1"/>
          </p:cNvSpPr>
          <p:nvPr>
            <p:ph type="body" idx="1"/>
          </p:nvPr>
        </p:nvSpPr>
        <p:spPr>
          <a:xfrm>
            <a:off x="5329969" y="647750"/>
            <a:ext cx="5850936" cy="557106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Apply as a separate program, even if you already attend the university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Program arranges all rotations and coordinates with all preceptors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Program also arranges all contracts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Set time to start and end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Majority accept applications in February only</a:t>
            </a:r>
          </a:p>
          <a:p>
            <a:pPr marL="640080" lvl="1" indent="-182880">
              <a:spcBef>
                <a:spcPts val="900"/>
              </a:spcBef>
              <a:buSzPts val="2400"/>
            </a:pPr>
            <a:r>
              <a:rPr lang="en-US" dirty="0"/>
              <a:t>DICAS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Smaller amount take fall applications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Will likely require you HAVE completed a Master’s Degree or WILL COMPLETE a Master’s Degree within the timeframe of the supervised practice program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"/>
          <p:cNvSpPr txBox="1">
            <a:spLocks noGrp="1"/>
          </p:cNvSpPr>
          <p:nvPr>
            <p:ph type="title"/>
          </p:nvPr>
        </p:nvSpPr>
        <p:spPr>
          <a:xfrm>
            <a:off x="2116834" y="449909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dirty="0"/>
              <a:t>Improve your Application</a:t>
            </a:r>
            <a:endParaRPr dirty="0"/>
          </a:p>
        </p:txBody>
      </p:sp>
      <p:sp>
        <p:nvSpPr>
          <p:cNvPr id="506" name="Google Shape;506;p31"/>
          <p:cNvSpPr txBox="1">
            <a:spLocks noGrp="1"/>
          </p:cNvSpPr>
          <p:nvPr>
            <p:ph type="body" idx="1"/>
          </p:nvPr>
        </p:nvSpPr>
        <p:spPr>
          <a:xfrm>
            <a:off x="1066800" y="2160589"/>
            <a:ext cx="502920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Demonstrate Leadership</a:t>
            </a:r>
            <a:endParaRPr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Volunteer Opportunities</a:t>
            </a: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On and off campus orgs</a:t>
            </a:r>
          </a:p>
          <a:p>
            <a:pPr marL="914400" lvl="2" indent="-182880">
              <a:buSzPts val="2200"/>
            </a:pPr>
            <a:r>
              <a:rPr lang="en-US" b="1"/>
              <a:t>FN Forum</a:t>
            </a:r>
          </a:p>
          <a:p>
            <a:pPr marL="914400" lvl="2" indent="-182880">
              <a:buSzPts val="2200"/>
            </a:pPr>
            <a:r>
              <a:rPr lang="en-US" b="1" err="1"/>
              <a:t>PhiU</a:t>
            </a:r>
            <a:endParaRPr lang="en-US" b="1"/>
          </a:p>
          <a:p>
            <a:pPr marL="914400" lvl="2" indent="-182880">
              <a:buSzPts val="2200"/>
            </a:pPr>
            <a:r>
              <a:rPr lang="en-US" b="1"/>
              <a:t>ED Club</a:t>
            </a:r>
          </a:p>
          <a:p>
            <a:pPr marL="914400" lvl="2" indent="-182880">
              <a:buSzPts val="2200"/>
            </a:pPr>
            <a:r>
              <a:rPr lang="en-US" b="1"/>
              <a:t>Others?! (STEM, Cultural or personal interest) </a:t>
            </a: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CA Academy Local Districts</a:t>
            </a:r>
            <a:endParaRPr/>
          </a:p>
          <a:p>
            <a:pPr marL="731520" lvl="2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Inland District</a:t>
            </a:r>
            <a:endParaRPr/>
          </a:p>
          <a:p>
            <a:pPr marL="731520" lvl="2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LA Region </a:t>
            </a:r>
            <a:endParaRPr/>
          </a:p>
          <a:p>
            <a:pPr marL="731520" lvl="2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Orange County District</a:t>
            </a:r>
            <a:endParaRPr/>
          </a:p>
        </p:txBody>
      </p:sp>
      <p:pic>
        <p:nvPicPr>
          <p:cNvPr id="507" name="Google Shape;507;p31" descr="California Academy of Nutrition and Dietetic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7385" y="1967454"/>
            <a:ext cx="4470839" cy="853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9" name="Google Shape;509;p3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6900" y="3193047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9896" y="3193047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4282897"/>
            <a:ext cx="8445357" cy="883524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4580" y="6104943"/>
            <a:ext cx="8286075" cy="4144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/>
              <a:t>Questions: </a:t>
            </a:r>
          </a:p>
          <a:p>
            <a:pPr>
              <a:lnSpc>
                <a:spcPct val="110000"/>
              </a:lnSpc>
            </a:pPr>
            <a:r>
              <a:rPr lang="en-US" sz="2800">
                <a:hlinkClick r:id="rId3"/>
              </a:rPr>
              <a:t>dpd@cpp.edu</a:t>
            </a:r>
            <a:r>
              <a:rPr lang="en-US" sz="2800"/>
              <a:t> </a:t>
            </a:r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r="-1" b="20600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290" name="Rectangle 28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3600"/>
              <a:t>Coordinated or Combined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2" name="Google Shape;272;p6"/>
          <p:cNvSpPr txBox="1">
            <a:spLocks noGrp="1"/>
          </p:cNvSpPr>
          <p:nvPr>
            <p:ph type="body" idx="1"/>
          </p:nvPr>
        </p:nvSpPr>
        <p:spPr>
          <a:xfrm>
            <a:off x="5329969" y="647750"/>
            <a:ext cx="5850936" cy="557106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800"/>
              <a:t>Acceptance into the program guarantees you supervised practice</a:t>
            </a:r>
          </a:p>
          <a:p>
            <a:pPr marL="640080" lvl="1" indent="-182880">
              <a:spcBef>
                <a:spcPts val="0"/>
              </a:spcBef>
              <a:buSzPts val="2400"/>
            </a:pPr>
            <a:r>
              <a:rPr lang="en-US"/>
              <a:t>Check requirements, typically apply SEPARATELY to each part: (1) the graduate degree and (2) the DI (DICAS) </a:t>
            </a:r>
          </a:p>
          <a:p>
            <a:pPr marL="640080" lvl="1" indent="-182880">
              <a:spcBef>
                <a:spcPts val="0"/>
              </a:spcBef>
              <a:buSzPts val="2400"/>
            </a:pPr>
            <a:r>
              <a:rPr lang="en-US"/>
              <a:t>Must meet entry requirements for </a:t>
            </a:r>
            <a:r>
              <a:rPr lang="en-US" b="1"/>
              <a:t>both 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/>
              <a:t>Program also provides a degree 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Loma Linda University (BS, MS, MPH) – NO DICAS 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USC Leonard Davis School of Gerontology (MS)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Fresno State – MS 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VA Greater Los Angeles – option (MPH, MS) 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CSU Northridge - MS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endParaRPr lang="en-US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lang="en-US"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290" name="Rectangle 28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3600" b="1"/>
              <a:t>GP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/>
              <a:t>Graduate Program in Dietetics </a:t>
            </a:r>
            <a:br>
              <a:rPr lang="en-US" sz="3600"/>
            </a:br>
            <a:r>
              <a:rPr lang="en-US" sz="2000"/>
              <a:t>(FG or FEM old names) </a:t>
            </a:r>
            <a:endParaRPr lang="en-US" sz="3600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2" name="Google Shape;272;p6"/>
          <p:cNvSpPr txBox="1">
            <a:spLocks noGrp="1"/>
          </p:cNvSpPr>
          <p:nvPr>
            <p:ph type="body" idx="1"/>
          </p:nvPr>
        </p:nvSpPr>
        <p:spPr>
          <a:xfrm>
            <a:off x="5329969" y="647750"/>
            <a:ext cx="5850936" cy="557106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Acceptance into the program guarantees you supervised practice and Degree completion</a:t>
            </a:r>
          </a:p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These program have competencies in BOTH didactic Dietetics Practice &amp; supervised practice </a:t>
            </a:r>
          </a:p>
          <a:p>
            <a:pPr marL="633730" lvl="1" indent="-18288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/>
              <a:t>= classes and supervised practice</a:t>
            </a:r>
          </a:p>
          <a:p>
            <a:pPr marL="633730" lvl="1" indent="-18288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endParaRPr lang="en-US" sz="1600" dirty="0"/>
          </a:p>
          <a:p>
            <a:pPr marL="633730" lvl="1" indent="-18288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/>
              <a:t>These may or may not require the DPD to be complete</a:t>
            </a:r>
          </a:p>
          <a:p>
            <a:pPr marL="633730" lvl="1" indent="-18288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600" dirty="0"/>
              <a:t>If they DO NOT require DPD Verification, the prerequisites are extensive 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Examples of GP</a:t>
            </a:r>
          </a:p>
          <a:p>
            <a:pPr marL="633730" lvl="1" indent="-18288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dirty="0"/>
              <a:t>Iowa State University MPP</a:t>
            </a:r>
          </a:p>
          <a:p>
            <a:pPr marL="633730" lvl="1" indent="-18288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dirty="0"/>
              <a:t>Utah State University MDA</a:t>
            </a:r>
          </a:p>
          <a:p>
            <a:pPr marL="633730" lvl="1" indent="-18288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dirty="0"/>
              <a:t>University of the Pacific: MSCN </a:t>
            </a:r>
          </a:p>
          <a:p>
            <a:pPr marL="633730" lvl="1" indent="-18288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dirty="0"/>
              <a:t>Berkeley Master in Nutritional Sci and Dietetics </a:t>
            </a:r>
          </a:p>
          <a:p>
            <a:pPr marL="457200" lvl="1" indent="-182880" rtl="0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endParaRPr lang="en-US"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055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296" name="Rectangle 29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8" name="Picture 297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3600"/>
              <a:t>Distance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8" name="Google Shape;278;p7"/>
          <p:cNvSpPr txBox="1">
            <a:spLocks noGrp="1"/>
          </p:cNvSpPr>
          <p:nvPr>
            <p:ph type="body" idx="1"/>
          </p:nvPr>
        </p:nvSpPr>
        <p:spPr>
          <a:xfrm>
            <a:off x="5329969" y="647749"/>
            <a:ext cx="5850936" cy="587103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lnSpcReduction="10000"/>
          </a:bodyPr>
          <a:lstStyle/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Administered in one location, but allows you to obtain most or all your supervised practice where you live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Often intern is responsible for finding own preceptors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Student must be proactive to secure (all) clinical preceptors in S. Cal</a:t>
            </a:r>
          </a:p>
          <a:p>
            <a:pPr marL="640080" lvl="1" indent="-182880">
              <a:spcBef>
                <a:spcPts val="900"/>
              </a:spcBef>
              <a:buSzPts val="2400"/>
            </a:pPr>
            <a:r>
              <a:rPr lang="en-US" dirty="0"/>
              <a:t>Unless they already have contracts – contact supervised practice program directly for a possible list of local preceptors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Generally, allows for more flexibility than other internships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Often have many more openings for interns (15 vs. 60) 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Some distance programs are not accepted in some states</a:t>
            </a:r>
          </a:p>
          <a:p>
            <a:pPr marL="182880" lvl="0" indent="-182880" rtl="0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1800" dirty="0"/>
              <a:t>A distance can be a GP (Iowa State, Utah State)</a:t>
            </a:r>
          </a:p>
          <a:p>
            <a:pPr marL="182880" lvl="0" indent="-30479" rtl="0"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US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 txBox="1">
            <a:spLocks noGrp="1"/>
          </p:cNvSpPr>
          <p:nvPr>
            <p:ph type="title"/>
          </p:nvPr>
        </p:nvSpPr>
        <p:spPr>
          <a:xfrm>
            <a:off x="1066800" y="252727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dirty="0"/>
              <a:t>Applying for Dietetic supervised practice programs</a:t>
            </a:r>
            <a:endParaRPr dirty="0"/>
          </a:p>
        </p:txBody>
      </p:sp>
      <p:sp>
        <p:nvSpPr>
          <p:cNvPr id="362" name="Google Shape;362;p14"/>
          <p:cNvSpPr txBox="1">
            <a:spLocks noGrp="1"/>
          </p:cNvSpPr>
          <p:nvPr>
            <p:ph type="body" idx="1"/>
          </p:nvPr>
        </p:nvSpPr>
        <p:spPr>
          <a:xfrm>
            <a:off x="854597" y="3239067"/>
            <a:ext cx="5241403" cy="350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Location</a:t>
            </a:r>
            <a:endParaRPr sz="1400">
              <a:solidFill>
                <a:schemeClr val="tx2"/>
              </a:solidFill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Traditional or Coordinated</a:t>
            </a:r>
            <a:endParaRPr sz="1400">
              <a:solidFill>
                <a:schemeClr val="tx2"/>
              </a:solidFill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Number of applicants received</a:t>
            </a:r>
            <a:endParaRPr sz="1400">
              <a:solidFill>
                <a:schemeClr val="tx2"/>
              </a:solidFill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Number of applicants accepted</a:t>
            </a:r>
            <a:endParaRPr sz="1400">
              <a:solidFill>
                <a:schemeClr val="tx2"/>
              </a:solidFill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Minimum GPA required</a:t>
            </a:r>
            <a:endParaRPr sz="1400">
              <a:solidFill>
                <a:schemeClr val="tx2"/>
              </a:solidFill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Average GPA of current students</a:t>
            </a:r>
            <a:endParaRPr sz="1400">
              <a:solidFill>
                <a:schemeClr val="tx2"/>
              </a:solidFill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0" i="0">
                <a:solidFill>
                  <a:schemeClr val="tx2"/>
                </a:solidFill>
              </a:rPr>
              <a:t>Length of program</a:t>
            </a:r>
            <a:endParaRPr sz="1400">
              <a:solidFill>
                <a:schemeClr val="tx2"/>
              </a:solidFill>
            </a:endParaRPr>
          </a:p>
          <a:p>
            <a:pPr marL="182880" lvl="0" indent="-771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63" name="Google Shape;363;p14"/>
          <p:cNvSpPr txBox="1"/>
          <p:nvPr/>
        </p:nvSpPr>
        <p:spPr>
          <a:xfrm>
            <a:off x="6096000" y="3239067"/>
            <a:ext cx="5898292" cy="33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Part-Time vs. Full-Time</a:t>
            </a:r>
            <a:endParaRPr sz="1100">
              <a:solidFill>
                <a:schemeClr val="tx2"/>
              </a:solidFill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Concentration or Specialty</a:t>
            </a:r>
            <a:endParaRPr sz="1100">
              <a:solidFill>
                <a:schemeClr val="tx2"/>
              </a:solidFill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Rotations</a:t>
            </a:r>
            <a:endParaRPr sz="1100">
              <a:solidFill>
                <a:schemeClr val="tx2"/>
              </a:solidFill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Tuition – Student Financial Aid Accepted? </a:t>
            </a:r>
            <a:endParaRPr sz="1100">
              <a:solidFill>
                <a:schemeClr val="tx2"/>
              </a:solidFill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 required?</a:t>
            </a:r>
            <a:endParaRPr sz="1100">
              <a:solidFill>
                <a:schemeClr val="tx2"/>
              </a:solidFill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program requirements</a:t>
            </a:r>
            <a:endParaRPr sz="1100">
              <a:solidFill>
                <a:schemeClr val="tx2"/>
              </a:solidFill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Interview required?</a:t>
            </a: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tx2"/>
                </a:solidFill>
                <a:latin typeface="Century Gothic"/>
                <a:sym typeface="Century Gothic"/>
              </a:rPr>
              <a:t>Deadline?</a:t>
            </a: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tx2"/>
                </a:solidFill>
                <a:latin typeface="Century Gothic"/>
                <a:sym typeface="Century Gothic"/>
              </a:rPr>
              <a:t>When does the program start?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364" name="Google Shape;364;p14"/>
          <p:cNvSpPr txBox="1"/>
          <p:nvPr/>
        </p:nvSpPr>
        <p:spPr>
          <a:xfrm>
            <a:off x="1136072" y="1484781"/>
            <a:ext cx="1012305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dirty="0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</a:t>
            </a:r>
            <a:r>
              <a:rPr lang="en-US" sz="1800" b="0" i="0" dirty="0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Review the complete list of programs and make a list of those that you want to learn more about.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u="sng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https://www.eatrightpro.org/acend/accredited-programs/accredited-programs-directory</a:t>
            </a:r>
            <a:endParaRPr lang="en-US" sz="20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9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14"/>
          <p:cNvSpPr txBox="1"/>
          <p:nvPr/>
        </p:nvSpPr>
        <p:spPr>
          <a:xfrm>
            <a:off x="8912646" y="6363784"/>
            <a:ext cx="3957845" cy="3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AllAccessDietetics.com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5582-25D7-C089-C8ED-67C06583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apply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3DC2-59CF-02B7-3A8C-B2CBC155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Review your WANTS, program components, and your Qualifications</a:t>
            </a:r>
          </a:p>
          <a:p>
            <a:endParaRPr lang="en-US"/>
          </a:p>
          <a:p>
            <a:r>
              <a:rPr lang="en-US"/>
              <a:t>DI: Cost, Financial Aid Available, Location, Format (Distance, combined, </a:t>
            </a:r>
            <a:r>
              <a:rPr lang="en-US" err="1"/>
              <a:t>etc</a:t>
            </a:r>
            <a:r>
              <a:rPr lang="en-US"/>
              <a:t>), timeline, type of degree, entry requirements </a:t>
            </a:r>
          </a:p>
          <a:p>
            <a:r>
              <a:rPr lang="en-US"/>
              <a:t>You: GPA, Experience, $$, Time-available, mobility, interests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D9893-FB32-036D-3B37-F98B50E5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E1C908-B3CC-430B-8659-0948FA2BA0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5F22A-22AD-4AB5-B4E5-D6E61E43E45F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0957EC-86C0-4415-A208-C533BB28CB01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0</TotalTime>
  <Words>1553</Words>
  <Application>Microsoft Office PowerPoint</Application>
  <PresentationFormat>Widescreen</PresentationFormat>
  <Paragraphs>230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PMingLiU</vt:lpstr>
      <vt:lpstr>Abadi</vt:lpstr>
      <vt:lpstr>Arial</vt:lpstr>
      <vt:lpstr>Calibri</vt:lpstr>
      <vt:lpstr>Century Gothic</vt:lpstr>
      <vt:lpstr>Garamond</vt:lpstr>
      <vt:lpstr>MS Shell Dlg 2</vt:lpstr>
      <vt:lpstr>Times New Roman</vt:lpstr>
      <vt:lpstr>Wingdings</vt:lpstr>
      <vt:lpstr>Wingdings 3</vt:lpstr>
      <vt:lpstr>Madison</vt:lpstr>
      <vt:lpstr>Supervised Practice Workshop &amp; DICAS Overview</vt:lpstr>
      <vt:lpstr>Pathway to Becoming an RD/RDN</vt:lpstr>
      <vt:lpstr>Types of supervised practice</vt:lpstr>
      <vt:lpstr>Traditional</vt:lpstr>
      <vt:lpstr>Coordinated or Combined</vt:lpstr>
      <vt:lpstr>GP  Graduate Program in Dietetics  (FG or FEM old names) </vt:lpstr>
      <vt:lpstr>Distance</vt:lpstr>
      <vt:lpstr>Applying for Dietetic supervised practice programs</vt:lpstr>
      <vt:lpstr>Where to apply </vt:lpstr>
      <vt:lpstr>PowerPoint Presentation</vt:lpstr>
      <vt:lpstr>PowerPoint Presentation</vt:lpstr>
      <vt:lpstr>Applicant information: </vt:lpstr>
      <vt:lpstr>PowerPoint Presentation</vt:lpstr>
      <vt:lpstr>Transcripts</vt:lpstr>
      <vt:lpstr>For each school, you will enter this information</vt:lpstr>
      <vt:lpstr>PowerPoint Presentation</vt:lpstr>
      <vt:lpstr>Tips for DPD Transfer Classes</vt:lpstr>
      <vt:lpstr>Tips for DPD Transfer Classes</vt:lpstr>
      <vt:lpstr>PowerPoint Presentation</vt:lpstr>
      <vt:lpstr>**Essential Step** you must include this form as an upload for ALL Transcripts you order for DICAS</vt:lpstr>
      <vt:lpstr>Test scores – DO NOT send your results to DICAS</vt:lpstr>
      <vt:lpstr>This is why  having a good resume is helpful – you can get all of this from a good resume</vt:lpstr>
      <vt:lpstr>PowerPoint Presentation</vt:lpstr>
      <vt:lpstr>Declaration of Intent or Verification Statement  Evaluator: Emily Kiresich  Email: dpd@cpp.edu Due Date: you need to put the date your application(s) due</vt:lpstr>
      <vt:lpstr>DPD Course List found on Didactic Program in Dietetics Page at CPP  Choose the year your declared Dietetics as an option (check DPR)</vt:lpstr>
      <vt:lpstr>Document uploads</vt:lpstr>
      <vt:lpstr>DPD course list </vt:lpstr>
      <vt:lpstr>Adding a Program to your DICAS application:</vt:lpstr>
      <vt:lpstr>PowerPoint Presentation</vt:lpstr>
      <vt:lpstr>PowerPoint Presentation</vt:lpstr>
      <vt:lpstr>Your personal statement goes here: </vt:lpstr>
      <vt:lpstr>References: look at what each program wants in a reference. Teachers, work, etc. you can designate which reference is for which program(s)  Ask for references EARLY. Please give your contacts at least 3-4 weeks to complete these letters. </vt:lpstr>
      <vt:lpstr>PowerPoint Presentation</vt:lpstr>
      <vt:lpstr>$50 for 1 + $25 for each additional program   Apply to 4 programs = $125 </vt:lpstr>
      <vt:lpstr>Tips from past applicants</vt:lpstr>
      <vt:lpstr>Take the NDTR Exam!  Make yourself more competitive!</vt:lpstr>
      <vt:lpstr>Improving Your Application</vt:lpstr>
      <vt:lpstr>Improve your Application</vt:lpstr>
      <vt:lpstr>Improve your Application</vt:lpstr>
      <vt:lpstr>Improve your Application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DICAS 3.x  Overview</dc:title>
  <dc:creator>Emily J. Kiresich</dc:creator>
  <cp:lastModifiedBy>Emily Joy Kiresich</cp:lastModifiedBy>
  <cp:revision>1</cp:revision>
  <dcterms:created xsi:type="dcterms:W3CDTF">2022-10-03T16:11:23Z</dcterms:created>
  <dcterms:modified xsi:type="dcterms:W3CDTF">2024-10-07T21:26:50Z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