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37"/>
  </p:notesMasterIdLst>
  <p:handoutMasterIdLst>
    <p:handoutMasterId r:id="rId38"/>
  </p:handoutMasterIdLst>
  <p:sldIdLst>
    <p:sldId id="323" r:id="rId5"/>
    <p:sldId id="355" r:id="rId6"/>
    <p:sldId id="357" r:id="rId7"/>
    <p:sldId id="369" r:id="rId8"/>
    <p:sldId id="370" r:id="rId9"/>
    <p:sldId id="371" r:id="rId10"/>
    <p:sldId id="372" r:id="rId11"/>
    <p:sldId id="373" r:id="rId12"/>
    <p:sldId id="374" r:id="rId13"/>
    <p:sldId id="375" r:id="rId14"/>
    <p:sldId id="358" r:id="rId15"/>
    <p:sldId id="391" r:id="rId16"/>
    <p:sldId id="343" r:id="rId17"/>
    <p:sldId id="386" r:id="rId18"/>
    <p:sldId id="387" r:id="rId19"/>
    <p:sldId id="359" r:id="rId20"/>
    <p:sldId id="365" r:id="rId21"/>
    <p:sldId id="360" r:id="rId22"/>
    <p:sldId id="349" r:id="rId23"/>
    <p:sldId id="388" r:id="rId24"/>
    <p:sldId id="376" r:id="rId25"/>
    <p:sldId id="342" r:id="rId26"/>
    <p:sldId id="377" r:id="rId27"/>
    <p:sldId id="390" r:id="rId28"/>
    <p:sldId id="378" r:id="rId29"/>
    <p:sldId id="379" r:id="rId30"/>
    <p:sldId id="380" r:id="rId31"/>
    <p:sldId id="381" r:id="rId32"/>
    <p:sldId id="382" r:id="rId33"/>
    <p:sldId id="383" r:id="rId34"/>
    <p:sldId id="389" r:id="rId35"/>
    <p:sldId id="385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426A"/>
    <a:srgbClr val="95B8BF"/>
    <a:srgbClr val="5869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3E0DBAA-7990-B4F5-AADA-925C94AFDA92}" v="33" dt="2024-07-03T23:28:20.214"/>
    <p1510:client id="{AC3B20DB-AC22-6E1D-AF57-A5B9CE5B47A3}" v="97" dt="2024-07-03T21:48:00.982"/>
  </p1510:revLst>
</p1510:revInfo>
</file>

<file path=ppt/tableStyles.xml><?xml version="1.0" encoding="utf-8"?>
<a:tblStyleLst xmlns:a="http://schemas.openxmlformats.org/drawingml/2006/main" def="{0E3FDE45-AF77-4B5C-9715-49D594BDF05E}"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5538" autoAdjust="0"/>
  </p:normalViewPr>
  <p:slideViewPr>
    <p:cSldViewPr snapToGrid="0">
      <p:cViewPr varScale="1">
        <p:scale>
          <a:sx n="119" d="100"/>
          <a:sy n="119" d="100"/>
        </p:scale>
        <p:origin x="232" y="28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1" d="2"/>
          <a:sy n="1" d="2"/>
        </p:scale>
        <p:origin x="2280" y="63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presProps" Target="presProp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45" Type="http://schemas.microsoft.com/office/2018/10/relationships/authors" Target="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microsoft.com/office/2016/11/relationships/changesInfo" Target="changesInfos/changesInfo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handoutMaster" Target="handoutMasters/handoutMaster1.xml"/><Relationship Id="rId20" Type="http://schemas.openxmlformats.org/officeDocument/2006/relationships/slide" Target="slides/slide16.xml"/><Relationship Id="rId41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dre G. Sy" userId="S::agsy@cpp.edu::39c01c50-c365-40d4-bf5f-9337267c5742" providerId="AD" clId="Web-{73E0DBAA-7990-B4F5-AADA-925C94AFDA92}"/>
    <pc:docChg chg="modSld">
      <pc:chgData name="Andre G. Sy" userId="S::agsy@cpp.edu::39c01c50-c365-40d4-bf5f-9337267c5742" providerId="AD" clId="Web-{73E0DBAA-7990-B4F5-AADA-925C94AFDA92}" dt="2024-07-03T23:28:20.214" v="32"/>
      <pc:docMkLst>
        <pc:docMk/>
      </pc:docMkLst>
      <pc:sldChg chg="modSp">
        <pc:chgData name="Andre G. Sy" userId="S::agsy@cpp.edu::39c01c50-c365-40d4-bf5f-9337267c5742" providerId="AD" clId="Web-{73E0DBAA-7990-B4F5-AADA-925C94AFDA92}" dt="2024-07-03T23:26:52.086" v="20"/>
        <pc:sldMkLst>
          <pc:docMk/>
          <pc:sldMk cId="4136980609" sldId="342"/>
        </pc:sldMkLst>
        <pc:spChg chg="ord">
          <ac:chgData name="Andre G. Sy" userId="S::agsy@cpp.edu::39c01c50-c365-40d4-bf5f-9337267c5742" providerId="AD" clId="Web-{73E0DBAA-7990-B4F5-AADA-925C94AFDA92}" dt="2024-07-03T23:26:52.086" v="20"/>
          <ac:spMkLst>
            <pc:docMk/>
            <pc:sldMk cId="4136980609" sldId="342"/>
            <ac:spMk id="2" creationId="{3B5D7710-BC79-D03C-B042-A6B4A36BD592}"/>
          </ac:spMkLst>
        </pc:spChg>
      </pc:sldChg>
      <pc:sldChg chg="modSp">
        <pc:chgData name="Andre G. Sy" userId="S::agsy@cpp.edu::39c01c50-c365-40d4-bf5f-9337267c5742" providerId="AD" clId="Web-{73E0DBAA-7990-B4F5-AADA-925C94AFDA92}" dt="2024-07-03T23:26:04.428" v="19"/>
        <pc:sldMkLst>
          <pc:docMk/>
          <pc:sldMk cId="444454679" sldId="343"/>
        </pc:sldMkLst>
        <pc:spChg chg="ord">
          <ac:chgData name="Andre G. Sy" userId="S::agsy@cpp.edu::39c01c50-c365-40d4-bf5f-9337267c5742" providerId="AD" clId="Web-{73E0DBAA-7990-B4F5-AADA-925C94AFDA92}" dt="2024-07-03T23:26:04.428" v="19"/>
          <ac:spMkLst>
            <pc:docMk/>
            <pc:sldMk cId="444454679" sldId="343"/>
            <ac:spMk id="3" creationId="{976154CE-DC89-BC0E-811C-C28AC4F4692F}"/>
          </ac:spMkLst>
        </pc:spChg>
        <pc:picChg chg="ord">
          <ac:chgData name="Andre G. Sy" userId="S::agsy@cpp.edu::39c01c50-c365-40d4-bf5f-9337267c5742" providerId="AD" clId="Web-{73E0DBAA-7990-B4F5-AADA-925C94AFDA92}" dt="2024-07-03T23:25:58.771" v="18"/>
          <ac:picMkLst>
            <pc:docMk/>
            <pc:sldMk cId="444454679" sldId="343"/>
            <ac:picMk id="8" creationId="{C70F24D1-5B10-651F-21DA-45B0366A9C1B}"/>
          </ac:picMkLst>
        </pc:picChg>
      </pc:sldChg>
      <pc:sldChg chg="modSp">
        <pc:chgData name="Andre G. Sy" userId="S::agsy@cpp.edu::39c01c50-c365-40d4-bf5f-9337267c5742" providerId="AD" clId="Web-{73E0DBAA-7990-B4F5-AADA-925C94AFDA92}" dt="2024-07-03T23:24:26.752" v="0"/>
        <pc:sldMkLst>
          <pc:docMk/>
          <pc:sldMk cId="3510597015" sldId="355"/>
        </pc:sldMkLst>
        <pc:spChg chg="ord">
          <ac:chgData name="Andre G. Sy" userId="S::agsy@cpp.edu::39c01c50-c365-40d4-bf5f-9337267c5742" providerId="AD" clId="Web-{73E0DBAA-7990-B4F5-AADA-925C94AFDA92}" dt="2024-07-03T23:24:26.752" v="0"/>
          <ac:spMkLst>
            <pc:docMk/>
            <pc:sldMk cId="3510597015" sldId="355"/>
            <ac:spMk id="2" creationId="{08E5C7D0-A718-C4E9-1547-78414C42D1B1}"/>
          </ac:spMkLst>
        </pc:spChg>
      </pc:sldChg>
      <pc:sldChg chg="modSp">
        <pc:chgData name="Andre G. Sy" userId="S::agsy@cpp.edu::39c01c50-c365-40d4-bf5f-9337267c5742" providerId="AD" clId="Web-{73E0DBAA-7990-B4F5-AADA-925C94AFDA92}" dt="2024-07-03T23:25:17.723" v="17"/>
        <pc:sldMkLst>
          <pc:docMk/>
          <pc:sldMk cId="1989192919" sldId="369"/>
        </pc:sldMkLst>
        <pc:spChg chg="ord">
          <ac:chgData name="Andre G. Sy" userId="S::agsy@cpp.edu::39c01c50-c365-40d4-bf5f-9337267c5742" providerId="AD" clId="Web-{73E0DBAA-7990-B4F5-AADA-925C94AFDA92}" dt="2024-07-03T23:24:53.019" v="1"/>
          <ac:spMkLst>
            <pc:docMk/>
            <pc:sldMk cId="1989192919" sldId="369"/>
            <ac:spMk id="2" creationId="{08E5C7D0-A718-C4E9-1547-78414C42D1B1}"/>
          </ac:spMkLst>
        </pc:spChg>
        <pc:spChg chg="ord">
          <ac:chgData name="Andre G. Sy" userId="S::agsy@cpp.edu::39c01c50-c365-40d4-bf5f-9337267c5742" providerId="AD" clId="Web-{73E0DBAA-7990-B4F5-AADA-925C94AFDA92}" dt="2024-07-03T23:25:09.894" v="7"/>
          <ac:spMkLst>
            <pc:docMk/>
            <pc:sldMk cId="1989192919" sldId="369"/>
            <ac:spMk id="3" creationId="{531060AA-3047-2770-E276-8999A64EB120}"/>
          </ac:spMkLst>
        </pc:spChg>
        <pc:picChg chg="ord">
          <ac:chgData name="Andre G. Sy" userId="S::agsy@cpp.edu::39c01c50-c365-40d4-bf5f-9337267c5742" providerId="AD" clId="Web-{73E0DBAA-7990-B4F5-AADA-925C94AFDA92}" dt="2024-07-03T23:25:17.723" v="17"/>
          <ac:picMkLst>
            <pc:docMk/>
            <pc:sldMk cId="1989192919" sldId="369"/>
            <ac:picMk id="6" creationId="{C8D16249-C706-E972-94C6-3358BB20960B}"/>
          </ac:picMkLst>
        </pc:picChg>
      </pc:sldChg>
      <pc:sldChg chg="modSp">
        <pc:chgData name="Andre G. Sy" userId="S::agsy@cpp.edu::39c01c50-c365-40d4-bf5f-9337267c5742" providerId="AD" clId="Web-{73E0DBAA-7990-B4F5-AADA-925C94AFDA92}" dt="2024-07-03T23:28:04.323" v="31"/>
        <pc:sldMkLst>
          <pc:docMk/>
          <pc:sldMk cId="1238622041" sldId="379"/>
        </pc:sldMkLst>
        <pc:spChg chg="ord">
          <ac:chgData name="Andre G. Sy" userId="S::agsy@cpp.edu::39c01c50-c365-40d4-bf5f-9337267c5742" providerId="AD" clId="Web-{73E0DBAA-7990-B4F5-AADA-925C94AFDA92}" dt="2024-07-03T23:28:04.323" v="31"/>
          <ac:spMkLst>
            <pc:docMk/>
            <pc:sldMk cId="1238622041" sldId="379"/>
            <ac:spMk id="4" creationId="{00331392-E115-D856-3638-9BF84E219C0A}"/>
          </ac:spMkLst>
        </pc:spChg>
        <pc:spChg chg="ord">
          <ac:chgData name="Andre G. Sy" userId="S::agsy@cpp.edu::39c01c50-c365-40d4-bf5f-9337267c5742" providerId="AD" clId="Web-{73E0DBAA-7990-B4F5-AADA-925C94AFDA92}" dt="2024-07-03T23:27:57.885" v="30"/>
          <ac:spMkLst>
            <pc:docMk/>
            <pc:sldMk cId="1238622041" sldId="379"/>
            <ac:spMk id="10" creationId="{DB61D27D-E913-A6E3-D407-5464675DCCCE}"/>
          </ac:spMkLst>
        </pc:spChg>
      </pc:sldChg>
      <pc:sldChg chg="modSp">
        <pc:chgData name="Andre G. Sy" userId="S::agsy@cpp.edu::39c01c50-c365-40d4-bf5f-9337267c5742" providerId="AD" clId="Web-{73E0DBAA-7990-B4F5-AADA-925C94AFDA92}" dt="2024-07-03T23:28:20.214" v="32"/>
        <pc:sldMkLst>
          <pc:docMk/>
          <pc:sldMk cId="560023949" sldId="380"/>
        </pc:sldMkLst>
        <pc:spChg chg="ord">
          <ac:chgData name="Andre G. Sy" userId="S::agsy@cpp.edu::39c01c50-c365-40d4-bf5f-9337267c5742" providerId="AD" clId="Web-{73E0DBAA-7990-B4F5-AADA-925C94AFDA92}" dt="2024-07-03T23:28:20.214" v="32"/>
          <ac:spMkLst>
            <pc:docMk/>
            <pc:sldMk cId="560023949" sldId="380"/>
            <ac:spMk id="6" creationId="{15B7021B-F969-955E-0429-C16614A904A2}"/>
          </ac:spMkLst>
        </pc:spChg>
      </pc:sldChg>
      <pc:sldChg chg="modSp">
        <pc:chgData name="Andre G. Sy" userId="S::agsy@cpp.edu::39c01c50-c365-40d4-bf5f-9337267c5742" providerId="AD" clId="Web-{73E0DBAA-7990-B4F5-AADA-925C94AFDA92}" dt="2024-07-03T23:27:32.493" v="28"/>
        <pc:sldMkLst>
          <pc:docMk/>
          <pc:sldMk cId="2093273402" sldId="390"/>
        </pc:sldMkLst>
        <pc:picChg chg="ord">
          <ac:chgData name="Andre G. Sy" userId="S::agsy@cpp.edu::39c01c50-c365-40d4-bf5f-9337267c5742" providerId="AD" clId="Web-{73E0DBAA-7990-B4F5-AADA-925C94AFDA92}" dt="2024-07-03T23:27:32.493" v="28"/>
          <ac:picMkLst>
            <pc:docMk/>
            <pc:sldMk cId="2093273402" sldId="390"/>
            <ac:picMk id="3" creationId="{9B92E4B8-7348-ED6A-858D-24EAB6D07BD3}"/>
          </ac:picMkLst>
        </pc:picChg>
      </pc:sldChg>
    </pc:docChg>
  </pc:docChgLst>
  <pc:docChgLst>
    <pc:chgData name="Andre G. Sy" userId="S::agsy@cpp.edu::39c01c50-c365-40d4-bf5f-9337267c5742" providerId="AD" clId="Web-{AC3B20DB-AC22-6E1D-AF57-A5B9CE5B47A3}"/>
    <pc:docChg chg="modSld">
      <pc:chgData name="Andre G. Sy" userId="S::agsy@cpp.edu::39c01c50-c365-40d4-bf5f-9337267c5742" providerId="AD" clId="Web-{AC3B20DB-AC22-6E1D-AF57-A5B9CE5B47A3}" dt="2024-07-03T21:48:00.982" v="93" actId="1076"/>
      <pc:docMkLst>
        <pc:docMk/>
      </pc:docMkLst>
      <pc:sldChg chg="modSp">
        <pc:chgData name="Andre G. Sy" userId="S::agsy@cpp.edu::39c01c50-c365-40d4-bf5f-9337267c5742" providerId="AD" clId="Web-{AC3B20DB-AC22-6E1D-AF57-A5B9CE5B47A3}" dt="2024-07-03T21:47:38.497" v="84" actId="1076"/>
        <pc:sldMkLst>
          <pc:docMk/>
          <pc:sldMk cId="444454679" sldId="343"/>
        </pc:sldMkLst>
        <pc:picChg chg="mod">
          <ac:chgData name="Andre G. Sy" userId="S::agsy@cpp.edu::39c01c50-c365-40d4-bf5f-9337267c5742" providerId="AD" clId="Web-{AC3B20DB-AC22-6E1D-AF57-A5B9CE5B47A3}" dt="2024-07-03T21:47:38.497" v="84" actId="1076"/>
          <ac:picMkLst>
            <pc:docMk/>
            <pc:sldMk cId="444454679" sldId="343"/>
            <ac:picMk id="8" creationId="{C70F24D1-5B10-651F-21DA-45B0366A9C1B}"/>
          </ac:picMkLst>
        </pc:picChg>
      </pc:sldChg>
      <pc:sldChg chg="addSp delSp">
        <pc:chgData name="Andre G. Sy" userId="S::agsy@cpp.edu::39c01c50-c365-40d4-bf5f-9337267c5742" providerId="AD" clId="Web-{AC3B20DB-AC22-6E1D-AF57-A5B9CE5B47A3}" dt="2024-07-03T21:47:09.230" v="76"/>
        <pc:sldMkLst>
          <pc:docMk/>
          <pc:sldMk cId="3876075713" sldId="349"/>
        </pc:sldMkLst>
        <pc:spChg chg="add del">
          <ac:chgData name="Andre G. Sy" userId="S::agsy@cpp.edu::39c01c50-c365-40d4-bf5f-9337267c5742" providerId="AD" clId="Web-{AC3B20DB-AC22-6E1D-AF57-A5B9CE5B47A3}" dt="2024-07-03T21:47:09.230" v="76"/>
          <ac:spMkLst>
            <pc:docMk/>
            <pc:sldMk cId="3876075713" sldId="349"/>
            <ac:spMk id="7" creationId="{9EEFD1D2-D788-4444-A057-EBEE44DDFA22}"/>
          </ac:spMkLst>
        </pc:spChg>
        <pc:spChg chg="add del">
          <ac:chgData name="Andre G. Sy" userId="S::agsy@cpp.edu::39c01c50-c365-40d4-bf5f-9337267c5742" providerId="AD" clId="Web-{AC3B20DB-AC22-6E1D-AF57-A5B9CE5B47A3}" dt="2024-07-03T21:47:06.574" v="75"/>
          <ac:spMkLst>
            <pc:docMk/>
            <pc:sldMk cId="3876075713" sldId="349"/>
            <ac:spMk id="8" creationId="{642AD112-17DF-44D5-846D-37C33EBBE644}"/>
          </ac:spMkLst>
        </pc:spChg>
        <pc:spChg chg="add del">
          <ac:chgData name="Andre G. Sy" userId="S::agsy@cpp.edu::39c01c50-c365-40d4-bf5f-9337267c5742" providerId="AD" clId="Web-{AC3B20DB-AC22-6E1D-AF57-A5B9CE5B47A3}" dt="2024-07-03T21:47:05.667" v="74"/>
          <ac:spMkLst>
            <pc:docMk/>
            <pc:sldMk cId="3876075713" sldId="349"/>
            <ac:spMk id="9" creationId="{2427226B-56CE-DD00-C999-16C66ABFA64D}"/>
          </ac:spMkLst>
        </pc:spChg>
      </pc:sldChg>
      <pc:sldChg chg="modSp">
        <pc:chgData name="Andre G. Sy" userId="S::agsy@cpp.edu::39c01c50-c365-40d4-bf5f-9337267c5742" providerId="AD" clId="Web-{AC3B20DB-AC22-6E1D-AF57-A5B9CE5B47A3}" dt="2024-07-03T21:37:21.820" v="0"/>
        <pc:sldMkLst>
          <pc:docMk/>
          <pc:sldMk cId="3510597015" sldId="355"/>
        </pc:sldMkLst>
        <pc:spChg chg="mod">
          <ac:chgData name="Andre G. Sy" userId="S::agsy@cpp.edu::39c01c50-c365-40d4-bf5f-9337267c5742" providerId="AD" clId="Web-{AC3B20DB-AC22-6E1D-AF57-A5B9CE5B47A3}" dt="2024-07-03T21:37:21.820" v="0"/>
          <ac:spMkLst>
            <pc:docMk/>
            <pc:sldMk cId="3510597015" sldId="355"/>
            <ac:spMk id="9" creationId="{1B88BBEA-17EF-BC1E-BF6A-9CBA0F8D3FC3}"/>
          </ac:spMkLst>
        </pc:spChg>
      </pc:sldChg>
      <pc:sldChg chg="addSp delSp">
        <pc:chgData name="Andre G. Sy" userId="S::agsy@cpp.edu::39c01c50-c365-40d4-bf5f-9337267c5742" providerId="AD" clId="Web-{AC3B20DB-AC22-6E1D-AF57-A5B9CE5B47A3}" dt="2024-07-03T21:47:14.824" v="78"/>
        <pc:sldMkLst>
          <pc:docMk/>
          <pc:sldMk cId="1444142754" sldId="365"/>
        </pc:sldMkLst>
        <pc:spChg chg="add del">
          <ac:chgData name="Andre G. Sy" userId="S::agsy@cpp.edu::39c01c50-c365-40d4-bf5f-9337267c5742" providerId="AD" clId="Web-{AC3B20DB-AC22-6E1D-AF57-A5B9CE5B47A3}" dt="2024-07-03T21:47:14.824" v="78"/>
          <ac:spMkLst>
            <pc:docMk/>
            <pc:sldMk cId="1444142754" sldId="365"/>
            <ac:spMk id="3" creationId="{BE8551D7-655B-25DD-BEE5-F9B94894D097}"/>
          </ac:spMkLst>
        </pc:spChg>
        <pc:spChg chg="add del">
          <ac:chgData name="Andre G. Sy" userId="S::agsy@cpp.edu::39c01c50-c365-40d4-bf5f-9337267c5742" providerId="AD" clId="Web-{AC3B20DB-AC22-6E1D-AF57-A5B9CE5B47A3}" dt="2024-07-03T21:47:11.996" v="77"/>
          <ac:spMkLst>
            <pc:docMk/>
            <pc:sldMk cId="1444142754" sldId="365"/>
            <ac:spMk id="5" creationId="{50A45B27-4959-91CE-B9AB-7A5599D88C23}"/>
          </ac:spMkLst>
        </pc:spChg>
      </pc:sldChg>
      <pc:sldChg chg="delSp modSp">
        <pc:chgData name="Andre G. Sy" userId="S::agsy@cpp.edu::39c01c50-c365-40d4-bf5f-9337267c5742" providerId="AD" clId="Web-{AC3B20DB-AC22-6E1D-AF57-A5B9CE5B47A3}" dt="2024-07-03T21:40:50.795" v="46" actId="1076"/>
        <pc:sldMkLst>
          <pc:docMk/>
          <pc:sldMk cId="1989192919" sldId="369"/>
        </pc:sldMkLst>
        <pc:spChg chg="ord">
          <ac:chgData name="Andre G. Sy" userId="S::agsy@cpp.edu::39c01c50-c365-40d4-bf5f-9337267c5742" providerId="AD" clId="Web-{AC3B20DB-AC22-6E1D-AF57-A5B9CE5B47A3}" dt="2024-07-03T21:38:50.385" v="6"/>
          <ac:spMkLst>
            <pc:docMk/>
            <pc:sldMk cId="1989192919" sldId="369"/>
            <ac:spMk id="3" creationId="{531060AA-3047-2770-E276-8999A64EB120}"/>
          </ac:spMkLst>
        </pc:spChg>
        <pc:spChg chg="mod">
          <ac:chgData name="Andre G. Sy" userId="S::agsy@cpp.edu::39c01c50-c365-40d4-bf5f-9337267c5742" providerId="AD" clId="Web-{AC3B20DB-AC22-6E1D-AF57-A5B9CE5B47A3}" dt="2024-07-03T21:40:42.451" v="45" actId="1076"/>
          <ac:spMkLst>
            <pc:docMk/>
            <pc:sldMk cId="1989192919" sldId="369"/>
            <ac:spMk id="7" creationId="{DD6E1ACF-DF3C-2193-5541-8D3CD545FE59}"/>
          </ac:spMkLst>
        </pc:spChg>
        <pc:spChg chg="mod ord">
          <ac:chgData name="Andre G. Sy" userId="S::agsy@cpp.edu::39c01c50-c365-40d4-bf5f-9337267c5742" providerId="AD" clId="Web-{AC3B20DB-AC22-6E1D-AF57-A5B9CE5B47A3}" dt="2024-07-03T21:40:36.482" v="44" actId="1076"/>
          <ac:spMkLst>
            <pc:docMk/>
            <pc:sldMk cId="1989192919" sldId="369"/>
            <ac:spMk id="23" creationId="{44053992-B3E4-AC77-BB41-FF0E47DAD161}"/>
          </ac:spMkLst>
        </pc:spChg>
        <pc:spChg chg="mod">
          <ac:chgData name="Andre G. Sy" userId="S::agsy@cpp.edu::39c01c50-c365-40d4-bf5f-9337267c5742" providerId="AD" clId="Web-{AC3B20DB-AC22-6E1D-AF57-A5B9CE5B47A3}" dt="2024-07-03T21:40:20.591" v="35" actId="1076"/>
          <ac:spMkLst>
            <pc:docMk/>
            <pc:sldMk cId="1989192919" sldId="369"/>
            <ac:spMk id="24" creationId="{D41A4400-4810-BB7B-8726-4703FDE9436B}"/>
          </ac:spMkLst>
        </pc:spChg>
        <pc:spChg chg="del mod">
          <ac:chgData name="Andre G. Sy" userId="S::agsy@cpp.edu::39c01c50-c365-40d4-bf5f-9337267c5742" providerId="AD" clId="Web-{AC3B20DB-AC22-6E1D-AF57-A5B9CE5B47A3}" dt="2024-07-03T21:39:42.918" v="17"/>
          <ac:spMkLst>
            <pc:docMk/>
            <pc:sldMk cId="1989192919" sldId="369"/>
            <ac:spMk id="25" creationId="{AAE5972A-9DAD-D88C-B490-50888CAAAB1D}"/>
          </ac:spMkLst>
        </pc:spChg>
        <pc:spChg chg="del mod">
          <ac:chgData name="Andre G. Sy" userId="S::agsy@cpp.edu::39c01c50-c365-40d4-bf5f-9337267c5742" providerId="AD" clId="Web-{AC3B20DB-AC22-6E1D-AF57-A5B9CE5B47A3}" dt="2024-07-03T21:39:50.575" v="20"/>
          <ac:spMkLst>
            <pc:docMk/>
            <pc:sldMk cId="1989192919" sldId="369"/>
            <ac:spMk id="26" creationId="{2E111878-3F27-9D55-9B24-9F497818E004}"/>
          </ac:spMkLst>
        </pc:spChg>
        <pc:grpChg chg="del mod">
          <ac:chgData name="Andre G. Sy" userId="S::agsy@cpp.edu::39c01c50-c365-40d4-bf5f-9337267c5742" providerId="AD" clId="Web-{AC3B20DB-AC22-6E1D-AF57-A5B9CE5B47A3}" dt="2024-07-03T21:39:38.418" v="15"/>
          <ac:grpSpMkLst>
            <pc:docMk/>
            <pc:sldMk cId="1989192919" sldId="369"/>
            <ac:grpSpMk id="21" creationId="{7D4552F6-DEF2-5D08-C1C3-1BDF7AC2AB83}"/>
          </ac:grpSpMkLst>
        </pc:grpChg>
        <pc:grpChg chg="del mod">
          <ac:chgData name="Andre G. Sy" userId="S::agsy@cpp.edu::39c01c50-c365-40d4-bf5f-9337267c5742" providerId="AD" clId="Web-{AC3B20DB-AC22-6E1D-AF57-A5B9CE5B47A3}" dt="2024-07-03T21:39:28.793" v="13"/>
          <ac:grpSpMkLst>
            <pc:docMk/>
            <pc:sldMk cId="1989192919" sldId="369"/>
            <ac:grpSpMk id="22" creationId="{BFD60FB2-3A22-12F3-B301-95A6132B18A1}"/>
          </ac:grpSpMkLst>
        </pc:grpChg>
        <pc:picChg chg="mod">
          <ac:chgData name="Andre G. Sy" userId="S::agsy@cpp.edu::39c01c50-c365-40d4-bf5f-9337267c5742" providerId="AD" clId="Web-{AC3B20DB-AC22-6E1D-AF57-A5B9CE5B47A3}" dt="2024-07-03T21:40:50.795" v="46" actId="1076"/>
          <ac:picMkLst>
            <pc:docMk/>
            <pc:sldMk cId="1989192919" sldId="369"/>
            <ac:picMk id="6" creationId="{C8D16249-C706-E972-94C6-3358BB20960B}"/>
          </ac:picMkLst>
        </pc:picChg>
      </pc:sldChg>
      <pc:sldChg chg="delSp modSp">
        <pc:chgData name="Andre G. Sy" userId="S::agsy@cpp.edu::39c01c50-c365-40d4-bf5f-9337267c5742" providerId="AD" clId="Web-{AC3B20DB-AC22-6E1D-AF57-A5B9CE5B47A3}" dt="2024-07-03T21:41:11.124" v="49"/>
        <pc:sldMkLst>
          <pc:docMk/>
          <pc:sldMk cId="664297203" sldId="370"/>
        </pc:sldMkLst>
        <pc:spChg chg="del mod">
          <ac:chgData name="Andre G. Sy" userId="S::agsy@cpp.edu::39c01c50-c365-40d4-bf5f-9337267c5742" providerId="AD" clId="Web-{AC3B20DB-AC22-6E1D-AF57-A5B9CE5B47A3}" dt="2024-07-03T21:41:07.343" v="48"/>
          <ac:spMkLst>
            <pc:docMk/>
            <pc:sldMk cId="664297203" sldId="370"/>
            <ac:spMk id="3" creationId="{D057CEE9-4402-508C-8E8F-CD2A42D2E9E5}"/>
          </ac:spMkLst>
        </pc:spChg>
        <pc:spChg chg="del">
          <ac:chgData name="Andre G. Sy" userId="S::agsy@cpp.edu::39c01c50-c365-40d4-bf5f-9337267c5742" providerId="AD" clId="Web-{AC3B20DB-AC22-6E1D-AF57-A5B9CE5B47A3}" dt="2024-07-03T21:41:11.124" v="49"/>
          <ac:spMkLst>
            <pc:docMk/>
            <pc:sldMk cId="664297203" sldId="370"/>
            <ac:spMk id="8" creationId="{17C51B85-A619-391D-19AE-CD0B76B81D27}"/>
          </ac:spMkLst>
        </pc:spChg>
      </pc:sldChg>
      <pc:sldChg chg="delSp modSp">
        <pc:chgData name="Andre G. Sy" userId="S::agsy@cpp.edu::39c01c50-c365-40d4-bf5f-9337267c5742" providerId="AD" clId="Web-{AC3B20DB-AC22-6E1D-AF57-A5B9CE5B47A3}" dt="2024-07-03T21:41:18.578" v="51"/>
        <pc:sldMkLst>
          <pc:docMk/>
          <pc:sldMk cId="1988344091" sldId="371"/>
        </pc:sldMkLst>
        <pc:spChg chg="del mod">
          <ac:chgData name="Andre G. Sy" userId="S::agsy@cpp.edu::39c01c50-c365-40d4-bf5f-9337267c5742" providerId="AD" clId="Web-{AC3B20DB-AC22-6E1D-AF57-A5B9CE5B47A3}" dt="2024-07-03T21:41:18.578" v="51"/>
          <ac:spMkLst>
            <pc:docMk/>
            <pc:sldMk cId="1988344091" sldId="371"/>
            <ac:spMk id="2" creationId="{27CE9FA2-76BB-C12B-FC3B-F6B6D53CD1F9}"/>
          </ac:spMkLst>
        </pc:spChg>
      </pc:sldChg>
      <pc:sldChg chg="addSp delSp modSp">
        <pc:chgData name="Andre G. Sy" userId="S::agsy@cpp.edu::39c01c50-c365-40d4-bf5f-9337267c5742" providerId="AD" clId="Web-{AC3B20DB-AC22-6E1D-AF57-A5B9CE5B47A3}" dt="2024-07-03T21:48:00.982" v="93" actId="1076"/>
        <pc:sldMkLst>
          <pc:docMk/>
          <pc:sldMk cId="3556580244" sldId="374"/>
        </pc:sldMkLst>
        <pc:spChg chg="del mod">
          <ac:chgData name="Andre G. Sy" userId="S::agsy@cpp.edu::39c01c50-c365-40d4-bf5f-9337267c5742" providerId="AD" clId="Web-{AC3B20DB-AC22-6E1D-AF57-A5B9CE5B47A3}" dt="2024-07-03T21:41:25.312" v="53"/>
          <ac:spMkLst>
            <pc:docMk/>
            <pc:sldMk cId="3556580244" sldId="374"/>
            <ac:spMk id="3" creationId="{1070A9A3-AB99-8665-DF6F-B05B6ED2D943}"/>
          </ac:spMkLst>
        </pc:spChg>
        <pc:spChg chg="add del">
          <ac:chgData name="Andre G. Sy" userId="S::agsy@cpp.edu::39c01c50-c365-40d4-bf5f-9337267c5742" providerId="AD" clId="Web-{AC3B20DB-AC22-6E1D-AF57-A5B9CE5B47A3}" dt="2024-07-03T21:47:58.169" v="92"/>
          <ac:spMkLst>
            <pc:docMk/>
            <pc:sldMk cId="3556580244" sldId="374"/>
            <ac:spMk id="5" creationId="{0C1D75EF-71E2-4D81-A026-05074E8A11FC}"/>
          </ac:spMkLst>
        </pc:spChg>
        <pc:spChg chg="add del">
          <ac:chgData name="Andre G. Sy" userId="S::agsy@cpp.edu::39c01c50-c365-40d4-bf5f-9337267c5742" providerId="AD" clId="Web-{AC3B20DB-AC22-6E1D-AF57-A5B9CE5B47A3}" dt="2024-07-03T21:47:53.700" v="90"/>
          <ac:spMkLst>
            <pc:docMk/>
            <pc:sldMk cId="3556580244" sldId="374"/>
            <ac:spMk id="6" creationId="{1B3F8380-AFDA-75E2-0736-B6E6A3357363}"/>
          </ac:spMkLst>
        </pc:spChg>
        <pc:picChg chg="mod">
          <ac:chgData name="Andre G. Sy" userId="S::agsy@cpp.edu::39c01c50-c365-40d4-bf5f-9337267c5742" providerId="AD" clId="Web-{AC3B20DB-AC22-6E1D-AF57-A5B9CE5B47A3}" dt="2024-07-03T21:48:00.982" v="93" actId="1076"/>
          <ac:picMkLst>
            <pc:docMk/>
            <pc:sldMk cId="3556580244" sldId="374"/>
            <ac:picMk id="7" creationId="{9C4E99BD-CB79-54D8-BB3B-901F69F4CBFD}"/>
          </ac:picMkLst>
        </pc:picChg>
      </pc:sldChg>
      <pc:sldChg chg="addSp delSp">
        <pc:chgData name="Andre G. Sy" userId="S::agsy@cpp.edu::39c01c50-c365-40d4-bf5f-9337267c5742" providerId="AD" clId="Web-{AC3B20DB-AC22-6E1D-AF57-A5B9CE5B47A3}" dt="2024-07-03T21:47:35.872" v="83"/>
        <pc:sldMkLst>
          <pc:docMk/>
          <pc:sldMk cId="4288258437" sldId="386"/>
        </pc:sldMkLst>
        <pc:spChg chg="add del">
          <ac:chgData name="Andre G. Sy" userId="S::agsy@cpp.edu::39c01c50-c365-40d4-bf5f-9337267c5742" providerId="AD" clId="Web-{AC3B20DB-AC22-6E1D-AF57-A5B9CE5B47A3}" dt="2024-07-03T21:47:35.872" v="83"/>
          <ac:spMkLst>
            <pc:docMk/>
            <pc:sldMk cId="4288258437" sldId="386"/>
            <ac:spMk id="9" creationId="{6207C7E7-A92C-E914-02B3-B24AC2FAA9E0}"/>
          </ac:spMkLst>
        </pc:spChg>
        <pc:spChg chg="add del">
          <ac:chgData name="Andre G. Sy" userId="S::agsy@cpp.edu::39c01c50-c365-40d4-bf5f-9337267c5742" providerId="AD" clId="Web-{AC3B20DB-AC22-6E1D-AF57-A5B9CE5B47A3}" dt="2024-07-03T21:47:31.996" v="82"/>
          <ac:spMkLst>
            <pc:docMk/>
            <pc:sldMk cId="4288258437" sldId="386"/>
            <ac:spMk id="11" creationId="{A291FB22-5690-6743-C468-B51077F47A39}"/>
          </ac:spMkLst>
        </pc:spChg>
      </pc:sldChg>
      <pc:sldChg chg="addSp delSp modSp">
        <pc:chgData name="Andre G. Sy" userId="S::agsy@cpp.edu::39c01c50-c365-40d4-bf5f-9337267c5742" providerId="AD" clId="Web-{AC3B20DB-AC22-6E1D-AF57-A5B9CE5B47A3}" dt="2024-07-03T21:47:29.293" v="81" actId="1076"/>
        <pc:sldMkLst>
          <pc:docMk/>
          <pc:sldMk cId="3940952216" sldId="387"/>
        </pc:sldMkLst>
        <pc:spChg chg="add del mod">
          <ac:chgData name="Andre G. Sy" userId="S::agsy@cpp.edu::39c01c50-c365-40d4-bf5f-9337267c5742" providerId="AD" clId="Web-{AC3B20DB-AC22-6E1D-AF57-A5B9CE5B47A3}" dt="2024-07-03T21:47:29.293" v="81" actId="1076"/>
          <ac:spMkLst>
            <pc:docMk/>
            <pc:sldMk cId="3940952216" sldId="387"/>
            <ac:spMk id="11" creationId="{A291FB22-5690-6743-C468-B51077F47A39}"/>
          </ac:spMkLst>
        </pc:spChg>
      </pc:sldChg>
      <pc:sldChg chg="addSp delSp modSp">
        <pc:chgData name="Andre G. Sy" userId="S::agsy@cpp.edu::39c01c50-c365-40d4-bf5f-9337267c5742" providerId="AD" clId="Web-{AC3B20DB-AC22-6E1D-AF57-A5B9CE5B47A3}" dt="2024-07-03T21:47:51.060" v="89" actId="1076"/>
        <pc:sldMkLst>
          <pc:docMk/>
          <pc:sldMk cId="2325139062" sldId="391"/>
        </pc:sldMkLst>
        <pc:spChg chg="add del">
          <ac:chgData name="Andre G. Sy" userId="S::agsy@cpp.edu::39c01c50-c365-40d4-bf5f-9337267c5742" providerId="AD" clId="Web-{AC3B20DB-AC22-6E1D-AF57-A5B9CE5B47A3}" dt="2024-07-03T21:47:45.825" v="87"/>
          <ac:spMkLst>
            <pc:docMk/>
            <pc:sldMk cId="2325139062" sldId="391"/>
            <ac:spMk id="5" creationId="{3D684003-3889-B9CD-48A0-2639FF070ACB}"/>
          </ac:spMkLst>
        </pc:spChg>
        <pc:spChg chg="add del">
          <ac:chgData name="Andre G. Sy" userId="S::agsy@cpp.edu::39c01c50-c365-40d4-bf5f-9337267c5742" providerId="AD" clId="Web-{AC3B20DB-AC22-6E1D-AF57-A5B9CE5B47A3}" dt="2024-07-03T21:47:48.528" v="88"/>
          <ac:spMkLst>
            <pc:docMk/>
            <pc:sldMk cId="2325139062" sldId="391"/>
            <ac:spMk id="6" creationId="{B680475D-5076-13C2-EEA2-D78BBDEBEDDB}"/>
          </ac:spMkLst>
        </pc:spChg>
        <pc:picChg chg="mod">
          <ac:chgData name="Andre G. Sy" userId="S::agsy@cpp.edu::39c01c50-c365-40d4-bf5f-9337267c5742" providerId="AD" clId="Web-{AC3B20DB-AC22-6E1D-AF57-A5B9CE5B47A3}" dt="2024-07-03T21:47:51.060" v="89" actId="1076"/>
          <ac:picMkLst>
            <pc:docMk/>
            <pc:sldMk cId="2325139062" sldId="391"/>
            <ac:picMk id="8" creationId="{C70F24D1-5B10-651F-21DA-45B0366A9C1B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1A50702-3C68-4B14-B819-72B57D27F94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F0F4880-E690-44D0-8356-A9E7BDBAB09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E6205E-B305-4B90-9534-3C5E99A0275E}" type="datetimeFigureOut">
              <a:rPr lang="en-US" smtClean="0"/>
              <a:t>7/3/2024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6B4ACF6-39FD-4B08-A7D5-5BFDC37B462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7C9FD2-2C57-4DE7-8EA4-86DEE80B988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AC623C-86E0-4A85-83FB-F4A716956F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39555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3722F1-E430-42A1-A473-1759336AECCE}" type="datetimeFigureOut">
              <a:rPr lang="en-US" smtClean="0"/>
              <a:t>7/3/2024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7D7554-D10C-4E29-B8E6-BB7111FA614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3470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24E401A1-8CEE-5E1B-343B-D737433AE63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9983" y="3783697"/>
            <a:ext cx="11020999" cy="1306975"/>
          </a:xfrm>
        </p:spPr>
        <p:txBody>
          <a:bodyPr anchor="t">
            <a:normAutofit/>
          </a:bodyPr>
          <a:lstStyle>
            <a:lvl1pPr>
              <a:defRPr sz="3600" b="1">
                <a:solidFill>
                  <a:schemeClr val="tx1"/>
                </a:solidFill>
                <a:latin typeface="Raleway Medium" pitchFamily="2" charset="0"/>
                <a:ea typeface="Roboto Black" panose="02000000000000000000" pitchFamily="2" charset="0"/>
                <a:cs typeface="Calibri" panose="020F0502020204030204" pitchFamily="34" charset="0"/>
              </a:defRPr>
            </a:lvl1pPr>
          </a:lstStyle>
          <a:p>
            <a:r>
              <a:rPr lang="en-US" sz="3600" dirty="0">
                <a:latin typeface="Raleway Medium" pitchFamily="2" charset="0"/>
              </a:rPr>
              <a:t>Lorem ipsum dolor sit </a:t>
            </a:r>
            <a:r>
              <a:rPr lang="en-US" sz="3600" dirty="0" err="1">
                <a:latin typeface="Raleway Medium" pitchFamily="2" charset="0"/>
              </a:rPr>
              <a:t>amet</a:t>
            </a:r>
            <a:r>
              <a:rPr lang="en-US" sz="3600" dirty="0">
                <a:latin typeface="Raleway Medium" pitchFamily="2" charset="0"/>
              </a:rPr>
              <a:t>: </a:t>
            </a:r>
            <a:r>
              <a:rPr lang="nb-NO" sz="3600" b="0" dirty="0">
                <a:latin typeface="Raleway Medium" pitchFamily="2" charset="0"/>
              </a:rPr>
              <a:t>Ut enim ad minim veniam quis nostrud</a:t>
            </a:r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D05F5C2-47DA-FBEE-79B7-CEECAFA6CDD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0075" y="5090672"/>
            <a:ext cx="11020425" cy="987433"/>
          </a:xfrm>
        </p:spPr>
        <p:txBody>
          <a:bodyPr anchor="t">
            <a:normAutofit/>
          </a:bodyPr>
          <a:lstStyle>
            <a:lvl1pPr marL="0" indent="0">
              <a:lnSpc>
                <a:spcPct val="150000"/>
              </a:lnSpc>
              <a:buNone/>
              <a:defRPr sz="1800" b="0" i="0">
                <a:solidFill>
                  <a:schemeClr val="tx1"/>
                </a:solidFill>
                <a:latin typeface="Raleway Medium" pitchFamily="2" charset="0"/>
              </a:defRPr>
            </a:lvl1pPr>
          </a:lstStyle>
          <a:p>
            <a:pPr lvl="0"/>
            <a:r>
              <a:rPr lang="en-US" dirty="0"/>
              <a:t>Jane Janine Doe, </a:t>
            </a:r>
            <a:r>
              <a:rPr lang="en-US" dirty="0" err="1"/>
              <a:t>Ph.D</a:t>
            </a:r>
            <a:r>
              <a:rPr lang="en-US" dirty="0"/>
              <a:t>, Department of Engineering, Cal Poly Pomona​</a:t>
            </a:r>
            <a:br>
              <a:rPr lang="en-US" dirty="0"/>
            </a:br>
            <a:r>
              <a:rPr lang="en-US" dirty="0"/>
              <a:t>John Doe, </a:t>
            </a:r>
            <a:r>
              <a:rPr lang="en-US" dirty="0" err="1"/>
              <a:t>Ph.D</a:t>
            </a:r>
            <a:r>
              <a:rPr lang="en-US" dirty="0"/>
              <a:t>, Department of Engineering, Cal Poly Pomona​</a:t>
            </a:r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pic>
        <p:nvPicPr>
          <p:cNvPr id="26" name="Picture 25" descr="A blue text on a black background&#10;&#10;Description automatically generated">
            <a:extLst>
              <a:ext uri="{FF2B5EF4-FFF2-40B4-BE49-F238E27FC236}">
                <a16:creationId xmlns:a16="http://schemas.microsoft.com/office/drawing/2014/main" id="{24F16AD3-0872-804D-8E20-150EC66B64F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07530" y="6364941"/>
            <a:ext cx="1128965" cy="321828"/>
          </a:xfrm>
          <a:prstGeom prst="rect">
            <a:avLst/>
          </a:prstGeom>
        </p:spPr>
      </p:pic>
      <p:sp>
        <p:nvSpPr>
          <p:cNvPr id="28" name="Picture Placeholder 27" descr="Equity in Practice Symposium">
            <a:extLst>
              <a:ext uri="{FF2B5EF4-FFF2-40B4-BE49-F238E27FC236}">
                <a16:creationId xmlns:a16="http://schemas.microsoft.com/office/drawing/2014/main" id="{092D9532-28DB-EA52-FACB-3945F8A1D5B9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3429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845559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75B3424C-4925-A7F7-02CD-84526B2E22E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68814" y="503852"/>
            <a:ext cx="9808773" cy="1427585"/>
          </a:xfrm>
        </p:spPr>
        <p:txBody>
          <a:bodyPr lIns="0">
            <a:normAutofit/>
          </a:bodyPr>
          <a:lstStyle>
            <a:lvl1pPr>
              <a:defRPr sz="3600">
                <a:latin typeface="Raleway SemiBold" pitchFamily="2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4" name="Content Placeholder 7">
            <a:extLst>
              <a:ext uri="{FF2B5EF4-FFF2-40B4-BE49-F238E27FC236}">
                <a16:creationId xmlns:a16="http://schemas.microsoft.com/office/drawing/2014/main" id="{C355854D-70C0-E6E1-2A0C-284D00A21AEC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1468818" y="2057401"/>
            <a:ext cx="3536034" cy="4119463"/>
          </a:xfrm>
        </p:spPr>
        <p:txBody>
          <a:bodyPr lIns="0">
            <a:normAutofit/>
          </a:bodyPr>
          <a:lstStyle>
            <a:lvl1pPr marL="320040" indent="-32004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  <a:defRPr sz="2000">
                <a:latin typeface="Raleway Medium" pitchFamily="2" charset="0"/>
              </a:defRPr>
            </a:lvl1pPr>
            <a:lvl2pPr marL="457200" indent="-320040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Font typeface="+mj-lt"/>
              <a:buAutoNum type="alphaLcPeriod"/>
              <a:defRPr sz="2000">
                <a:latin typeface="Raleway Medium" pitchFamily="2" charset="0"/>
              </a:defRPr>
            </a:lvl2pPr>
            <a:lvl3pPr marL="914400" indent="-320040">
              <a:spcBef>
                <a:spcPts val="1000"/>
              </a:spcBef>
              <a:spcAft>
                <a:spcPts val="1200"/>
              </a:spcAft>
              <a:buFont typeface="+mj-lt"/>
              <a:buAutoNum type="arabicParenR"/>
              <a:defRPr sz="2000">
                <a:latin typeface="Raleway Medium" pitchFamily="2" charset="0"/>
              </a:defRPr>
            </a:lvl3pPr>
            <a:lvl4pPr marL="1371600" indent="-320040">
              <a:spcBef>
                <a:spcPts val="1000"/>
              </a:spcBef>
              <a:spcAft>
                <a:spcPts val="1200"/>
              </a:spcAft>
              <a:buFont typeface="+mj-lt"/>
              <a:buAutoNum type="alphaLcParenR"/>
              <a:defRPr sz="2000">
                <a:latin typeface="Raleway Medium" pitchFamily="2" charset="0"/>
              </a:defRPr>
            </a:lvl4pPr>
            <a:lvl5pPr marL="1828800" indent="-320040">
              <a:spcBef>
                <a:spcPts val="1000"/>
              </a:spcBef>
              <a:spcAft>
                <a:spcPts val="1200"/>
              </a:spcAft>
              <a:buFont typeface="+mj-lt"/>
              <a:buAutoNum type="romanLcPeriod"/>
              <a:defRPr sz="2000">
                <a:latin typeface="Raleway Medium" pitchFamily="2" charset="0"/>
              </a:defRPr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7">
            <a:extLst>
              <a:ext uri="{FF2B5EF4-FFF2-40B4-BE49-F238E27FC236}">
                <a16:creationId xmlns:a16="http://schemas.microsoft.com/office/drawing/2014/main" id="{617CE1C3-9892-2E23-986F-80ABB41823D6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5191730" y="2057401"/>
            <a:ext cx="6085857" cy="4119463"/>
          </a:xfrm>
        </p:spPr>
        <p:txBody>
          <a:bodyPr lIns="0"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None/>
              <a:defRPr sz="2000">
                <a:latin typeface="Raleway Medium" pitchFamily="2" charset="0"/>
              </a:defRPr>
            </a:lvl1pPr>
            <a:lvl2pPr marL="228600" indent="-228600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>
                <a:latin typeface="Raleway Medium" pitchFamily="2" charset="0"/>
              </a:defRPr>
            </a:lvl2pPr>
            <a:lvl3pPr marL="685800" indent="-228600"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>
                <a:latin typeface="Raleway Medium" pitchFamily="2" charset="0"/>
              </a:defRPr>
            </a:lvl3pPr>
            <a:lvl4pPr marL="1143000" indent="-228600"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>
                <a:latin typeface="Raleway Medium" pitchFamily="2" charset="0"/>
              </a:defRPr>
            </a:lvl4pPr>
            <a:lvl5pPr marL="1600200" indent="-228600"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>
                <a:latin typeface="Raleway Medium" pitchFamily="2" charset="0"/>
              </a:defRPr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D7B331F9-6D4A-5020-969F-E961AF374E19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412136" y="5943601"/>
            <a:ext cx="968983" cy="651912"/>
          </a:xfrm>
        </p:spPr>
        <p:txBody>
          <a:bodyPr/>
          <a:lstStyle/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42378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ictur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75B3424C-4925-A7F7-02CD-84526B2E22E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68814" y="503852"/>
            <a:ext cx="9808773" cy="1427585"/>
          </a:xfrm>
        </p:spPr>
        <p:txBody>
          <a:bodyPr lIns="0">
            <a:normAutofit/>
          </a:bodyPr>
          <a:lstStyle>
            <a:lvl1pPr>
              <a:defRPr sz="3600">
                <a:latin typeface="Raleway SemiBold" pitchFamily="2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357912CB-B8F8-1E65-094F-AD3220E6C79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468815" y="1999185"/>
            <a:ext cx="4746152" cy="4293704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latin typeface="Raleway Medium" pitchFamily="2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2" name="Content Placeholder 7">
            <a:extLst>
              <a:ext uri="{FF2B5EF4-FFF2-40B4-BE49-F238E27FC236}">
                <a16:creationId xmlns:a16="http://schemas.microsoft.com/office/drawing/2014/main" id="{617CE1C3-9892-2E23-986F-80ABB41823D6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531428" y="1999185"/>
            <a:ext cx="4746153" cy="4293704"/>
          </a:xfrm>
        </p:spPr>
        <p:txBody>
          <a:bodyPr lIns="0"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None/>
              <a:defRPr sz="2000">
                <a:latin typeface="Raleway Medium" pitchFamily="2" charset="0"/>
              </a:defRPr>
            </a:lvl1pPr>
            <a:lvl2pPr marL="800100" indent="-342900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>
                <a:latin typeface="Raleway Medium" pitchFamily="2" charset="0"/>
              </a:defRPr>
            </a:lvl2pPr>
            <a:lvl3pPr marL="1257300" indent="-342900"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>
                <a:latin typeface="Raleway Medium" pitchFamily="2" charset="0"/>
              </a:defRPr>
            </a:lvl3pPr>
            <a:lvl4pPr marL="1714500" indent="-342900"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>
                <a:latin typeface="Raleway Medium" pitchFamily="2" charset="0"/>
              </a:defRPr>
            </a:lvl4pPr>
            <a:lvl5pPr marL="2171700" indent="-342900"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>
                <a:latin typeface="Raleway Medium" pitchFamily="2" charset="0"/>
              </a:defRPr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8809D86D-3DDE-CA24-4CAA-DF6944B9BCB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412136" y="5943601"/>
            <a:ext cx="968983" cy="651912"/>
          </a:xfrm>
        </p:spPr>
        <p:txBody>
          <a:bodyPr/>
          <a:lstStyle/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61074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Content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75B3424C-4925-A7F7-02CD-84526B2E22E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68814" y="503852"/>
            <a:ext cx="9808773" cy="1427585"/>
          </a:xfrm>
        </p:spPr>
        <p:txBody>
          <a:bodyPr lIns="0">
            <a:normAutofit/>
          </a:bodyPr>
          <a:lstStyle>
            <a:lvl1pPr>
              <a:defRPr sz="3600">
                <a:latin typeface="Raleway SemiBold" pitchFamily="2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2" name="Content Placeholder 7">
            <a:extLst>
              <a:ext uri="{FF2B5EF4-FFF2-40B4-BE49-F238E27FC236}">
                <a16:creationId xmlns:a16="http://schemas.microsoft.com/office/drawing/2014/main" id="{617CE1C3-9892-2E23-986F-80ABB41823D6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1468814" y="2057400"/>
            <a:ext cx="3487342" cy="3867538"/>
          </a:xfrm>
        </p:spPr>
        <p:txBody>
          <a:bodyPr l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2000">
                <a:latin typeface="Raleway" pitchFamily="2" charset="0"/>
              </a:defRPr>
            </a:lvl1pPr>
            <a:lvl2pPr marL="800100" indent="-3429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>
                <a:latin typeface="Raleway" pitchFamily="2" charset="0"/>
              </a:defRPr>
            </a:lvl2pPr>
            <a:lvl3pPr marL="1257300" indent="-3429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>
                <a:latin typeface="Raleway" pitchFamily="2" charset="0"/>
              </a:defRPr>
            </a:lvl3pPr>
            <a:lvl4pPr marL="1714500" indent="-3429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>
                <a:latin typeface="Raleway" pitchFamily="2" charset="0"/>
              </a:defRPr>
            </a:lvl4pPr>
            <a:lvl5pPr marL="2171700" indent="-3429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>
                <a:latin typeface="Raleway" pitchFamily="2" charset="0"/>
              </a:defRPr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able Placeholder 13">
            <a:extLst>
              <a:ext uri="{FF2B5EF4-FFF2-40B4-BE49-F238E27FC236}">
                <a16:creationId xmlns:a16="http://schemas.microsoft.com/office/drawing/2014/main" id="{EA708189-1532-1BDD-104F-4D8556146CEE}"/>
              </a:ext>
            </a:extLst>
          </p:cNvPr>
          <p:cNvSpPr>
            <a:spLocks noGrp="1"/>
          </p:cNvSpPr>
          <p:nvPr>
            <p:ph type="tbl" sz="quarter" idx="12"/>
          </p:nvPr>
        </p:nvSpPr>
        <p:spPr>
          <a:xfrm>
            <a:off x="5097463" y="2051976"/>
            <a:ext cx="6180137" cy="3867538"/>
          </a:xfrm>
        </p:spPr>
        <p:txBody>
          <a:bodyPr>
            <a:normAutofit/>
          </a:bodyPr>
          <a:lstStyle>
            <a:lvl1pPr>
              <a:defRPr sz="2000">
                <a:latin typeface="Raleway" pitchFamily="2" charset="0"/>
              </a:defRPr>
            </a:lvl1pPr>
          </a:lstStyle>
          <a:p>
            <a:r>
              <a:rPr lang="en-US"/>
              <a:t>Click icon to add table</a:t>
            </a:r>
            <a:endParaRPr lang="en-US" dirty="0"/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6E0EC71B-95A1-C740-6B1F-F8DF02E2D16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412136" y="5943601"/>
            <a:ext cx="968983" cy="651912"/>
          </a:xfrm>
        </p:spPr>
        <p:txBody>
          <a:bodyPr/>
          <a:lstStyle/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92991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75B3424C-4925-A7F7-02CD-84526B2E22E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68814" y="503852"/>
            <a:ext cx="9808773" cy="1427585"/>
          </a:xfrm>
        </p:spPr>
        <p:txBody>
          <a:bodyPr lIns="0">
            <a:normAutofit/>
          </a:bodyPr>
          <a:lstStyle>
            <a:lvl1pPr>
              <a:defRPr sz="3600">
                <a:latin typeface="Raleway SemiBold" pitchFamily="2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B0AB10A-3CAB-D4C0-3CB1-401461802BD3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1468814" y="2066731"/>
            <a:ext cx="6452876" cy="3867538"/>
          </a:xfrm>
        </p:spPr>
        <p:txBody>
          <a:bodyPr lIns="0">
            <a:normAutofit/>
          </a:bodyPr>
          <a:lstStyle>
            <a:lvl1pPr>
              <a:lnSpc>
                <a:spcPct val="100000"/>
              </a:lnSpc>
              <a:spcAft>
                <a:spcPts val="600"/>
              </a:spcAft>
              <a:defRPr sz="2000">
                <a:latin typeface="Raleway" pitchFamily="2" charset="0"/>
              </a:defRPr>
            </a:lvl1pPr>
            <a:lvl2pPr>
              <a:lnSpc>
                <a:spcPct val="100000"/>
              </a:lnSpc>
              <a:spcAft>
                <a:spcPts val="600"/>
              </a:spcAft>
              <a:defRPr sz="2000">
                <a:latin typeface="Raleway" pitchFamily="2" charset="0"/>
              </a:defRPr>
            </a:lvl2pPr>
            <a:lvl3pPr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defRPr sz="2000">
                <a:latin typeface="Raleway" pitchFamily="2" charset="0"/>
              </a:defRPr>
            </a:lvl3pPr>
            <a:lvl4pPr>
              <a:lnSpc>
                <a:spcPct val="100000"/>
              </a:lnSpc>
              <a:spcAft>
                <a:spcPts val="1200"/>
              </a:spcAft>
              <a:defRPr sz="2000">
                <a:latin typeface="Raleway" pitchFamily="2" charset="0"/>
              </a:defRPr>
            </a:lvl4pPr>
            <a:lvl5pPr>
              <a:defRPr sz="2000">
                <a:latin typeface="Raleway" pitchFamily="2" charset="0"/>
              </a:defRPr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Content Placeholder 7">
            <a:extLst>
              <a:ext uri="{FF2B5EF4-FFF2-40B4-BE49-F238E27FC236}">
                <a16:creationId xmlns:a16="http://schemas.microsoft.com/office/drawing/2014/main" id="{7DBA8ADB-B20F-8404-46AB-AF67E25C7C75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8061870" y="2066731"/>
            <a:ext cx="3215717" cy="3867538"/>
          </a:xfrm>
        </p:spPr>
        <p:txBody>
          <a:bodyPr lIns="0">
            <a:normAutofit/>
          </a:bodyPr>
          <a:lstStyle>
            <a:lvl1pPr marL="0" indent="0">
              <a:lnSpc>
                <a:spcPct val="100000"/>
              </a:lnSpc>
              <a:spcAft>
                <a:spcPts val="600"/>
              </a:spcAft>
              <a:buNone/>
              <a:defRPr sz="2000">
                <a:latin typeface="Raleway" pitchFamily="2" charset="0"/>
              </a:defRPr>
            </a:lvl1pPr>
            <a:lvl2pPr marL="800100" indent="-34290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 sz="2000">
                <a:latin typeface="Raleway" pitchFamily="2" charset="0"/>
              </a:defRPr>
            </a:lvl2pPr>
            <a:lvl3pPr marL="1257300" indent="-342900">
              <a:buFont typeface="Arial" panose="020B0604020202020204" pitchFamily="34" charset="0"/>
              <a:buChar char="•"/>
              <a:defRPr sz="2000">
                <a:latin typeface="Raleway" pitchFamily="2" charset="0"/>
              </a:defRPr>
            </a:lvl3pPr>
            <a:lvl4pPr marL="1714500" indent="-342900">
              <a:buFont typeface="Arial" panose="020B0604020202020204" pitchFamily="34" charset="0"/>
              <a:buChar char="•"/>
              <a:defRPr sz="2000">
                <a:latin typeface="Raleway" pitchFamily="2" charset="0"/>
              </a:defRPr>
            </a:lvl4pPr>
            <a:lvl5pPr marL="2171700" indent="-342900">
              <a:buFont typeface="Arial" panose="020B0604020202020204" pitchFamily="34" charset="0"/>
              <a:buChar char="•"/>
              <a:defRPr sz="2000">
                <a:latin typeface="Raleway" pitchFamily="2" charset="0"/>
              </a:defRPr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8814D5F7-E70A-5F97-5C8F-95B9E1B6D49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412136" y="5943601"/>
            <a:ext cx="968983" cy="651912"/>
          </a:xfrm>
        </p:spPr>
        <p:txBody>
          <a:bodyPr/>
          <a:lstStyle/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28140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24E401A1-8CEE-5E1B-343B-D737433AE63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17614" y="690511"/>
            <a:ext cx="4964671" cy="5253089"/>
          </a:xfrm>
        </p:spPr>
        <p:txBody>
          <a:bodyPr anchor="b">
            <a:normAutofit/>
          </a:bodyPr>
          <a:lstStyle>
            <a:lvl1pPr>
              <a:defRPr sz="4400">
                <a:solidFill>
                  <a:schemeClr val="tx1"/>
                </a:solidFill>
                <a:latin typeface="Raleway" pitchFamily="2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AD608249-3D60-D3B2-68C5-778D0EA18F2D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282286" y="690465"/>
            <a:ext cx="4784372" cy="5253089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2000">
                <a:solidFill>
                  <a:schemeClr val="bg1"/>
                </a:solidFill>
                <a:latin typeface="Raleway" pitchFamily="2" charset="0"/>
              </a:defRPr>
            </a:lvl1pPr>
            <a:lvl2pPr marL="742950" indent="-28575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  <a:latin typeface="Raleway" pitchFamily="2" charset="0"/>
              </a:defRPr>
            </a:lvl2pPr>
            <a:lvl3pPr marL="1200150" indent="-28575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  <a:latin typeface="Raleway" pitchFamily="2" charset="0"/>
              </a:defRPr>
            </a:lvl3pPr>
            <a:lvl4pPr marL="1657350" indent="-28575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400">
                <a:solidFill>
                  <a:schemeClr val="bg1"/>
                </a:solidFill>
                <a:latin typeface="Raleway" pitchFamily="2" charset="0"/>
              </a:defRPr>
            </a:lvl4pPr>
            <a:lvl5pPr marL="2114550" indent="-28575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400">
                <a:solidFill>
                  <a:schemeClr val="bg1"/>
                </a:solidFill>
                <a:latin typeface="Raleway" pitchFamily="2" charset="0"/>
              </a:defRPr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1B2C52B5-247F-E974-9692-5E84EFF2D04A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412136" y="5943601"/>
            <a:ext cx="968983" cy="651912"/>
          </a:xfrm>
        </p:spPr>
        <p:txBody>
          <a:bodyPr/>
          <a:lstStyle/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37483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2EC2367-1954-C49F-E072-B881143452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82E30402-C9E8-F3D0-6627-A02F55F1926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61194" y="552450"/>
            <a:ext cx="10869612" cy="5614988"/>
          </a:xfrm>
        </p:spPr>
        <p:txBody>
          <a:bodyPr/>
          <a:lstStyle>
            <a:lvl1pPr marL="0" indent="0">
              <a:buNone/>
              <a:defRPr>
                <a:latin typeface="Raleway" pitchFamily="2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40862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75B3424C-4925-A7F7-02CD-84526B2E22E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55583" y="737115"/>
            <a:ext cx="4640418" cy="5407091"/>
          </a:xfrm>
        </p:spPr>
        <p:txBody>
          <a:bodyPr lIns="0">
            <a:normAutofit/>
          </a:bodyPr>
          <a:lstStyle>
            <a:lvl1pPr>
              <a:defRPr sz="3600">
                <a:latin typeface="Raleway SemiBold" pitchFamily="2" charset="0"/>
              </a:defRPr>
            </a:lvl1pPr>
          </a:lstStyle>
          <a:p>
            <a:r>
              <a:rPr lang="en-US" dirty="0"/>
              <a:t>Agenda Title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5C6BF39-E25F-653D-95E3-6C9CC5B50661}"/>
              </a:ext>
            </a:extLst>
          </p:cNvPr>
          <p:cNvCxnSpPr/>
          <p:nvPr userDrawn="1"/>
        </p:nvCxnSpPr>
        <p:spPr>
          <a:xfrm>
            <a:off x="6239435" y="1219200"/>
            <a:ext cx="0" cy="457200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" name="Content Placeholder 14">
            <a:extLst>
              <a:ext uri="{FF2B5EF4-FFF2-40B4-BE49-F238E27FC236}">
                <a16:creationId xmlns:a16="http://schemas.microsoft.com/office/drawing/2014/main" id="{90867225-4ABF-B09E-9753-EF81ABE739C5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675176" y="736600"/>
            <a:ext cx="4449762" cy="5407025"/>
          </a:xfrm>
        </p:spPr>
        <p:txBody>
          <a:bodyPr anchor="ctr">
            <a:normAutofit/>
          </a:bodyPr>
          <a:lstStyle>
            <a:lvl1pPr>
              <a:defRPr sz="2000">
                <a:latin typeface="Raleway" pitchFamily="2" charset="0"/>
              </a:defRPr>
            </a:lvl1pPr>
            <a:lvl2pPr>
              <a:defRPr sz="2000">
                <a:latin typeface="Raleway" pitchFamily="2" charset="0"/>
              </a:defRPr>
            </a:lvl2pPr>
            <a:lvl3pPr>
              <a:defRPr sz="2000">
                <a:latin typeface="Raleway" pitchFamily="2" charset="0"/>
              </a:defRPr>
            </a:lvl3pPr>
            <a:lvl4pPr>
              <a:defRPr sz="2000">
                <a:latin typeface="Raleway" pitchFamily="2" charset="0"/>
              </a:defRPr>
            </a:lvl4pPr>
            <a:lvl5pPr>
              <a:defRPr sz="2000">
                <a:latin typeface="Raleway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72451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BB6B956C-A124-5A7C-EBD4-CBB618B9BC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72674" y="1278295"/>
            <a:ext cx="5000318" cy="4105304"/>
          </a:xfrm>
        </p:spPr>
        <p:txBody>
          <a:bodyPr anchor="b">
            <a:normAutofit/>
          </a:bodyPr>
          <a:lstStyle>
            <a:lvl1pPr>
              <a:defRPr sz="3600">
                <a:latin typeface="Raleway SemiBold" pitchFamily="2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2B92702B-E14C-886C-445A-349265F3759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353827" y="301014"/>
            <a:ext cx="4635426" cy="6556984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latin typeface="Raleway" pitchFamily="2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616BE836-A186-FDE9-AF35-228DE91D904D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412136" y="5943601"/>
            <a:ext cx="968983" cy="651912"/>
          </a:xfrm>
        </p:spPr>
        <p:txBody>
          <a:bodyPr/>
          <a:lstStyle/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90299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BB6B956C-A124-5A7C-EBD4-CBB618B9BC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53827" y="684429"/>
            <a:ext cx="9923770" cy="1438762"/>
          </a:xfrm>
        </p:spPr>
        <p:txBody>
          <a:bodyPr anchor="b">
            <a:normAutofit/>
          </a:bodyPr>
          <a:lstStyle>
            <a:lvl1pPr>
              <a:defRPr sz="3600">
                <a:latin typeface="Raleway SemiBold" pitchFamily="2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2B92702B-E14C-886C-445A-349265F3759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353827" y="3485709"/>
            <a:ext cx="10838173" cy="2498201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latin typeface="Raleway" pitchFamily="2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Text Placeholder 12">
            <a:extLst>
              <a:ext uri="{FF2B5EF4-FFF2-40B4-BE49-F238E27FC236}">
                <a16:creationId xmlns:a16="http://schemas.microsoft.com/office/drawing/2014/main" id="{D179113D-0374-3934-841E-56AD5AFCF97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353828" y="2289596"/>
            <a:ext cx="9923770" cy="102439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lnSpc>
                <a:spcPct val="80000"/>
              </a:lnSpc>
              <a:spcBef>
                <a:spcPts val="0"/>
              </a:spcBef>
              <a:buNone/>
              <a:defRPr sz="2000" spc="0" baseline="0">
                <a:solidFill>
                  <a:schemeClr val="tx1"/>
                </a:solidFill>
                <a:latin typeface="Raleway" pitchFamily="2" charset="0"/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62773EAC-E25D-7DE7-683A-1D414A80222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412136" y="5943601"/>
            <a:ext cx="968983" cy="651912"/>
          </a:xfrm>
        </p:spPr>
        <p:txBody>
          <a:bodyPr/>
          <a:lstStyle/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72241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7">
            <a:extLst>
              <a:ext uri="{FF2B5EF4-FFF2-40B4-BE49-F238E27FC236}">
                <a16:creationId xmlns:a16="http://schemas.microsoft.com/office/drawing/2014/main" id="{AEA3C42D-C3E7-4F13-63E2-96D7A3B21113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1450152" y="2108722"/>
            <a:ext cx="9827435" cy="4119463"/>
          </a:xfrm>
        </p:spPr>
        <p:txBody>
          <a:bodyPr lIns="0" tIns="0" rIns="0" bIns="0">
            <a:normAutofit/>
          </a:bodyPr>
          <a:lstStyle>
            <a:lvl1pPr marL="228600" indent="-2286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>
                <a:latin typeface="Raleway" pitchFamily="2" charset="0"/>
              </a:defRPr>
            </a:lvl1pPr>
            <a:lvl2pPr marL="685800" indent="-2286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>
                <a:latin typeface="Raleway" pitchFamily="2" charset="0"/>
              </a:defRPr>
            </a:lvl2pPr>
            <a:lvl3pPr marL="1143000" indent="-2286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>
                <a:latin typeface="Raleway" pitchFamily="2" charset="0"/>
              </a:defRPr>
            </a:lvl3pPr>
            <a:lvl4pPr marL="1600200" indent="-2286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>
                <a:latin typeface="Raleway" pitchFamily="2" charset="0"/>
              </a:defRPr>
            </a:lvl4pPr>
            <a:lvl5pPr marL="2057400" indent="-2286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>
                <a:latin typeface="Raleway" pitchFamily="2" charset="0"/>
              </a:defRPr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DABAFC1-3E76-DCE6-3A6D-E0020C5BE86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412136" y="5943601"/>
            <a:ext cx="968983" cy="651912"/>
          </a:xfrm>
        </p:spPr>
        <p:txBody>
          <a:bodyPr/>
          <a:lstStyle/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6">
            <a:extLst>
              <a:ext uri="{FF2B5EF4-FFF2-40B4-BE49-F238E27FC236}">
                <a16:creationId xmlns:a16="http://schemas.microsoft.com/office/drawing/2014/main" id="{75B3424C-4925-A7F7-02CD-84526B2E22E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68815" y="503852"/>
            <a:ext cx="9808772" cy="1427585"/>
          </a:xfrm>
        </p:spPr>
        <p:txBody>
          <a:bodyPr lIns="0">
            <a:normAutofit/>
          </a:bodyPr>
          <a:lstStyle>
            <a:lvl1pPr>
              <a:defRPr sz="3600">
                <a:latin typeface="Raleway SemiBold" pitchFamily="2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13735965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75B3424C-4925-A7F7-02CD-84526B2E22E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68814" y="503852"/>
            <a:ext cx="9808773" cy="1427585"/>
          </a:xfrm>
        </p:spPr>
        <p:txBody>
          <a:bodyPr lIns="0">
            <a:normAutofit/>
          </a:bodyPr>
          <a:lstStyle>
            <a:lvl1pPr>
              <a:defRPr sz="3600">
                <a:latin typeface="Raleway SemiBold" pitchFamily="2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9" name="Table Placeholder 8">
            <a:extLst>
              <a:ext uri="{FF2B5EF4-FFF2-40B4-BE49-F238E27FC236}">
                <a16:creationId xmlns:a16="http://schemas.microsoft.com/office/drawing/2014/main" id="{CB43608F-0A38-CF4A-4B3B-F1212E786FDE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1487488" y="2057400"/>
            <a:ext cx="9790112" cy="3886200"/>
          </a:xfrm>
        </p:spPr>
        <p:txBody>
          <a:bodyPr>
            <a:normAutofit/>
          </a:bodyPr>
          <a:lstStyle>
            <a:lvl1pPr>
              <a:defRPr sz="2400">
                <a:latin typeface="Raleway" pitchFamily="2" charset="0"/>
              </a:defRPr>
            </a:lvl1pPr>
          </a:lstStyle>
          <a:p>
            <a:r>
              <a:rPr lang="en-US"/>
              <a:t>Click icon to add table</a:t>
            </a:r>
            <a:endParaRPr lang="en-US" dirty="0"/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05DA3688-07D1-82D9-6818-C95E9A69C2F1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412136" y="5943601"/>
            <a:ext cx="968983" cy="651912"/>
          </a:xfrm>
        </p:spPr>
        <p:txBody>
          <a:bodyPr/>
          <a:lstStyle/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13572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507175C5-CB2F-2BAC-3704-54DCD1BF04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8031" y="1068169"/>
            <a:ext cx="10115939" cy="2681549"/>
          </a:xfrm>
        </p:spPr>
        <p:txBody>
          <a:bodyPr anchor="b"/>
          <a:lstStyle>
            <a:lvl1pPr algn="ctr">
              <a:defRPr>
                <a:solidFill>
                  <a:schemeClr val="bg1"/>
                </a:solidFill>
                <a:latin typeface="Raleway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901905E-33E7-852F-94E3-8E100B3D1E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14400" y="914400"/>
            <a:ext cx="10363200" cy="5029200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E3CB2D2A-7172-87CE-D493-DAF52D62EBF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38031" y="4027047"/>
            <a:ext cx="10115939" cy="1762783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2000" spc="0" baseline="0">
                <a:solidFill>
                  <a:schemeClr val="bg1"/>
                </a:solidFill>
                <a:latin typeface="Raleway" pitchFamily="2" charset="0"/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30B82F13-F002-D9C1-D5FA-7CC2A480BF0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412136" y="5943601"/>
            <a:ext cx="968983" cy="651912"/>
          </a:xfrm>
        </p:spPr>
        <p:txBody>
          <a:bodyPr/>
          <a:lstStyle/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95361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75B3424C-4925-A7F7-02CD-84526B2E22E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68814" y="503852"/>
            <a:ext cx="9808773" cy="1427585"/>
          </a:xfrm>
        </p:spPr>
        <p:txBody>
          <a:bodyPr lIns="0">
            <a:normAutofit/>
          </a:bodyPr>
          <a:lstStyle>
            <a:lvl1pPr>
              <a:defRPr sz="3600">
                <a:latin typeface="Raleway SemiBold" pitchFamily="2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2" name="Content Placeholder 7">
            <a:extLst>
              <a:ext uri="{FF2B5EF4-FFF2-40B4-BE49-F238E27FC236}">
                <a16:creationId xmlns:a16="http://schemas.microsoft.com/office/drawing/2014/main" id="{AEA3C42D-C3E7-4F13-63E2-96D7A3B21113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1468814" y="2057401"/>
            <a:ext cx="4627186" cy="4119463"/>
          </a:xfrm>
        </p:spPr>
        <p:txBody>
          <a:bodyPr lIns="0"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None/>
              <a:defRPr sz="2000">
                <a:latin typeface="Raleway" pitchFamily="2" charset="0"/>
              </a:defRPr>
            </a:lvl1pPr>
            <a:lvl2pPr marL="228600" indent="-2286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>
                <a:latin typeface="Raleway" pitchFamily="2" charset="0"/>
              </a:defRPr>
            </a:lvl2pPr>
            <a:lvl3pPr marL="685800" indent="-228600"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>
                <a:latin typeface="Raleway" pitchFamily="2" charset="0"/>
              </a:defRPr>
            </a:lvl3pPr>
            <a:lvl4pPr marL="1143000" indent="-228600"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>
                <a:latin typeface="Raleway" pitchFamily="2" charset="0"/>
              </a:defRPr>
            </a:lvl4pPr>
            <a:lvl5pPr marL="1600200" indent="-228600"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>
                <a:latin typeface="Raleway" pitchFamily="2" charset="0"/>
              </a:defRPr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7">
            <a:extLst>
              <a:ext uri="{FF2B5EF4-FFF2-40B4-BE49-F238E27FC236}">
                <a16:creationId xmlns:a16="http://schemas.microsoft.com/office/drawing/2014/main" id="{617CE1C3-9892-2E23-986F-80ABB41823D6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668185" y="2057401"/>
            <a:ext cx="4609399" cy="4119463"/>
          </a:xfrm>
        </p:spPr>
        <p:txBody>
          <a:bodyPr lIns="0"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None/>
              <a:defRPr sz="2000">
                <a:latin typeface="Raleway" pitchFamily="2" charset="0"/>
              </a:defRPr>
            </a:lvl1pPr>
            <a:lvl2pPr marL="228600" indent="-228600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>
                <a:latin typeface="Raleway" pitchFamily="2" charset="0"/>
              </a:defRPr>
            </a:lvl2pPr>
            <a:lvl3pPr marL="685800" indent="-228600"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>
                <a:latin typeface="Raleway" pitchFamily="2" charset="0"/>
              </a:defRPr>
            </a:lvl3pPr>
            <a:lvl4pPr marL="1143000" indent="-228600"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>
                <a:latin typeface="Raleway" pitchFamily="2" charset="0"/>
              </a:defRPr>
            </a:lvl4pPr>
            <a:lvl5pPr marL="1600200" indent="-228600"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>
                <a:latin typeface="Raleway" pitchFamily="2" charset="0"/>
              </a:defRPr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1D40DF0B-6602-19D4-3110-4659C28780D5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412136" y="5943601"/>
            <a:ext cx="968983" cy="651912"/>
          </a:xfrm>
        </p:spPr>
        <p:txBody>
          <a:bodyPr/>
          <a:lstStyle/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17208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B82F216-62F1-7E0B-63FD-51C27CDAA1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61F31D-B959-2AD8-9208-FF08B574DB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32C8C7-5C6C-400B-AEC0-4D8178161BB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 cap="all" spc="150" baseline="0">
                <a:solidFill>
                  <a:schemeClr val="bg2">
                    <a:lumMod val="50000"/>
                  </a:schemeClr>
                </a:solidFill>
                <a:latin typeface="Univers Light" panose="020B04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7105D6-7B52-4B7D-9473-BCD571A93A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0" cap="all" spc="150" baseline="0">
                <a:solidFill>
                  <a:schemeClr val="bg2">
                    <a:lumMod val="50000"/>
                  </a:schemeClr>
                </a:solidFill>
                <a:latin typeface="Univers Light" panose="020B04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3EAA0A-7090-4FA3-AD1C-CD45704040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12136" y="5943601"/>
            <a:ext cx="968983" cy="6519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spc="15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63144160-A85C-3FEF-BEB3-52F507B50619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10807530" y="6364941"/>
            <a:ext cx="1128965" cy="321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433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3" r:id="rId3"/>
    <p:sldLayoutId id="2147483692" r:id="rId4"/>
    <p:sldLayoutId id="2147483691" r:id="rId5"/>
    <p:sldLayoutId id="2147483690" r:id="rId6"/>
    <p:sldLayoutId id="2147483682" r:id="rId7"/>
    <p:sldLayoutId id="2147483689" r:id="rId8"/>
    <p:sldLayoutId id="2147483688" r:id="rId9"/>
    <p:sldLayoutId id="2147483687" r:id="rId10"/>
    <p:sldLayoutId id="2147483686" r:id="rId11"/>
    <p:sldLayoutId id="2147483685" r:id="rId12"/>
    <p:sldLayoutId id="2147483684" r:id="rId13"/>
    <p:sldLayoutId id="2147483681" r:id="rId1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119/1.4991371" TargetMode="External"/><Relationship Id="rId2" Type="http://schemas.openxmlformats.org/officeDocument/2006/relationships/hyperlink" Target="https://doi.org/10.1103/PhysRevPhysEducRes.19.020126" TargetMode="Externa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s://doi.org/10.1371/journal.pone.0189610" TargetMode="Externa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s://doi.org/10.1119/perc.2018.pr.Paul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103/PhysRevPhysEducRes.18.020103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doi.org/10.1103/PhysRevPhysEducRes.16.020114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3BA38D-B718-F9D1-14FD-52810FB268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latin typeface="Raleway Medium" pitchFamily="2" charset="0"/>
              </a:rPr>
              <a:t>Course Structure For Equity: </a:t>
            </a:r>
            <a:br>
              <a:rPr lang="en-US" sz="3600" dirty="0">
                <a:latin typeface="Raleway Medium" pitchFamily="2" charset="0"/>
              </a:rPr>
            </a:br>
            <a:r>
              <a:rPr lang="nb-NO" b="0" dirty="0"/>
              <a:t>Your </a:t>
            </a:r>
            <a:r>
              <a:rPr lang="nb-NO" b="0" dirty="0" err="1"/>
              <a:t>course</a:t>
            </a:r>
            <a:r>
              <a:rPr lang="nb-NO" b="0" dirty="0"/>
              <a:t> </a:t>
            </a:r>
            <a:r>
              <a:rPr lang="nb-NO" b="0" dirty="0" err="1"/>
              <a:t>may</a:t>
            </a:r>
            <a:r>
              <a:rPr lang="nb-NO" b="0" dirty="0"/>
              <a:t> be </a:t>
            </a:r>
            <a:r>
              <a:rPr lang="nb-NO" b="0" dirty="0" err="1"/>
              <a:t>biased</a:t>
            </a:r>
            <a:r>
              <a:rPr lang="nb-NO" b="0" dirty="0"/>
              <a:t> </a:t>
            </a:r>
            <a:r>
              <a:rPr lang="nb-NO" b="0" dirty="0" err="1"/>
              <a:t>against</a:t>
            </a:r>
            <a:r>
              <a:rPr lang="nb-NO" b="0" dirty="0"/>
              <a:t> </a:t>
            </a:r>
            <a:r>
              <a:rPr lang="nb-NO" b="0" dirty="0" err="1"/>
              <a:t>some</a:t>
            </a:r>
            <a:r>
              <a:rPr lang="nb-NO" b="0" dirty="0"/>
              <a:t> </a:t>
            </a:r>
            <a:r>
              <a:rPr lang="nb-NO" b="0" dirty="0" err="1"/>
              <a:t>groups</a:t>
            </a:r>
            <a:endParaRPr lang="en-US" sz="3600" b="0" dirty="0">
              <a:latin typeface="Raleway Medium" pitchFamily="2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46ED1A-7961-0C5A-36E8-5456722EE62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b="1" dirty="0"/>
              <a:t>David J. Webb, </a:t>
            </a:r>
            <a:r>
              <a:rPr lang="en-US" i="1" dirty="0"/>
              <a:t>Department of Physics and Astronomy, University of California - Davis​</a:t>
            </a:r>
            <a:br>
              <a:rPr lang="en-US" i="1" dirty="0"/>
            </a:br>
            <a:r>
              <a:rPr lang="en-US" b="1" dirty="0"/>
              <a:t>Cassandra A. Paul, </a:t>
            </a:r>
            <a:r>
              <a:rPr lang="en-US" i="1" dirty="0"/>
              <a:t>Department of Physics and Astronomy and Science Education Program, San Jose State University​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69548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331392-E115-D856-3638-9BF84E219C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12136" y="5943601"/>
            <a:ext cx="968983" cy="651912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18D65601-5AE2-46FC-B138-694DDD2B510D}" type="slidenum">
              <a:rPr lang="en-US" smtClean="0"/>
              <a:pPr>
                <a:spcAft>
                  <a:spcPts val="600"/>
                </a:spcAft>
              </a:pPr>
              <a:t>10</a:t>
            </a:fld>
            <a:endParaRPr lang="en-US"/>
          </a:p>
        </p:txBody>
      </p:sp>
      <p:pic>
        <p:nvPicPr>
          <p:cNvPr id="7" name="Picture Placeholder 6" descr="Now graph includes a gender grade gap of about  grade points in the same classes but with retake exams.  The conclusion is that the regular classes have a bias, against female students, built into their assessment regime which is removed when retakes are allowed.">
            <a:extLst>
              <a:ext uri="{FF2B5EF4-FFF2-40B4-BE49-F238E27FC236}">
                <a16:creationId xmlns:a16="http://schemas.microsoft.com/office/drawing/2014/main" id="{9C4E99BD-CB79-54D8-BB3B-901F69F4CBFD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16570" b="16570"/>
          <a:stretch>
            <a:fillRect/>
          </a:stretch>
        </p:blipFill>
        <p:spPr/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A15755B-AC20-F57A-E860-E894FBA092FD}"/>
              </a:ext>
            </a:extLst>
          </p:cNvPr>
          <p:cNvSpPr txBox="1"/>
          <p:nvPr/>
        </p:nvSpPr>
        <p:spPr>
          <a:xfrm>
            <a:off x="522068" y="3689067"/>
            <a:ext cx="266219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NonRetake</a:t>
            </a:r>
            <a:r>
              <a:rPr lang="en-US" dirty="0"/>
              <a:t> classes had large bias against Female students</a:t>
            </a:r>
          </a:p>
          <a:p>
            <a:r>
              <a:rPr lang="en-US" dirty="0"/>
              <a:t>(N = 12,884)</a:t>
            </a:r>
          </a:p>
          <a:p>
            <a:endParaRPr lang="en-US" dirty="0"/>
          </a:p>
          <a:p>
            <a:r>
              <a:rPr lang="en-US" dirty="0"/>
              <a:t>Retake classes had essentially no grade bias (N = 610)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83A8AD4-83B7-06E4-EB10-4216D529AF39}"/>
              </a:ext>
            </a:extLst>
          </p:cNvPr>
          <p:cNvSpPr txBox="1"/>
          <p:nvPr/>
        </p:nvSpPr>
        <p:spPr>
          <a:xfrm>
            <a:off x="6631850" y="4446466"/>
            <a:ext cx="26621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Allowing retakes removed bias from the course</a:t>
            </a:r>
          </a:p>
        </p:txBody>
      </p:sp>
    </p:spTree>
    <p:extLst>
      <p:ext uri="{BB962C8B-B14F-4D97-AF65-F5344CB8AC3E}">
        <p14:creationId xmlns:p14="http://schemas.microsoft.com/office/powerpoint/2010/main" val="2702189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E5C7D0-A718-C4E9-1547-78414C42D1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Teach Concepts First</a:t>
            </a:r>
            <a:br>
              <a:rPr lang="en-US" dirty="0"/>
            </a:br>
            <a:r>
              <a:rPr lang="en-US" sz="2400" dirty="0"/>
              <a:t>(build students’ understanding of ideas before they use them in complicated situations)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7BD938-D744-85CA-4EB1-FEAAE6792CD3}"/>
              </a:ext>
            </a:extLst>
          </p:cNvPr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pPr marL="0" indent="0">
              <a:buNone/>
            </a:pPr>
            <a:r>
              <a:rPr lang="da-DK" dirty="0" err="1"/>
              <a:t>UCDavis</a:t>
            </a:r>
            <a:r>
              <a:rPr lang="da-DK" dirty="0"/>
              <a:t> intro-</a:t>
            </a:r>
            <a:r>
              <a:rPr lang="da-DK" dirty="0" err="1"/>
              <a:t>physics</a:t>
            </a:r>
            <a:r>
              <a:rPr lang="da-DK" dirty="0"/>
              <a:t> for </a:t>
            </a:r>
            <a:r>
              <a:rPr lang="da-DK" dirty="0" err="1"/>
              <a:t>engineers</a:t>
            </a:r>
            <a:endParaRPr lang="da-DK" dirty="0"/>
          </a:p>
          <a:p>
            <a:pPr marL="0" indent="0">
              <a:buNone/>
            </a:pPr>
            <a:endParaRPr lang="da-DK" b="1" dirty="0"/>
          </a:p>
          <a:p>
            <a:pPr marL="0" indent="0">
              <a:buNone/>
            </a:pPr>
            <a:r>
              <a:rPr lang="da-DK" b="1" dirty="0"/>
              <a:t>60%</a:t>
            </a:r>
            <a:r>
              <a:rPr lang="da-DK" dirty="0"/>
              <a:t> of the term is </a:t>
            </a:r>
            <a:r>
              <a:rPr lang="da-DK" dirty="0" err="1"/>
              <a:t>spent</a:t>
            </a:r>
            <a:r>
              <a:rPr lang="da-DK" dirty="0"/>
              <a:t> on </a:t>
            </a:r>
            <a:r>
              <a:rPr lang="da-DK" dirty="0" err="1"/>
              <a:t>applying</a:t>
            </a:r>
            <a:r>
              <a:rPr lang="da-DK" dirty="0"/>
              <a:t> </a:t>
            </a:r>
            <a:r>
              <a:rPr lang="da-DK" b="1" dirty="0" err="1"/>
              <a:t>ideas</a:t>
            </a:r>
            <a:r>
              <a:rPr lang="da-DK" b="1" dirty="0"/>
              <a:t>, </a:t>
            </a:r>
            <a:r>
              <a:rPr lang="da-DK" b="1" dirty="0" err="1"/>
              <a:t>pictures</a:t>
            </a:r>
            <a:r>
              <a:rPr lang="da-DK" b="1" dirty="0"/>
              <a:t>, </a:t>
            </a:r>
            <a:r>
              <a:rPr lang="da-DK" b="1" dirty="0" err="1"/>
              <a:t>graphs</a:t>
            </a:r>
            <a:r>
              <a:rPr lang="da-DK" b="1" dirty="0"/>
              <a:t>, and single-step </a:t>
            </a:r>
            <a:r>
              <a:rPr lang="da-DK" b="1" dirty="0" err="1"/>
              <a:t>math</a:t>
            </a:r>
            <a:r>
              <a:rPr lang="da-DK" dirty="0"/>
              <a:t> to all of the </a:t>
            </a:r>
            <a:r>
              <a:rPr lang="da-DK" dirty="0" err="1"/>
              <a:t>course</a:t>
            </a:r>
            <a:r>
              <a:rPr lang="da-DK" dirty="0"/>
              <a:t> </a:t>
            </a:r>
            <a:r>
              <a:rPr lang="da-DK" dirty="0" err="1"/>
              <a:t>material</a:t>
            </a:r>
            <a:endParaRPr lang="da-DK" dirty="0"/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r>
              <a:rPr lang="da-DK" b="1" dirty="0"/>
              <a:t>40%</a:t>
            </a:r>
            <a:r>
              <a:rPr lang="da-DK" dirty="0"/>
              <a:t> of the term is </a:t>
            </a:r>
            <a:r>
              <a:rPr lang="da-DK" dirty="0" err="1"/>
              <a:t>spent</a:t>
            </a:r>
            <a:r>
              <a:rPr lang="da-DK" dirty="0"/>
              <a:t> on more </a:t>
            </a:r>
            <a:r>
              <a:rPr lang="da-DK" b="1" dirty="0" err="1"/>
              <a:t>complicated</a:t>
            </a:r>
            <a:r>
              <a:rPr lang="da-DK" dirty="0"/>
              <a:t> (</a:t>
            </a:r>
            <a:r>
              <a:rPr lang="da-DK" dirty="0" err="1"/>
              <a:t>often</a:t>
            </a:r>
            <a:r>
              <a:rPr lang="da-DK" dirty="0"/>
              <a:t> multistep) </a:t>
            </a:r>
            <a:r>
              <a:rPr lang="da-DK" b="1" dirty="0" err="1"/>
              <a:t>calculations</a:t>
            </a:r>
            <a:endParaRPr lang="da-DK" b="1" dirty="0"/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r>
              <a:rPr lang="da-DK" b="1" dirty="0"/>
              <a:t>4</a:t>
            </a:r>
            <a:r>
              <a:rPr lang="da-DK" dirty="0"/>
              <a:t> </a:t>
            </a:r>
            <a:r>
              <a:rPr lang="da-DK" dirty="0" err="1"/>
              <a:t>introductory</a:t>
            </a:r>
            <a:r>
              <a:rPr lang="da-DK" dirty="0"/>
              <a:t> </a:t>
            </a:r>
            <a:r>
              <a:rPr lang="da-DK" b="1" dirty="0" err="1"/>
              <a:t>sections</a:t>
            </a:r>
            <a:r>
              <a:rPr lang="da-DK" dirty="0"/>
              <a:t> of </a:t>
            </a:r>
            <a:r>
              <a:rPr lang="da-DK" dirty="0" err="1"/>
              <a:t>Newtonian</a:t>
            </a:r>
            <a:r>
              <a:rPr lang="da-DK" dirty="0"/>
              <a:t> </a:t>
            </a:r>
            <a:r>
              <a:rPr lang="da-DK" dirty="0" err="1"/>
              <a:t>Mechanics</a:t>
            </a:r>
            <a:r>
              <a:rPr lang="da-DK" dirty="0"/>
              <a:t> </a:t>
            </a:r>
            <a:r>
              <a:rPr lang="da-DK" dirty="0" err="1"/>
              <a:t>take</a:t>
            </a:r>
            <a:r>
              <a:rPr lang="da-DK" dirty="0"/>
              <a:t> the </a:t>
            </a:r>
            <a:r>
              <a:rPr lang="da-DK" b="1" dirty="0"/>
              <a:t>same final </a:t>
            </a:r>
            <a:r>
              <a:rPr lang="da-DK" b="1" dirty="0" err="1"/>
              <a:t>exam</a:t>
            </a:r>
            <a:r>
              <a:rPr lang="da-DK" b="1" dirty="0"/>
              <a:t> </a:t>
            </a:r>
            <a:r>
              <a:rPr lang="da-DK" dirty="0"/>
              <a:t>at the same time and </a:t>
            </a:r>
            <a:r>
              <a:rPr lang="da-DK" dirty="0" err="1"/>
              <a:t>graded</a:t>
            </a:r>
            <a:r>
              <a:rPr lang="da-DK" dirty="0"/>
              <a:t> by the same graders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AE9A0D-F453-3F68-1DC7-8AC271023E51}"/>
              </a:ext>
            </a:extLst>
          </p:cNvPr>
          <p:cNvSpPr txBox="1">
            <a:spLocks/>
          </p:cNvSpPr>
          <p:nvPr/>
        </p:nvSpPr>
        <p:spPr>
          <a:xfrm>
            <a:off x="412136" y="5943601"/>
            <a:ext cx="968983" cy="651912"/>
          </a:xfrm>
          <a:prstGeom prst="rect">
            <a:avLst/>
          </a:prstGeom>
        </p:spPr>
        <p:txBody>
          <a:bodyPr anchor="ctr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fld id="{18D65601-5AE2-46FC-B138-694DDD2B510D}" type="slidenum">
              <a:rPr lang="en-US" sz="1200" b="1" smtClean="0"/>
              <a:pPr algn="ctr">
                <a:spcAft>
                  <a:spcPts val="600"/>
                </a:spcAft>
              </a:pPr>
              <a:t>11</a:t>
            </a:fld>
            <a:endParaRPr lang="en-US" sz="1200" b="1" dirty="0"/>
          </a:p>
        </p:txBody>
      </p:sp>
      <p:sp>
        <p:nvSpPr>
          <p:cNvPr id="5" name="Google Shape;145;p24">
            <a:extLst>
              <a:ext uri="{FF2B5EF4-FFF2-40B4-BE49-F238E27FC236}">
                <a16:creationId xmlns:a16="http://schemas.microsoft.com/office/drawing/2014/main" id="{E81A94D1-BBD3-F7A8-01EA-F6D623477AEA}"/>
              </a:ext>
            </a:extLst>
          </p:cNvPr>
          <p:cNvSpPr txBox="1"/>
          <p:nvPr/>
        </p:nvSpPr>
        <p:spPr>
          <a:xfrm>
            <a:off x="1067062" y="5307828"/>
            <a:ext cx="4892674" cy="11079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/>
              <a:t>Webb, D. J., &amp; Paul, C. A. (2023). Attributing equity gaps to course structure in introductory physics. Physical Review Physics Education Research, 19(2), 020126. </a:t>
            </a:r>
            <a:r>
              <a:rPr lang="en" sz="1000" dirty="0">
                <a:hlinkClick r:id="rId2"/>
              </a:rPr>
              <a:t>https://doi.org/10.1103/PhysRevPhysEducRes.19.020126</a:t>
            </a:r>
            <a:endParaRPr lang="en" sz="1000" dirty="0"/>
          </a:p>
          <a:p>
            <a:r>
              <a:rPr lang="en" sz="1000" dirty="0"/>
              <a:t>Webb, D. J. (2017) </a:t>
            </a:r>
            <a:r>
              <a:rPr lang="en-US" sz="1000" dirty="0"/>
              <a:t>Concepts first: A course with improved educational outcomes and parity for underrepresented minority groups. American Journal of Physics, 85(8), 628–632. </a:t>
            </a:r>
            <a:r>
              <a:rPr lang="en-US" sz="1000" dirty="0">
                <a:hlinkClick r:id="rId3"/>
              </a:rPr>
              <a:t>https://doi.org/10.1119/1.4991371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41212578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C70F24D1-5B10-651F-21DA-45B0366A9C1B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16570" b="16570"/>
          <a:stretch>
            <a:fillRect/>
          </a:stretch>
        </p:blipFill>
        <p:spPr/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331392-E115-D856-3638-9BF84E219C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12136" y="5943601"/>
            <a:ext cx="968983" cy="651912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18D65601-5AE2-46FC-B138-694DDD2B510D}" type="slidenum">
              <a:rPr lang="en-US" smtClean="0"/>
              <a:pPr>
                <a:spcAft>
                  <a:spcPts val="600"/>
                </a:spcAft>
              </a:pPr>
              <a:t>12</a:t>
            </a:fld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0102015-0AAE-E4E2-79C1-5C052FABA9C7}"/>
              </a:ext>
            </a:extLst>
          </p:cNvPr>
          <p:cNvSpPr txBox="1"/>
          <p:nvPr/>
        </p:nvSpPr>
        <p:spPr>
          <a:xfrm>
            <a:off x="661918" y="3905026"/>
            <a:ext cx="26621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Chap-by-Chap classes have large grade bias </a:t>
            </a:r>
            <a:r>
              <a:rPr lang="en-US" b="1" dirty="0"/>
              <a:t>against</a:t>
            </a:r>
            <a:r>
              <a:rPr lang="en-US" dirty="0"/>
              <a:t> URM students</a:t>
            </a:r>
          </a:p>
          <a:p>
            <a:r>
              <a:rPr lang="en-US" dirty="0"/>
              <a:t>(N = 481)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D684003-3889-B9CD-48A0-2639FF070ACB}"/>
              </a:ext>
            </a:extLst>
          </p:cNvPr>
          <p:cNvSpPr/>
          <p:nvPr/>
        </p:nvSpPr>
        <p:spPr>
          <a:xfrm>
            <a:off x="6798833" y="882128"/>
            <a:ext cx="2388198" cy="14953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680475D-5076-13C2-EEA2-D78BBDEBEDDB}"/>
              </a:ext>
            </a:extLst>
          </p:cNvPr>
          <p:cNvSpPr/>
          <p:nvPr/>
        </p:nvSpPr>
        <p:spPr>
          <a:xfrm>
            <a:off x="6479691" y="2398955"/>
            <a:ext cx="2388198" cy="14953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1390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331392-E115-D856-3638-9BF84E219C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12136" y="5943601"/>
            <a:ext cx="968983" cy="651912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18D65601-5AE2-46FC-B138-694DDD2B510D}" type="slidenum">
              <a:rPr lang="en-US" smtClean="0"/>
              <a:pPr>
                <a:spcAft>
                  <a:spcPts val="600"/>
                </a:spcAft>
              </a:pPr>
              <a:t>13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76154CE-DC89-BC0E-811C-C28AC4F4692F}"/>
              </a:ext>
            </a:extLst>
          </p:cNvPr>
          <p:cNvSpPr txBox="1"/>
          <p:nvPr/>
        </p:nvSpPr>
        <p:spPr>
          <a:xfrm>
            <a:off x="6631850" y="4446466"/>
            <a:ext cx="26621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Changing the order of the material removed bias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0102015-0AAE-E4E2-79C1-5C052FABA9C7}"/>
              </a:ext>
            </a:extLst>
          </p:cNvPr>
          <p:cNvSpPr txBox="1"/>
          <p:nvPr/>
        </p:nvSpPr>
        <p:spPr>
          <a:xfrm>
            <a:off x="661918" y="3905026"/>
            <a:ext cx="266219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Chap-by-Chap classes have large grade bias </a:t>
            </a:r>
            <a:r>
              <a:rPr lang="en-US" b="1" dirty="0"/>
              <a:t>against</a:t>
            </a:r>
            <a:r>
              <a:rPr lang="en-US" dirty="0"/>
              <a:t> URM students</a:t>
            </a:r>
          </a:p>
          <a:p>
            <a:r>
              <a:rPr lang="en-US" dirty="0"/>
              <a:t>(N = 481)</a:t>
            </a:r>
          </a:p>
          <a:p>
            <a:endParaRPr lang="en-US" dirty="0"/>
          </a:p>
          <a:p>
            <a:r>
              <a:rPr lang="en-US" dirty="0"/>
              <a:t>Concepts First class does not (N = 152)</a:t>
            </a:r>
          </a:p>
        </p:txBody>
      </p:sp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C70F24D1-5B10-651F-21DA-45B0366A9C1B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16570" b="1657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44454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9" descr="Graph showing a URM STEM graduation gap of about 30% for students who did not take any concepts-first classes.">
            <a:extLst>
              <a:ext uri="{FF2B5EF4-FFF2-40B4-BE49-F238E27FC236}">
                <a16:creationId xmlns:a16="http://schemas.microsoft.com/office/drawing/2014/main" id="{1CA64804-B688-ED6D-DF6C-31B000E95BF5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16570" b="16570"/>
          <a:stretch>
            <a:fillRect/>
          </a:stretch>
        </p:blipFill>
        <p:spPr/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331392-E115-D856-3638-9BF84E219C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12136" y="5943601"/>
            <a:ext cx="968983" cy="651912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18D65601-5AE2-46FC-B138-694DDD2B510D}" type="slidenum">
              <a:rPr lang="en-US" smtClean="0"/>
              <a:pPr>
                <a:spcAft>
                  <a:spcPts val="600"/>
                </a:spcAft>
              </a:pPr>
              <a:t>14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B7307A7-6A0F-29E1-6FFC-3880AD10ABBB}"/>
              </a:ext>
            </a:extLst>
          </p:cNvPr>
          <p:cNvSpPr txBox="1"/>
          <p:nvPr/>
        </p:nvSpPr>
        <p:spPr>
          <a:xfrm>
            <a:off x="511310" y="3905026"/>
            <a:ext cx="266219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71% of </a:t>
            </a:r>
            <a:r>
              <a:rPr lang="en-US" dirty="0" err="1"/>
              <a:t>NonURM</a:t>
            </a:r>
            <a:r>
              <a:rPr lang="en-US" dirty="0"/>
              <a:t> from Chap-by-Chap classes graduated in STEM vs 41% of URM students</a:t>
            </a:r>
          </a:p>
          <a:p>
            <a:endParaRPr lang="en-US" dirty="0"/>
          </a:p>
          <a:p>
            <a:r>
              <a:rPr lang="en-US" dirty="0"/>
              <a:t>N = 322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D500AF1-2468-3E9A-22EB-8DD5E98B922F}"/>
              </a:ext>
            </a:extLst>
          </p:cNvPr>
          <p:cNvSpPr txBox="1"/>
          <p:nvPr/>
        </p:nvSpPr>
        <p:spPr>
          <a:xfrm>
            <a:off x="9409678" y="1626198"/>
            <a:ext cx="266219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81% of </a:t>
            </a:r>
            <a:r>
              <a:rPr lang="en-US" dirty="0" err="1"/>
              <a:t>NonURM</a:t>
            </a:r>
            <a:r>
              <a:rPr lang="en-US" dirty="0"/>
              <a:t> from </a:t>
            </a:r>
            <a:r>
              <a:rPr lang="en-US" dirty="0" err="1"/>
              <a:t>ConceptsFirst</a:t>
            </a:r>
            <a:r>
              <a:rPr lang="en-US" dirty="0"/>
              <a:t> classes graduated in STEM vs 69% of URM students</a:t>
            </a:r>
          </a:p>
          <a:p>
            <a:endParaRPr lang="en-US" dirty="0"/>
          </a:p>
          <a:p>
            <a:r>
              <a:rPr lang="en-US" dirty="0"/>
              <a:t>N = 334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207C7E7-A92C-E914-02B3-B24AC2FAA9E0}"/>
              </a:ext>
            </a:extLst>
          </p:cNvPr>
          <p:cNvSpPr/>
          <p:nvPr/>
        </p:nvSpPr>
        <p:spPr>
          <a:xfrm>
            <a:off x="6756739" y="745834"/>
            <a:ext cx="2388198" cy="24169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291FB22-5690-6743-C468-B51077F47A39}"/>
              </a:ext>
            </a:extLst>
          </p:cNvPr>
          <p:cNvSpPr/>
          <p:nvPr/>
        </p:nvSpPr>
        <p:spPr>
          <a:xfrm>
            <a:off x="9391666" y="1351592"/>
            <a:ext cx="2570838" cy="20289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2584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9" descr="Same as previous but in addition showing that the underrepresented students in the concepts-first class had a STEM graduation gap much smaller than that in the regular classes.  So nonURM graduated at a higher rate if they took at least one concepts-first class and URM students graduated at a much higher rate so the gap between the two was small.">
            <a:extLst>
              <a:ext uri="{FF2B5EF4-FFF2-40B4-BE49-F238E27FC236}">
                <a16:creationId xmlns:a16="http://schemas.microsoft.com/office/drawing/2014/main" id="{1CA64804-B688-ED6D-DF6C-31B000E95BF5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16570" b="16570"/>
          <a:stretch>
            <a:fillRect/>
          </a:stretch>
        </p:blipFill>
        <p:spPr/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331392-E115-D856-3638-9BF84E219C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12136" y="5943601"/>
            <a:ext cx="968983" cy="651912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18D65601-5AE2-46FC-B138-694DDD2B510D}" type="slidenum">
              <a:rPr lang="en-US" smtClean="0"/>
              <a:pPr>
                <a:spcAft>
                  <a:spcPts val="600"/>
                </a:spcAft>
              </a:pPr>
              <a:t>15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D500AF1-2468-3E9A-22EB-8DD5E98B922F}"/>
              </a:ext>
            </a:extLst>
          </p:cNvPr>
          <p:cNvSpPr txBox="1"/>
          <p:nvPr/>
        </p:nvSpPr>
        <p:spPr>
          <a:xfrm>
            <a:off x="9409678" y="1626198"/>
            <a:ext cx="266219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81% of </a:t>
            </a:r>
            <a:r>
              <a:rPr lang="en-US" dirty="0" err="1"/>
              <a:t>NonURM</a:t>
            </a:r>
            <a:r>
              <a:rPr lang="en-US" dirty="0"/>
              <a:t> from </a:t>
            </a:r>
            <a:r>
              <a:rPr lang="en-US" dirty="0" err="1"/>
              <a:t>ConceptsFirst</a:t>
            </a:r>
            <a:r>
              <a:rPr lang="en-US" dirty="0"/>
              <a:t> classes graduated in STEM vs 69% of URM students</a:t>
            </a:r>
          </a:p>
          <a:p>
            <a:endParaRPr lang="en-US" dirty="0"/>
          </a:p>
          <a:p>
            <a:r>
              <a:rPr lang="en-US" dirty="0"/>
              <a:t>N = 334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291FB22-5690-6743-C468-B51077F47A39}"/>
              </a:ext>
            </a:extLst>
          </p:cNvPr>
          <p:cNvSpPr/>
          <p:nvPr/>
        </p:nvSpPr>
        <p:spPr>
          <a:xfrm>
            <a:off x="9391666" y="1351592"/>
            <a:ext cx="2570838" cy="20289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93F8903-8CB4-685B-5719-990D9973782F}"/>
              </a:ext>
            </a:extLst>
          </p:cNvPr>
          <p:cNvSpPr txBox="1"/>
          <p:nvPr/>
        </p:nvSpPr>
        <p:spPr>
          <a:xfrm>
            <a:off x="9562078" y="1778598"/>
            <a:ext cx="266219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81% of </a:t>
            </a:r>
            <a:r>
              <a:rPr lang="en-US" dirty="0" err="1"/>
              <a:t>NonURM</a:t>
            </a:r>
            <a:r>
              <a:rPr lang="en-US" dirty="0"/>
              <a:t> from Concepts First classes graduated in STEM vs 69% of URM students</a:t>
            </a:r>
          </a:p>
          <a:p>
            <a:endParaRPr lang="en-US" dirty="0"/>
          </a:p>
          <a:p>
            <a:r>
              <a:rPr lang="en-US" dirty="0"/>
              <a:t>N = 334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424BD2F-7337-2EA2-62F7-8AC9D3EAABCC}"/>
              </a:ext>
            </a:extLst>
          </p:cNvPr>
          <p:cNvSpPr txBox="1"/>
          <p:nvPr/>
        </p:nvSpPr>
        <p:spPr>
          <a:xfrm>
            <a:off x="511310" y="3905026"/>
            <a:ext cx="266219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71% of </a:t>
            </a:r>
            <a:r>
              <a:rPr lang="en-US" dirty="0" err="1"/>
              <a:t>NonURM</a:t>
            </a:r>
            <a:r>
              <a:rPr lang="en-US" dirty="0"/>
              <a:t> from Chap-by-Chap classes graduated in STEM vs 41% of URM students</a:t>
            </a:r>
          </a:p>
          <a:p>
            <a:endParaRPr lang="en-US" dirty="0"/>
          </a:p>
          <a:p>
            <a:r>
              <a:rPr lang="en-US" dirty="0"/>
              <a:t>N = 322</a:t>
            </a:r>
          </a:p>
        </p:txBody>
      </p:sp>
    </p:spTree>
    <p:extLst>
      <p:ext uri="{BB962C8B-B14F-4D97-AF65-F5344CB8AC3E}">
        <p14:creationId xmlns:p14="http://schemas.microsoft.com/office/powerpoint/2010/main" val="39409522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E5C7D0-A718-C4E9-1547-78414C42D1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Undergraduate Learning Assistants in your active-learning course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7BD938-D744-85CA-4EB1-FEAAE6792CD3}"/>
              </a:ext>
            </a:extLst>
          </p:cNvPr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pPr marL="0" indent="0">
              <a:buNone/>
            </a:pPr>
            <a:r>
              <a:rPr lang="da-DK" b="1" dirty="0" err="1"/>
              <a:t>LAs</a:t>
            </a:r>
            <a:r>
              <a:rPr lang="da-DK" b="1" dirty="0"/>
              <a:t> </a:t>
            </a:r>
            <a:r>
              <a:rPr lang="da-DK" b="1" dirty="0" err="1"/>
              <a:t>are</a:t>
            </a:r>
            <a:r>
              <a:rPr lang="da-DK" b="1" dirty="0"/>
              <a:t> </a:t>
            </a:r>
            <a:r>
              <a:rPr lang="da-DK" b="1" dirty="0" err="1"/>
              <a:t>undergraduates</a:t>
            </a:r>
            <a:r>
              <a:rPr lang="da-DK" b="1" dirty="0"/>
              <a:t> </a:t>
            </a:r>
            <a:r>
              <a:rPr lang="da-DK" b="1" dirty="0" err="1"/>
              <a:t>who</a:t>
            </a:r>
            <a:r>
              <a:rPr lang="da-DK" b="1" dirty="0"/>
              <a:t> have </a:t>
            </a:r>
            <a:r>
              <a:rPr lang="da-DK" b="1" dirty="0" err="1"/>
              <a:t>taken</a:t>
            </a:r>
            <a:r>
              <a:rPr lang="da-DK" b="1" dirty="0"/>
              <a:t> the </a:t>
            </a:r>
            <a:r>
              <a:rPr lang="da-DK" b="1" dirty="0" err="1"/>
              <a:t>course</a:t>
            </a:r>
            <a:r>
              <a:rPr lang="da-DK" b="1" dirty="0"/>
              <a:t> </a:t>
            </a:r>
            <a:r>
              <a:rPr lang="da-DK" b="1" dirty="0" err="1"/>
              <a:t>recently</a:t>
            </a:r>
            <a:endParaRPr lang="da-DK" b="1" dirty="0"/>
          </a:p>
          <a:p>
            <a:pPr marL="0" indent="0">
              <a:buNone/>
            </a:pPr>
            <a:endParaRPr lang="da-DK" b="1" dirty="0"/>
          </a:p>
          <a:p>
            <a:pPr marL="0" indent="0">
              <a:buNone/>
            </a:pPr>
            <a:r>
              <a:rPr lang="da-DK" b="1" dirty="0" err="1"/>
              <a:t>LAs</a:t>
            </a:r>
            <a:r>
              <a:rPr lang="da-DK" dirty="0"/>
              <a:t> monitor and </a:t>
            </a:r>
            <a:r>
              <a:rPr lang="da-DK" b="1" dirty="0" err="1"/>
              <a:t>help</a:t>
            </a:r>
            <a:r>
              <a:rPr lang="da-DK" b="1" dirty="0"/>
              <a:t> out with the small-</a:t>
            </a:r>
            <a:r>
              <a:rPr lang="da-DK" b="1" dirty="0" err="1"/>
              <a:t>group</a:t>
            </a:r>
            <a:r>
              <a:rPr lang="da-DK" b="1" dirty="0"/>
              <a:t> </a:t>
            </a:r>
            <a:r>
              <a:rPr lang="da-DK" b="1" dirty="0" err="1"/>
              <a:t>work</a:t>
            </a:r>
            <a:r>
              <a:rPr lang="da-DK" dirty="0"/>
              <a:t> of </a:t>
            </a:r>
            <a:r>
              <a:rPr lang="da-DK" dirty="0" err="1"/>
              <a:t>your</a:t>
            </a:r>
            <a:r>
              <a:rPr lang="da-DK" dirty="0"/>
              <a:t> students </a:t>
            </a:r>
            <a:r>
              <a:rPr lang="da-DK" dirty="0" err="1"/>
              <a:t>either</a:t>
            </a:r>
            <a:r>
              <a:rPr lang="da-DK" dirty="0"/>
              <a:t> </a:t>
            </a:r>
            <a:r>
              <a:rPr lang="da-DK" dirty="0" err="1"/>
              <a:t>during</a:t>
            </a:r>
            <a:r>
              <a:rPr lang="da-DK" dirty="0"/>
              <a:t> ”</a:t>
            </a:r>
            <a:r>
              <a:rPr lang="da-DK" dirty="0" err="1"/>
              <a:t>lecture</a:t>
            </a:r>
            <a:r>
              <a:rPr lang="da-DK" dirty="0"/>
              <a:t>” or </a:t>
            </a:r>
            <a:r>
              <a:rPr lang="da-DK" dirty="0" err="1"/>
              <a:t>during</a:t>
            </a:r>
            <a:r>
              <a:rPr lang="da-DK" dirty="0"/>
              <a:t> ”</a:t>
            </a:r>
            <a:r>
              <a:rPr lang="da-DK" dirty="0" err="1"/>
              <a:t>discussion</a:t>
            </a:r>
            <a:r>
              <a:rPr lang="da-DK" dirty="0"/>
              <a:t>”</a:t>
            </a:r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r>
              <a:rPr lang="da-DK" dirty="0"/>
              <a:t>The </a:t>
            </a:r>
            <a:r>
              <a:rPr lang="da-DK" dirty="0" err="1"/>
              <a:t>first</a:t>
            </a:r>
            <a:r>
              <a:rPr lang="da-DK" dirty="0"/>
              <a:t> semester of intro-</a:t>
            </a:r>
            <a:r>
              <a:rPr lang="da-DK" dirty="0" err="1"/>
              <a:t>physics</a:t>
            </a:r>
            <a:r>
              <a:rPr lang="da-DK" dirty="0"/>
              <a:t> for bioscience majors at SJSU </a:t>
            </a:r>
            <a:r>
              <a:rPr lang="da-DK" dirty="0" err="1"/>
              <a:t>was</a:t>
            </a:r>
            <a:r>
              <a:rPr lang="da-DK" dirty="0"/>
              <a:t> </a:t>
            </a:r>
            <a:r>
              <a:rPr lang="da-DK" dirty="0" err="1"/>
              <a:t>changed</a:t>
            </a:r>
            <a:r>
              <a:rPr lang="da-DK" dirty="0"/>
              <a:t> from </a:t>
            </a:r>
            <a:r>
              <a:rPr lang="da-DK" dirty="0" err="1"/>
              <a:t>mostly</a:t>
            </a:r>
            <a:r>
              <a:rPr lang="da-DK" dirty="0"/>
              <a:t> </a:t>
            </a:r>
            <a:r>
              <a:rPr lang="da-DK" dirty="0" err="1"/>
              <a:t>lecture</a:t>
            </a:r>
            <a:r>
              <a:rPr lang="da-DK" dirty="0"/>
              <a:t> to active-learning and </a:t>
            </a:r>
            <a:r>
              <a:rPr lang="da-DK" dirty="0" err="1"/>
              <a:t>then</a:t>
            </a:r>
            <a:r>
              <a:rPr lang="da-DK" dirty="0"/>
              <a:t> </a:t>
            </a:r>
            <a:r>
              <a:rPr lang="da-DK" dirty="0" err="1"/>
              <a:t>LAs</a:t>
            </a:r>
            <a:r>
              <a:rPr lang="da-DK" dirty="0"/>
              <a:t> </a:t>
            </a:r>
            <a:r>
              <a:rPr lang="da-DK" dirty="0" err="1"/>
              <a:t>were</a:t>
            </a:r>
            <a:r>
              <a:rPr lang="da-DK" dirty="0"/>
              <a:t> </a:t>
            </a:r>
            <a:r>
              <a:rPr lang="da-DK" dirty="0" err="1"/>
              <a:t>added</a:t>
            </a:r>
            <a:r>
              <a:rPr lang="da-DK" dirty="0"/>
              <a:t>.</a:t>
            </a:r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r>
              <a:rPr lang="da-DK" dirty="0" err="1"/>
              <a:t>Compare</a:t>
            </a:r>
            <a:r>
              <a:rPr lang="da-DK" dirty="0"/>
              <a:t> grade </a:t>
            </a:r>
            <a:r>
              <a:rPr lang="da-DK" dirty="0" err="1"/>
              <a:t>equity</a:t>
            </a:r>
            <a:r>
              <a:rPr lang="da-DK" dirty="0"/>
              <a:t> in </a:t>
            </a:r>
            <a:r>
              <a:rPr lang="da-DK" dirty="0" err="1"/>
              <a:t>these</a:t>
            </a:r>
            <a:r>
              <a:rPr lang="da-DK" dirty="0"/>
              <a:t> </a:t>
            </a:r>
            <a:r>
              <a:rPr lang="da-DK" dirty="0" err="1"/>
              <a:t>three</a:t>
            </a:r>
            <a:r>
              <a:rPr lang="da-DK" dirty="0"/>
              <a:t> versions.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AE9A0D-F453-3F68-1DC7-8AC271023E51}"/>
              </a:ext>
            </a:extLst>
          </p:cNvPr>
          <p:cNvSpPr txBox="1">
            <a:spLocks/>
          </p:cNvSpPr>
          <p:nvPr/>
        </p:nvSpPr>
        <p:spPr>
          <a:xfrm>
            <a:off x="412136" y="5943601"/>
            <a:ext cx="968983" cy="651912"/>
          </a:xfrm>
          <a:prstGeom prst="rect">
            <a:avLst/>
          </a:prstGeom>
        </p:spPr>
        <p:txBody>
          <a:bodyPr anchor="ctr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fld id="{18D65601-5AE2-46FC-B138-694DDD2B510D}" type="slidenum">
              <a:rPr lang="en-US" sz="1200" b="1" smtClean="0"/>
              <a:pPr algn="ctr">
                <a:spcAft>
                  <a:spcPts val="600"/>
                </a:spcAft>
              </a:pPr>
              <a:t>16</a:t>
            </a:fld>
            <a:endParaRPr lang="en-US" sz="1200" b="1" dirty="0"/>
          </a:p>
        </p:txBody>
      </p:sp>
      <p:sp>
        <p:nvSpPr>
          <p:cNvPr id="5" name="Google Shape;141;p22">
            <a:extLst>
              <a:ext uri="{FF2B5EF4-FFF2-40B4-BE49-F238E27FC236}">
                <a16:creationId xmlns:a16="http://schemas.microsoft.com/office/drawing/2014/main" id="{C70CCC23-5945-DAAC-EF49-BCDBBAB2B236}"/>
              </a:ext>
            </a:extLst>
          </p:cNvPr>
          <p:cNvSpPr txBox="1"/>
          <p:nvPr/>
        </p:nvSpPr>
        <p:spPr>
          <a:xfrm>
            <a:off x="1455583" y="5681827"/>
            <a:ext cx="2644562" cy="3385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279400" lvl="0" indent="-279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/>
              <a:t>Paul, C. A., &amp; Webb, D. J., (in preparation)</a:t>
            </a:r>
            <a:endParaRPr sz="1000" u="sng" dirty="0">
              <a:solidFill>
                <a:schemeClr val="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8617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331392-E115-D856-3638-9BF84E219C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12136" y="5943601"/>
            <a:ext cx="968983" cy="651912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18D65601-5AE2-46FC-B138-694DDD2B510D}" type="slidenum">
              <a:rPr lang="en-US" smtClean="0"/>
              <a:pPr>
                <a:spcAft>
                  <a:spcPts val="600"/>
                </a:spcAft>
              </a:pPr>
              <a:t>17</a:t>
            </a:fld>
            <a:endParaRPr lang="en-US"/>
          </a:p>
        </p:txBody>
      </p:sp>
      <p:pic>
        <p:nvPicPr>
          <p:cNvPr id="7" name="Picture Placeholder 6" descr="Graph showing URM gap of close to half a grade point in both the &quot;primarily-lecture&quot; classes of intro-physics for bio-sci at SJSU and the active-learning versions of the same class.">
            <a:extLst>
              <a:ext uri="{FF2B5EF4-FFF2-40B4-BE49-F238E27FC236}">
                <a16:creationId xmlns:a16="http://schemas.microsoft.com/office/drawing/2014/main" id="{16C23159-2EA5-EC0D-B7B6-D177C151508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16570" b="16570"/>
          <a:stretch>
            <a:fillRect/>
          </a:stretch>
        </p:blipFill>
        <p:spPr/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247F543-26F7-62B1-0626-C40B8B9B33F3}"/>
              </a:ext>
            </a:extLst>
          </p:cNvPr>
          <p:cNvSpPr txBox="1"/>
          <p:nvPr/>
        </p:nvSpPr>
        <p:spPr>
          <a:xfrm>
            <a:off x="564372" y="3347065"/>
            <a:ext cx="266219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Non-</a:t>
            </a:r>
            <a:r>
              <a:rPr lang="en-US" dirty="0" err="1"/>
              <a:t>ActiveLearning</a:t>
            </a:r>
            <a:r>
              <a:rPr lang="en-US" dirty="0"/>
              <a:t> classes had large bias against URM students</a:t>
            </a:r>
          </a:p>
          <a:p>
            <a:r>
              <a:rPr lang="en-US" dirty="0"/>
              <a:t>(N = 1746)</a:t>
            </a:r>
          </a:p>
          <a:p>
            <a:endParaRPr lang="en-US" dirty="0"/>
          </a:p>
          <a:p>
            <a:r>
              <a:rPr lang="en-US" dirty="0"/>
              <a:t>Active Learning class with LAs has smaller grade bias (N = 846)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E8551D7-655B-25DD-BEE5-F9B94894D097}"/>
              </a:ext>
            </a:extLst>
          </p:cNvPr>
          <p:cNvSpPr/>
          <p:nvPr/>
        </p:nvSpPr>
        <p:spPr>
          <a:xfrm>
            <a:off x="7143077" y="745833"/>
            <a:ext cx="2001859" cy="27719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0A45B27-4959-91CE-B9AB-7A5599D88C23}"/>
              </a:ext>
            </a:extLst>
          </p:cNvPr>
          <p:cNvSpPr/>
          <p:nvPr/>
        </p:nvSpPr>
        <p:spPr>
          <a:xfrm>
            <a:off x="500230" y="4648376"/>
            <a:ext cx="2662194" cy="11499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1427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331392-E115-D856-3638-9BF84E219C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12136" y="5943601"/>
            <a:ext cx="968983" cy="651912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18D65601-5AE2-46FC-B138-694DDD2B510D}" type="slidenum">
              <a:rPr lang="en-US" smtClean="0"/>
              <a:pPr>
                <a:spcAft>
                  <a:spcPts val="600"/>
                </a:spcAft>
              </a:pPr>
              <a:t>18</a:t>
            </a:fld>
            <a:endParaRPr lang="en-US"/>
          </a:p>
        </p:txBody>
      </p:sp>
      <p:pic>
        <p:nvPicPr>
          <p:cNvPr id="7" name="Picture Placeholder 6" descr="Same as previous but in addition showing that the underrepresented students in the classes that had LAs in them had average grade gap of less than one fifth of a grade point.">
            <a:extLst>
              <a:ext uri="{FF2B5EF4-FFF2-40B4-BE49-F238E27FC236}">
                <a16:creationId xmlns:a16="http://schemas.microsoft.com/office/drawing/2014/main" id="{16C23159-2EA5-EC0D-B7B6-D177C151508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16570" b="16570"/>
          <a:stretch>
            <a:fillRect/>
          </a:stretch>
        </p:blipFill>
        <p:spPr/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247F543-26F7-62B1-0626-C40B8B9B33F3}"/>
              </a:ext>
            </a:extLst>
          </p:cNvPr>
          <p:cNvSpPr txBox="1"/>
          <p:nvPr/>
        </p:nvSpPr>
        <p:spPr>
          <a:xfrm>
            <a:off x="564372" y="3347065"/>
            <a:ext cx="266219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Non-</a:t>
            </a:r>
            <a:r>
              <a:rPr lang="en-US" dirty="0" err="1"/>
              <a:t>ActiveLearning</a:t>
            </a:r>
            <a:r>
              <a:rPr lang="en-US" dirty="0"/>
              <a:t> classes had large bias against URM students</a:t>
            </a:r>
          </a:p>
          <a:p>
            <a:r>
              <a:rPr lang="en-US" dirty="0"/>
              <a:t>(N = 1746)</a:t>
            </a:r>
          </a:p>
          <a:p>
            <a:endParaRPr lang="en-US" dirty="0"/>
          </a:p>
          <a:p>
            <a:r>
              <a:rPr lang="en-US" dirty="0"/>
              <a:t>Active Learning class with LAs has smaller grade bias (N = 846)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32CDBE9-61BB-774F-1A96-54F20AEB9193}"/>
              </a:ext>
            </a:extLst>
          </p:cNvPr>
          <p:cNvSpPr txBox="1"/>
          <p:nvPr/>
        </p:nvSpPr>
        <p:spPr>
          <a:xfrm>
            <a:off x="9364295" y="3134033"/>
            <a:ext cx="26621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LAs can help remove bias from the course</a:t>
            </a:r>
          </a:p>
        </p:txBody>
      </p:sp>
    </p:spTree>
    <p:extLst>
      <p:ext uri="{BB962C8B-B14F-4D97-AF65-F5344CB8AC3E}">
        <p14:creationId xmlns:p14="http://schemas.microsoft.com/office/powerpoint/2010/main" val="3064637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Placeholder 12" descr="Graph showing URM graduation gap of about 12% in both the &quot;primarily-lecture&quot; classes of intro-physics for bio-sci at SJSU and the active-learning versions of the same class.">
            <a:extLst>
              <a:ext uri="{FF2B5EF4-FFF2-40B4-BE49-F238E27FC236}">
                <a16:creationId xmlns:a16="http://schemas.microsoft.com/office/drawing/2014/main" id="{07CC9EA4-2FAD-A706-B21D-AF1F0B4A370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16570" b="16570"/>
          <a:stretch>
            <a:fillRect/>
          </a:stretch>
        </p:blipFill>
        <p:spPr/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331392-E115-D856-3638-9BF84E219C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12136" y="5943601"/>
            <a:ext cx="968983" cy="651912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18D65601-5AE2-46FC-B138-694DDD2B510D}" type="slidenum">
              <a:rPr lang="en-US" smtClean="0"/>
              <a:pPr>
                <a:spcAft>
                  <a:spcPts val="600"/>
                </a:spcAft>
              </a:pPr>
              <a:t>19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1B67E4C-F60E-860C-60B6-C687A9B72C52}"/>
              </a:ext>
            </a:extLst>
          </p:cNvPr>
          <p:cNvSpPr txBox="1"/>
          <p:nvPr/>
        </p:nvSpPr>
        <p:spPr>
          <a:xfrm>
            <a:off x="661918" y="3905026"/>
            <a:ext cx="266219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80% of </a:t>
            </a:r>
            <a:r>
              <a:rPr lang="en-US" dirty="0" err="1"/>
              <a:t>NonURM</a:t>
            </a:r>
            <a:r>
              <a:rPr lang="en-US" dirty="0"/>
              <a:t> from </a:t>
            </a:r>
            <a:r>
              <a:rPr lang="en-US" dirty="0" err="1"/>
              <a:t>NonActiveLearning</a:t>
            </a:r>
            <a:r>
              <a:rPr lang="en-US" dirty="0"/>
              <a:t> classes graduated in STEM vs 68% of URM students</a:t>
            </a:r>
          </a:p>
          <a:p>
            <a:endParaRPr lang="en-US" dirty="0"/>
          </a:p>
          <a:p>
            <a:r>
              <a:rPr lang="en-US" dirty="0"/>
              <a:t>N = 1746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2465B4A-DCC3-9A06-9403-DD47827161DC}"/>
              </a:ext>
            </a:extLst>
          </p:cNvPr>
          <p:cNvSpPr txBox="1"/>
          <p:nvPr/>
        </p:nvSpPr>
        <p:spPr>
          <a:xfrm>
            <a:off x="9409678" y="1626198"/>
            <a:ext cx="266219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81% of </a:t>
            </a:r>
            <a:r>
              <a:rPr lang="en-US" dirty="0" err="1"/>
              <a:t>NonURM</a:t>
            </a:r>
            <a:r>
              <a:rPr lang="en-US" dirty="0"/>
              <a:t> from </a:t>
            </a:r>
            <a:r>
              <a:rPr lang="en-US" dirty="0" err="1"/>
              <a:t>ActiveLearning</a:t>
            </a:r>
            <a:r>
              <a:rPr lang="en-US" dirty="0"/>
              <a:t> classes with LAs graduated in STEM vs 82% of URM students</a:t>
            </a:r>
          </a:p>
          <a:p>
            <a:endParaRPr lang="en-US" dirty="0"/>
          </a:p>
          <a:p>
            <a:r>
              <a:rPr lang="en-US" dirty="0"/>
              <a:t>N = 334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EEFD1D2-D788-4444-A057-EBEE44DDFA22}"/>
              </a:ext>
            </a:extLst>
          </p:cNvPr>
          <p:cNvSpPr/>
          <p:nvPr/>
        </p:nvSpPr>
        <p:spPr>
          <a:xfrm>
            <a:off x="6798833" y="753034"/>
            <a:ext cx="2388198" cy="1271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42AD112-17DF-44D5-846D-37C33EBBE644}"/>
              </a:ext>
            </a:extLst>
          </p:cNvPr>
          <p:cNvSpPr/>
          <p:nvPr/>
        </p:nvSpPr>
        <p:spPr>
          <a:xfrm>
            <a:off x="7164592" y="2043954"/>
            <a:ext cx="1950723" cy="14953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427226B-56CE-DD00-C999-16C66ABFA64D}"/>
              </a:ext>
            </a:extLst>
          </p:cNvPr>
          <p:cNvSpPr/>
          <p:nvPr/>
        </p:nvSpPr>
        <p:spPr>
          <a:xfrm>
            <a:off x="9455356" y="1506071"/>
            <a:ext cx="2570838" cy="23000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0757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7BD938-D744-85CA-4EB1-FEAAE6792CD3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675176" y="908723"/>
            <a:ext cx="4449762" cy="540702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da-DK" b="1" dirty="0"/>
              <a:t>Measures of </a:t>
            </a:r>
            <a:r>
              <a:rPr lang="da-DK" b="1" dirty="0" err="1"/>
              <a:t>achievement</a:t>
            </a:r>
            <a:r>
              <a:rPr lang="da-DK" b="1" dirty="0"/>
              <a:t> (</a:t>
            </a:r>
            <a:r>
              <a:rPr lang="da-DK" b="1" dirty="0" err="1"/>
              <a:t>physics</a:t>
            </a:r>
            <a:r>
              <a:rPr lang="da-DK" b="1" dirty="0"/>
              <a:t>)</a:t>
            </a:r>
          </a:p>
          <a:p>
            <a:r>
              <a:rPr lang="da-DK" dirty="0"/>
              <a:t>Grade on Final </a:t>
            </a:r>
            <a:r>
              <a:rPr lang="da-DK" dirty="0" err="1"/>
              <a:t>Exam</a:t>
            </a:r>
            <a:endParaRPr lang="da-DK" dirty="0"/>
          </a:p>
          <a:p>
            <a:r>
              <a:rPr lang="da-DK" dirty="0"/>
              <a:t>Course Grade</a:t>
            </a:r>
          </a:p>
          <a:p>
            <a:r>
              <a:rPr lang="en-US" dirty="0"/>
              <a:t>Graduation in STEM major</a:t>
            </a:r>
          </a:p>
          <a:p>
            <a:pPr marL="0" indent="0">
              <a:buNone/>
            </a:pPr>
            <a:endParaRPr lang="en-US" sz="900" dirty="0"/>
          </a:p>
          <a:p>
            <a:pPr marL="0" indent="0">
              <a:buNone/>
            </a:pPr>
            <a:r>
              <a:rPr lang="en-US" dirty="0"/>
              <a:t>Examine the </a:t>
            </a:r>
            <a:r>
              <a:rPr lang="en-US" b="1" dirty="0"/>
              <a:t>difference</a:t>
            </a:r>
            <a:r>
              <a:rPr lang="en-US" dirty="0"/>
              <a:t> between:</a:t>
            </a:r>
          </a:p>
          <a:p>
            <a:pPr marL="457200" indent="-457200">
              <a:buAutoNum type="arabicParenR"/>
            </a:pPr>
            <a:r>
              <a:rPr lang="en-US" dirty="0"/>
              <a:t>Students from underrepresented minority (URM) groups (those with Hispanic, African, Indigenous, or Pacific Islander heritage) </a:t>
            </a:r>
          </a:p>
          <a:p>
            <a:pPr marL="457200" indent="-457200">
              <a:buAutoNum type="arabicParenR"/>
            </a:pPr>
            <a:endParaRPr lang="en-US" sz="400" dirty="0"/>
          </a:p>
          <a:p>
            <a:pPr marL="457200" indent="-457200">
              <a:buAutoNum type="arabicParenR"/>
            </a:pPr>
            <a:r>
              <a:rPr lang="en-US" dirty="0"/>
              <a:t>Female students</a:t>
            </a:r>
          </a:p>
          <a:p>
            <a:pPr marL="0" indent="0">
              <a:buNone/>
            </a:pPr>
            <a:r>
              <a:rPr lang="en-US" dirty="0"/>
              <a:t>and their peers.</a:t>
            </a:r>
          </a:p>
          <a:p>
            <a:pPr marL="0" indent="0">
              <a:buNone/>
            </a:pPr>
            <a:endParaRPr lang="en-US" sz="900" dirty="0"/>
          </a:p>
          <a:p>
            <a:pPr marL="0" indent="0">
              <a:buNone/>
            </a:pPr>
            <a:r>
              <a:rPr lang="en-US" b="1" dirty="0"/>
              <a:t>Negative values </a:t>
            </a:r>
            <a:r>
              <a:rPr lang="en-US" dirty="0"/>
              <a:t>will mean </a:t>
            </a:r>
            <a:r>
              <a:rPr lang="en-US" b="1" dirty="0"/>
              <a:t>lower </a:t>
            </a:r>
            <a:r>
              <a:rPr lang="en-US" dirty="0"/>
              <a:t>average </a:t>
            </a:r>
            <a:r>
              <a:rPr lang="en-US" b="1" dirty="0"/>
              <a:t>measured </a:t>
            </a:r>
            <a:r>
              <a:rPr lang="en-US" dirty="0"/>
              <a:t>achievement by URM or Female students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ADAFA7-A7CF-BC32-3EA0-3F529AD1A2CA}"/>
              </a:ext>
            </a:extLst>
          </p:cNvPr>
          <p:cNvSpPr txBox="1">
            <a:spLocks/>
          </p:cNvSpPr>
          <p:nvPr/>
        </p:nvSpPr>
        <p:spPr>
          <a:xfrm>
            <a:off x="412136" y="5943601"/>
            <a:ext cx="968983" cy="651912"/>
          </a:xfrm>
          <a:prstGeom prst="rect">
            <a:avLst/>
          </a:prstGeom>
        </p:spPr>
        <p:txBody>
          <a:bodyPr anchor="ctr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fld id="{18D65601-5AE2-46FC-B138-694DDD2B510D}" type="slidenum">
              <a:rPr lang="en-US" sz="1200" b="1" smtClean="0"/>
              <a:pPr algn="ctr">
                <a:spcAft>
                  <a:spcPts val="600"/>
                </a:spcAft>
              </a:pPr>
              <a:t>2</a:t>
            </a:fld>
            <a:endParaRPr lang="en-US" sz="1200" b="1" dirty="0"/>
          </a:p>
        </p:txBody>
      </p:sp>
      <p:pic>
        <p:nvPicPr>
          <p:cNvPr id="6" name="Picture 5" descr="A diagram showing four &quot;dimensions&quot; of equity (Access, Achievement, Identity, and power) laid out at four corners of a rectangle.  Achievement is circled because that dimension is being discussed in this talk.">
            <a:extLst>
              <a:ext uri="{FF2B5EF4-FFF2-40B4-BE49-F238E27FC236}">
                <a16:creationId xmlns:a16="http://schemas.microsoft.com/office/drawing/2014/main" id="{8FB9EFE3-6BF2-6748-8FA3-063568DCC0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6483" y="2649803"/>
            <a:ext cx="4176184" cy="2938796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1B88BBEA-17EF-BC1E-BF6A-9CBA0F8D3F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696515" y="4797907"/>
            <a:ext cx="2112613" cy="914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EF3708C-E3DA-39D1-E84E-7CED980CD419}"/>
              </a:ext>
            </a:extLst>
          </p:cNvPr>
          <p:cNvSpPr txBox="1"/>
          <p:nvPr/>
        </p:nvSpPr>
        <p:spPr>
          <a:xfrm>
            <a:off x="1247886" y="5857537"/>
            <a:ext cx="45504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Gutiérrez, R. (2012). “Context matters: how should we conceptualize equity in mathematics education?” in </a:t>
            </a:r>
            <a:r>
              <a:rPr lang="en-US" sz="1200" i="1" dirty="0"/>
              <a:t>Equity in Discourse For Mathematics Education</a:t>
            </a:r>
            <a:r>
              <a:rPr lang="en-US" sz="1200" dirty="0"/>
              <a:t> (Dordrecht: Springer), 17–33.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8E5C7D0-A718-C4E9-1547-78414C42D1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5733" y="489688"/>
            <a:ext cx="4640418" cy="5407091"/>
          </a:xfrm>
        </p:spPr>
        <p:txBody>
          <a:bodyPr/>
          <a:lstStyle/>
          <a:p>
            <a:r>
              <a:rPr lang="en-US" dirty="0"/>
              <a:t>We’ll use the Achievement dimension of Equity</a:t>
            </a:r>
            <a:br>
              <a:rPr lang="en-US" dirty="0"/>
            </a:br>
            <a:br>
              <a:rPr lang="en-US" sz="1000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5105970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Placeholder 12" descr="Same as previous but in addition showing that the underrepresented students in the classes that had LAs in them graduated in STEM at a higher rate than their peers (so no gap).">
            <a:extLst>
              <a:ext uri="{FF2B5EF4-FFF2-40B4-BE49-F238E27FC236}">
                <a16:creationId xmlns:a16="http://schemas.microsoft.com/office/drawing/2014/main" id="{07CC9EA4-2FAD-A706-B21D-AF1F0B4A370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16570" b="16570"/>
          <a:stretch>
            <a:fillRect/>
          </a:stretch>
        </p:blipFill>
        <p:spPr/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331392-E115-D856-3638-9BF84E219C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12136" y="5943601"/>
            <a:ext cx="968983" cy="651912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18D65601-5AE2-46FC-B138-694DDD2B510D}" type="slidenum">
              <a:rPr lang="en-US" smtClean="0"/>
              <a:pPr>
                <a:spcAft>
                  <a:spcPts val="600"/>
                </a:spcAft>
              </a:pPr>
              <a:t>20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2465B4A-DCC3-9A06-9403-DD47827161DC}"/>
              </a:ext>
            </a:extLst>
          </p:cNvPr>
          <p:cNvSpPr txBox="1"/>
          <p:nvPr/>
        </p:nvSpPr>
        <p:spPr>
          <a:xfrm>
            <a:off x="9409678" y="1626198"/>
            <a:ext cx="266219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81% of </a:t>
            </a:r>
            <a:r>
              <a:rPr lang="en-US" dirty="0" err="1"/>
              <a:t>NonURM</a:t>
            </a:r>
            <a:r>
              <a:rPr lang="en-US" dirty="0"/>
              <a:t> from </a:t>
            </a:r>
            <a:r>
              <a:rPr lang="en-US" dirty="0" err="1"/>
              <a:t>ActiveLearning</a:t>
            </a:r>
            <a:r>
              <a:rPr lang="en-US" dirty="0"/>
              <a:t> classes with LAs graduated in STEM vs 82% of URM students</a:t>
            </a:r>
          </a:p>
          <a:p>
            <a:endParaRPr lang="en-US" dirty="0"/>
          </a:p>
          <a:p>
            <a:r>
              <a:rPr lang="en-US" dirty="0"/>
              <a:t>N = 334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427226B-56CE-DD00-C999-16C66ABFA64D}"/>
              </a:ext>
            </a:extLst>
          </p:cNvPr>
          <p:cNvSpPr/>
          <p:nvPr/>
        </p:nvSpPr>
        <p:spPr>
          <a:xfrm>
            <a:off x="9455356" y="1506071"/>
            <a:ext cx="2570838" cy="23000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EBCB240-E7E6-0801-56F4-9BCE21DDFC9D}"/>
              </a:ext>
            </a:extLst>
          </p:cNvPr>
          <p:cNvSpPr txBox="1"/>
          <p:nvPr/>
        </p:nvSpPr>
        <p:spPr>
          <a:xfrm>
            <a:off x="9562078" y="1778598"/>
            <a:ext cx="266219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81% of </a:t>
            </a:r>
            <a:r>
              <a:rPr lang="en-US" dirty="0" err="1"/>
              <a:t>NonURM</a:t>
            </a:r>
            <a:r>
              <a:rPr lang="en-US" dirty="0"/>
              <a:t> from </a:t>
            </a:r>
            <a:r>
              <a:rPr lang="en-US" dirty="0" err="1"/>
              <a:t>ActiveLearning</a:t>
            </a:r>
            <a:r>
              <a:rPr lang="en-US" dirty="0"/>
              <a:t> classes with LAs graduated in STEM vs 82% of URM students</a:t>
            </a:r>
          </a:p>
          <a:p>
            <a:endParaRPr lang="en-US" dirty="0"/>
          </a:p>
          <a:p>
            <a:r>
              <a:rPr lang="en-US" dirty="0"/>
              <a:t>N = 334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D518D62-BDF0-061F-9427-4BAC0A710EE2}"/>
              </a:ext>
            </a:extLst>
          </p:cNvPr>
          <p:cNvSpPr txBox="1"/>
          <p:nvPr/>
        </p:nvSpPr>
        <p:spPr>
          <a:xfrm>
            <a:off x="661918" y="3905026"/>
            <a:ext cx="266219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80% of </a:t>
            </a:r>
            <a:r>
              <a:rPr lang="en-US" dirty="0" err="1"/>
              <a:t>NonURM</a:t>
            </a:r>
            <a:r>
              <a:rPr lang="en-US" dirty="0"/>
              <a:t> from </a:t>
            </a:r>
            <a:r>
              <a:rPr lang="en-US" dirty="0" err="1"/>
              <a:t>NonActiveLearning</a:t>
            </a:r>
            <a:r>
              <a:rPr lang="en-US" dirty="0"/>
              <a:t> classes graduated in STEM vs 68% of URM students</a:t>
            </a:r>
          </a:p>
          <a:p>
            <a:endParaRPr lang="en-US" dirty="0"/>
          </a:p>
          <a:p>
            <a:r>
              <a:rPr lang="en-US" dirty="0"/>
              <a:t>N = 1746</a:t>
            </a:r>
          </a:p>
        </p:txBody>
      </p:sp>
    </p:spTree>
    <p:extLst>
      <p:ext uri="{BB962C8B-B14F-4D97-AF65-F5344CB8AC3E}">
        <p14:creationId xmlns:p14="http://schemas.microsoft.com/office/powerpoint/2010/main" val="37847873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E5C7D0-A718-C4E9-1547-78414C42D1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Models we could use to explain mismatch between course and student</a:t>
            </a:r>
            <a:br>
              <a:rPr lang="en-US" dirty="0"/>
            </a:br>
            <a:br>
              <a:rPr lang="en-US" dirty="0"/>
            </a:br>
            <a:r>
              <a:rPr lang="en-US" sz="2800" dirty="0"/>
              <a:t>1) Student-deficit Model</a:t>
            </a:r>
            <a:br>
              <a:rPr lang="en-US" sz="2800" dirty="0"/>
            </a:br>
            <a:br>
              <a:rPr lang="en-US" sz="800" dirty="0"/>
            </a:br>
            <a:r>
              <a:rPr lang="en-US" sz="2800" dirty="0"/>
              <a:t>2) Course-deficit Model </a:t>
            </a:r>
            <a:br>
              <a:rPr lang="en-US" sz="2800" dirty="0"/>
            </a:br>
            <a:r>
              <a:rPr lang="en-US" sz="2800" dirty="0"/>
              <a:t>(really, Course </a:t>
            </a:r>
            <a:br>
              <a:rPr lang="en-US" sz="2800" dirty="0"/>
            </a:br>
            <a:r>
              <a:rPr lang="en-US" sz="2800" dirty="0"/>
              <a:t>Empowerment Model! 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7BD938-D744-85CA-4EB1-FEAAE6792CD3}"/>
              </a:ext>
            </a:extLst>
          </p:cNvPr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The </a:t>
            </a:r>
            <a:r>
              <a:rPr lang="en-US" b="1" dirty="0"/>
              <a:t>Student-Deficit Model </a:t>
            </a:r>
            <a:r>
              <a:rPr lang="en-US" dirty="0"/>
              <a:t>is most commonly used but, as we show in our paper, </a:t>
            </a:r>
            <a:r>
              <a:rPr lang="en-US" b="1" dirty="0"/>
              <a:t>does not explain our data.</a:t>
            </a:r>
          </a:p>
          <a:p>
            <a:pPr marL="0" indent="0">
              <a:buNone/>
            </a:pPr>
            <a:r>
              <a:rPr lang="en-US" dirty="0"/>
              <a:t>The</a:t>
            </a:r>
            <a:r>
              <a:rPr lang="en-US" b="1" dirty="0"/>
              <a:t> Course Empowerment Model does explain our data.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</a:rPr>
              <a:t>Each of the modifications discussed today produced equal or higher achievement for all demographics groups we could identify.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3D5CDA-84D6-0885-F4F0-196400EFA031}"/>
              </a:ext>
            </a:extLst>
          </p:cNvPr>
          <p:cNvSpPr txBox="1">
            <a:spLocks/>
          </p:cNvSpPr>
          <p:nvPr/>
        </p:nvSpPr>
        <p:spPr>
          <a:xfrm>
            <a:off x="412136" y="5943601"/>
            <a:ext cx="968983" cy="651912"/>
          </a:xfrm>
          <a:prstGeom prst="rect">
            <a:avLst/>
          </a:prstGeom>
        </p:spPr>
        <p:txBody>
          <a:bodyPr anchor="ctr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fld id="{18D65601-5AE2-46FC-B138-694DDD2B510D}" type="slidenum">
              <a:rPr lang="en-US" sz="1200" b="1" smtClean="0"/>
              <a:pPr algn="ctr">
                <a:spcAft>
                  <a:spcPts val="600"/>
                </a:spcAft>
              </a:pPr>
              <a:t>21</a:t>
            </a:fld>
            <a:endParaRPr lang="en-US" sz="1200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0A65D14-D170-DDF0-4603-B04E77D94279}"/>
              </a:ext>
            </a:extLst>
          </p:cNvPr>
          <p:cNvSpPr txBox="1"/>
          <p:nvPr/>
        </p:nvSpPr>
        <p:spPr>
          <a:xfrm>
            <a:off x="1381119" y="5867233"/>
            <a:ext cx="609958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279400" rtl="0">
              <a:spcBef>
                <a:spcPts val="0"/>
              </a:spcBef>
              <a:spcAft>
                <a:spcPts val="0"/>
              </a:spcAft>
            </a:pPr>
            <a:r>
              <a:rPr lang="en-US" sz="1000" b="0" i="0" u="none" strike="noStrike" dirty="0" err="1">
                <a:solidFill>
                  <a:srgbClr val="000000"/>
                </a:solidFill>
                <a:effectLst/>
              </a:rPr>
              <a:t>Cotner</a:t>
            </a:r>
            <a:r>
              <a:rPr lang="en-US" sz="1000" b="0" i="0" u="none" strike="noStrike" dirty="0">
                <a:solidFill>
                  <a:srgbClr val="000000"/>
                </a:solidFill>
                <a:effectLst/>
              </a:rPr>
              <a:t>, S., &amp; </a:t>
            </a:r>
            <a:r>
              <a:rPr lang="en-US" sz="1000" b="0" i="0" u="none" strike="noStrike" dirty="0" err="1">
                <a:solidFill>
                  <a:srgbClr val="000000"/>
                </a:solidFill>
                <a:effectLst/>
              </a:rPr>
              <a:t>Ballen</a:t>
            </a:r>
            <a:r>
              <a:rPr lang="en-US" sz="1000" b="0" i="0" u="none" strike="noStrike" dirty="0">
                <a:solidFill>
                  <a:srgbClr val="000000"/>
                </a:solidFill>
                <a:effectLst/>
              </a:rPr>
              <a:t>, C. J. (2017). Can mixed assessment methods make biology classes more equitable? </a:t>
            </a:r>
            <a:r>
              <a:rPr lang="en-US" sz="1000" b="0" i="1" u="none" strike="noStrike" dirty="0" err="1">
                <a:solidFill>
                  <a:srgbClr val="000000"/>
                </a:solidFill>
                <a:effectLst/>
              </a:rPr>
              <a:t>PLoS</a:t>
            </a:r>
            <a:r>
              <a:rPr lang="en-US" sz="1000" b="0" i="1" u="none" strike="noStrike" dirty="0">
                <a:solidFill>
                  <a:srgbClr val="000000"/>
                </a:solidFill>
                <a:effectLst/>
              </a:rPr>
              <a:t> ONE</a:t>
            </a:r>
            <a:r>
              <a:rPr lang="en-US" sz="1000" b="0" i="0" u="none" strike="noStrike" dirty="0">
                <a:solidFill>
                  <a:srgbClr val="000000"/>
                </a:solidFill>
                <a:effectLst/>
              </a:rPr>
              <a:t>, </a:t>
            </a:r>
            <a:r>
              <a:rPr lang="en-US" sz="1000" b="0" i="1" u="none" strike="noStrike" dirty="0">
                <a:solidFill>
                  <a:srgbClr val="000000"/>
                </a:solidFill>
                <a:effectLst/>
              </a:rPr>
              <a:t>12</a:t>
            </a:r>
            <a:r>
              <a:rPr lang="en-US" sz="1000" b="0" i="0" u="none" strike="noStrike" dirty="0">
                <a:solidFill>
                  <a:srgbClr val="000000"/>
                </a:solidFill>
                <a:effectLst/>
              </a:rPr>
              <a:t>(12), 1–11.</a:t>
            </a:r>
            <a:r>
              <a:rPr lang="en-US" sz="1000" b="0" i="0" u="none" strike="noStrike" dirty="0">
                <a:solidFill>
                  <a:srgbClr val="000000"/>
                </a:solidFill>
                <a:effectLst/>
                <a:hlinkClick r:id="rId2"/>
              </a:rPr>
              <a:t> </a:t>
            </a:r>
            <a:r>
              <a:rPr lang="en-US" sz="1000" b="0" i="0" u="sng" strike="noStrike" dirty="0">
                <a:solidFill>
                  <a:srgbClr val="F6CD4C"/>
                </a:solidFill>
                <a:effectLst/>
                <a:hlinkClick r:id="rId2"/>
              </a:rPr>
              <a:t>https://doi.org/10.1371/journal.pone.0189610</a:t>
            </a:r>
            <a:endParaRPr lang="en-US" sz="10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257039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22CA67-62DC-D5E7-7FBF-2383B509ECA9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8D65601-5AE2-46FC-B138-694DDD2B510D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10" name="Content Placeholder 8" descr="Silhouette of palm trees during sunset">
            <a:extLst>
              <a:ext uri="{FF2B5EF4-FFF2-40B4-BE49-F238E27FC236}">
                <a16:creationId xmlns:a16="http://schemas.microsoft.com/office/drawing/2014/main" id="{23AE3307-C443-F586-1801-BFC31631805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223" r="24890"/>
          <a:stretch/>
        </p:blipFill>
        <p:spPr>
          <a:xfrm>
            <a:off x="5650980" y="1039350"/>
            <a:ext cx="4900184" cy="490425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1296B41-8037-4E02-2B1C-2108AC6AB12A}"/>
              </a:ext>
            </a:extLst>
          </p:cNvPr>
          <p:cNvSpPr txBox="1"/>
          <p:nvPr/>
        </p:nvSpPr>
        <p:spPr>
          <a:xfrm>
            <a:off x="466257" y="3256481"/>
            <a:ext cx="4900184" cy="2831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/>
            <a:r>
              <a:rPr lang="en-US" dirty="0">
                <a:solidFill>
                  <a:srgbClr val="222222"/>
                </a:solidFill>
              </a:rPr>
              <a:t>Work at SJSU partially supported by:</a:t>
            </a:r>
          </a:p>
          <a:p>
            <a:pPr rtl="0"/>
            <a:endParaRPr lang="en-US" sz="800" dirty="0">
              <a:solidFill>
                <a:srgbClr val="222222"/>
              </a:solidFill>
            </a:endParaRPr>
          </a:p>
          <a:p>
            <a:pPr rtl="0"/>
            <a:r>
              <a:rPr lang="en-US" dirty="0">
                <a:solidFill>
                  <a:srgbClr val="222222"/>
                </a:solidFill>
                <a:effectLst/>
              </a:rPr>
              <a:t>NSF #2234071: "Agents of Change: Investigating How Partnerships between Faculty and Learning Assistants Enable Pathways for Sustainable Institutional and Classroom Transformation"</a:t>
            </a:r>
            <a:br>
              <a:rPr lang="en-US" dirty="0">
                <a:solidFill>
                  <a:srgbClr val="222222"/>
                </a:solidFill>
                <a:effectLst/>
              </a:rPr>
            </a:br>
            <a:endParaRPr lang="en-US" sz="800" dirty="0">
              <a:solidFill>
                <a:srgbClr val="222222"/>
              </a:solidFill>
            </a:endParaRPr>
          </a:p>
          <a:p>
            <a:pPr rtl="0"/>
            <a:r>
              <a:rPr lang="en-US" dirty="0">
                <a:solidFill>
                  <a:srgbClr val="222222"/>
                </a:solidFill>
                <a:effectLst/>
              </a:rPr>
              <a:t>NSF #1953760: "Transforming Undergraduate Teaching and Learning Through Culturally Sustaining, Active, and Asset-Based Approaches to Introductory Science Courses"</a:t>
            </a:r>
          </a:p>
        </p:txBody>
      </p:sp>
      <p:pic>
        <p:nvPicPr>
          <p:cNvPr id="6" name="Google Shape;411;p54">
            <a:extLst>
              <a:ext uri="{FF2B5EF4-FFF2-40B4-BE49-F238E27FC236}">
                <a16:creationId xmlns:a16="http://schemas.microsoft.com/office/drawing/2014/main" id="{A1CF5DAA-A99F-019D-B6BC-59B4CDAA4B7B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31139" t="8307" r="15042" b="52209"/>
          <a:stretch/>
        </p:blipFill>
        <p:spPr>
          <a:xfrm>
            <a:off x="554133" y="1212924"/>
            <a:ext cx="1469100" cy="164882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9502750-5AD0-630A-69E7-6E075C3D34D3}"/>
              </a:ext>
            </a:extLst>
          </p:cNvPr>
          <p:cNvSpPr txBox="1"/>
          <p:nvPr/>
        </p:nvSpPr>
        <p:spPr>
          <a:xfrm>
            <a:off x="2281497" y="1440430"/>
            <a:ext cx="2925204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/>
            <a:r>
              <a:rPr lang="en-US" b="1" dirty="0">
                <a:solidFill>
                  <a:srgbClr val="222222"/>
                </a:solidFill>
              </a:rPr>
              <a:t>Collaborator on all this:</a:t>
            </a:r>
          </a:p>
          <a:p>
            <a:pPr rtl="0"/>
            <a:r>
              <a:rPr lang="en-US" b="1" dirty="0">
                <a:solidFill>
                  <a:srgbClr val="222222"/>
                </a:solidFill>
              </a:rPr>
              <a:t>Prof. Cassandra A. Paul</a:t>
            </a:r>
          </a:p>
          <a:p>
            <a:pPr rtl="0"/>
            <a:r>
              <a:rPr lang="en-US" dirty="0">
                <a:solidFill>
                  <a:srgbClr val="222222"/>
                </a:solidFill>
              </a:rPr>
              <a:t>Physics and Astronomy, Science Education Program</a:t>
            </a:r>
          </a:p>
          <a:p>
            <a:pPr rtl="0"/>
            <a:r>
              <a:rPr lang="en-US" dirty="0">
                <a:solidFill>
                  <a:srgbClr val="222222"/>
                </a:solidFill>
              </a:rPr>
              <a:t>San Jose State University </a:t>
            </a:r>
            <a:endParaRPr lang="en-US" dirty="0">
              <a:solidFill>
                <a:srgbClr val="222222"/>
              </a:solidFill>
              <a:effectLst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B5D7710-BC79-D03C-B042-A6B4A36BD5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720" y="532877"/>
            <a:ext cx="3383478" cy="741904"/>
          </a:xfrm>
        </p:spPr>
        <p:txBody>
          <a:bodyPr>
            <a:normAutofit/>
          </a:bodyPr>
          <a:lstStyle/>
          <a:p>
            <a:r>
              <a:rPr lang="en-US" dirty="0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41369806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331392-E115-D856-3638-9BF84E219C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12136" y="5943601"/>
            <a:ext cx="968983" cy="651912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18D65601-5AE2-46FC-B138-694DDD2B510D}" type="slidenum">
              <a:rPr lang="en-US" smtClean="0"/>
              <a:pPr>
                <a:spcAft>
                  <a:spcPts val="600"/>
                </a:spcAft>
              </a:pPr>
              <a:t>23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2465B4A-DCC3-9A06-9403-DD47827161DC}"/>
              </a:ext>
            </a:extLst>
          </p:cNvPr>
          <p:cNvSpPr txBox="1"/>
          <p:nvPr/>
        </p:nvSpPr>
        <p:spPr>
          <a:xfrm>
            <a:off x="9409678" y="1626198"/>
            <a:ext cx="266219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81% of </a:t>
            </a:r>
            <a:r>
              <a:rPr lang="en-US" dirty="0" err="1"/>
              <a:t>NonURM</a:t>
            </a:r>
            <a:r>
              <a:rPr lang="en-US" dirty="0"/>
              <a:t> from </a:t>
            </a:r>
            <a:r>
              <a:rPr lang="en-US" dirty="0" err="1"/>
              <a:t>ActiveLearning</a:t>
            </a:r>
            <a:r>
              <a:rPr lang="en-US" dirty="0"/>
              <a:t> classes with LAs graduated in STEM vs 82% of URM students</a:t>
            </a:r>
          </a:p>
          <a:p>
            <a:endParaRPr lang="en-US" dirty="0"/>
          </a:p>
          <a:p>
            <a:r>
              <a:rPr lang="en-US" dirty="0"/>
              <a:t>N = 334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EEFD1D2-D788-4444-A057-EBEE44DDFA22}"/>
              </a:ext>
            </a:extLst>
          </p:cNvPr>
          <p:cNvSpPr/>
          <p:nvPr/>
        </p:nvSpPr>
        <p:spPr>
          <a:xfrm>
            <a:off x="6798833" y="753034"/>
            <a:ext cx="2388198" cy="1271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42AD112-17DF-44D5-846D-37C33EBBE644}"/>
              </a:ext>
            </a:extLst>
          </p:cNvPr>
          <p:cNvSpPr/>
          <p:nvPr/>
        </p:nvSpPr>
        <p:spPr>
          <a:xfrm>
            <a:off x="7164592" y="2043954"/>
            <a:ext cx="1950723" cy="14953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427226B-56CE-DD00-C999-16C66ABFA64D}"/>
              </a:ext>
            </a:extLst>
          </p:cNvPr>
          <p:cNvSpPr/>
          <p:nvPr/>
        </p:nvSpPr>
        <p:spPr>
          <a:xfrm>
            <a:off x="9455356" y="1506071"/>
            <a:ext cx="2570838" cy="23000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3" name="Google Shape;202;p31">
            <a:extLst>
              <a:ext uri="{FF2B5EF4-FFF2-40B4-BE49-F238E27FC236}">
                <a16:creationId xmlns:a16="http://schemas.microsoft.com/office/drawing/2014/main" id="{6558B93B-6142-C7CE-C70E-08ACFEBE782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2727682"/>
              </p:ext>
            </p:extLst>
          </p:nvPr>
        </p:nvGraphicFramePr>
        <p:xfrm>
          <a:off x="803048" y="1464739"/>
          <a:ext cx="10372951" cy="4385568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2706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539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063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063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98688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2000" u="none" strike="noStrike" cap="none" dirty="0">
                          <a:solidFill>
                            <a:schemeClr val="dk2"/>
                          </a:solidFill>
                        </a:rPr>
                        <a:t>Percent Scale</a:t>
                      </a:r>
                      <a:endParaRPr sz="2000" u="none" strike="noStrike" cap="none" dirty="0">
                        <a:solidFill>
                          <a:schemeClr val="dk2"/>
                        </a:solidFill>
                      </a:endParaRPr>
                    </a:p>
                  </a:txBody>
                  <a:tcPr marL="68600" marR="68600" marT="34300" marB="343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2000" u="none" strike="noStrike" cap="none">
                          <a:solidFill>
                            <a:schemeClr val="dk2"/>
                          </a:solidFill>
                        </a:rPr>
                        <a:t>Letter Grades</a:t>
                      </a:r>
                      <a:endParaRPr sz="2000" u="none" strike="noStrike" cap="none">
                        <a:solidFill>
                          <a:schemeClr val="dk2"/>
                        </a:solidFill>
                      </a:endParaRPr>
                    </a:p>
                  </a:txBody>
                  <a:tcPr marL="68600" marR="68600" marT="34300" marB="343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2000" u="none" strike="noStrike" cap="none">
                          <a:solidFill>
                            <a:schemeClr val="dk2"/>
                          </a:solidFill>
                        </a:rPr>
                        <a:t>Minimum grading</a:t>
                      </a:r>
                      <a:endParaRPr sz="2000" u="none" strike="noStrike" cap="none">
                        <a:solidFill>
                          <a:schemeClr val="dk2"/>
                        </a:solidFill>
                      </a:endParaRPr>
                    </a:p>
                  </a:txBody>
                  <a:tcPr marL="68600" marR="68600" marT="34300" marB="343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2000" u="none" strike="noStrike" cap="none">
                          <a:solidFill>
                            <a:schemeClr val="dk2"/>
                          </a:solidFill>
                        </a:rPr>
                        <a:t>GPA scale/ 4.0 scale</a:t>
                      </a:r>
                      <a:endParaRPr sz="2000" u="none" strike="noStrike" cap="none">
                        <a:solidFill>
                          <a:schemeClr val="dk2"/>
                        </a:solidFill>
                      </a:endParaRPr>
                    </a:p>
                  </a:txBody>
                  <a:tcPr marL="68600" marR="68600" marT="34300" marB="3430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8688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2000" u="none" strike="noStrike" cap="none" dirty="0">
                          <a:solidFill>
                            <a:schemeClr val="dk2"/>
                          </a:solidFill>
                        </a:rPr>
                        <a:t>90-100</a:t>
                      </a:r>
                      <a:endParaRPr sz="2000" u="none" strike="noStrike" cap="none" dirty="0">
                        <a:solidFill>
                          <a:schemeClr val="dk2"/>
                        </a:solidFill>
                      </a:endParaRPr>
                    </a:p>
                  </a:txBody>
                  <a:tcPr marL="68600" marR="68600" marT="34300" marB="343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Century Gothic"/>
                        <a:buNone/>
                      </a:pPr>
                      <a:r>
                        <a:rPr lang="en" sz="2000" u="none" strike="noStrike" cap="none">
                          <a:solidFill>
                            <a:schemeClr val="dk2"/>
                          </a:solidFill>
                        </a:rPr>
                        <a:t>A</a:t>
                      </a:r>
                      <a:endParaRPr sz="2000" u="none" strike="noStrike" cap="none">
                        <a:solidFill>
                          <a:schemeClr val="dk2"/>
                        </a:solidFill>
                      </a:endParaRPr>
                    </a:p>
                  </a:txBody>
                  <a:tcPr marL="68600" marR="68600" marT="34300" marB="343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Century Gothic"/>
                        <a:buNone/>
                      </a:pPr>
                      <a:r>
                        <a:rPr lang="en" sz="2000" u="none" strike="noStrike" cap="none">
                          <a:solidFill>
                            <a:schemeClr val="dk2"/>
                          </a:solidFill>
                        </a:rPr>
                        <a:t>90-100</a:t>
                      </a:r>
                      <a:endParaRPr sz="2000" u="none" strike="noStrike" cap="none">
                        <a:solidFill>
                          <a:schemeClr val="dk2"/>
                        </a:solidFill>
                      </a:endParaRPr>
                    </a:p>
                  </a:txBody>
                  <a:tcPr marL="68600" marR="68600" marT="34300" marB="343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2000" u="none" strike="noStrike" cap="none">
                          <a:solidFill>
                            <a:schemeClr val="dk2"/>
                          </a:solidFill>
                        </a:rPr>
                        <a:t>4.0</a:t>
                      </a:r>
                      <a:endParaRPr sz="2000" u="none" strike="noStrike" cap="none">
                        <a:solidFill>
                          <a:schemeClr val="dk2"/>
                        </a:solidFill>
                      </a:endParaRPr>
                    </a:p>
                  </a:txBody>
                  <a:tcPr marL="68600" marR="68600" marT="34300" marB="3430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8688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2000" u="none" strike="noStrike" cap="none" dirty="0">
                          <a:solidFill>
                            <a:schemeClr val="dk2"/>
                          </a:solidFill>
                        </a:rPr>
                        <a:t>80-89</a:t>
                      </a:r>
                      <a:endParaRPr sz="2000" u="none" strike="noStrike" cap="none" dirty="0">
                        <a:solidFill>
                          <a:schemeClr val="dk2"/>
                        </a:solidFill>
                      </a:endParaRPr>
                    </a:p>
                  </a:txBody>
                  <a:tcPr marL="68600" marR="68600" marT="34300" marB="343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Century Gothic"/>
                        <a:buNone/>
                      </a:pPr>
                      <a:r>
                        <a:rPr lang="en" sz="2000" u="none" strike="noStrike" cap="none">
                          <a:solidFill>
                            <a:schemeClr val="dk2"/>
                          </a:solidFill>
                        </a:rPr>
                        <a:t>B</a:t>
                      </a:r>
                      <a:endParaRPr sz="2000" u="none" strike="noStrike" cap="none">
                        <a:solidFill>
                          <a:schemeClr val="dk2"/>
                        </a:solidFill>
                      </a:endParaRPr>
                    </a:p>
                  </a:txBody>
                  <a:tcPr marL="68600" marR="68600" marT="34300" marB="343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Century Gothic"/>
                        <a:buNone/>
                      </a:pPr>
                      <a:r>
                        <a:rPr lang="en" sz="2000" u="none" strike="noStrike" cap="none">
                          <a:solidFill>
                            <a:schemeClr val="dk2"/>
                          </a:solidFill>
                        </a:rPr>
                        <a:t>80-89</a:t>
                      </a:r>
                      <a:endParaRPr sz="2000" u="none" strike="noStrike" cap="none">
                        <a:solidFill>
                          <a:schemeClr val="dk2"/>
                        </a:solidFill>
                      </a:endParaRPr>
                    </a:p>
                  </a:txBody>
                  <a:tcPr marL="68600" marR="68600" marT="34300" marB="343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2000" u="none" strike="noStrike" cap="none">
                          <a:solidFill>
                            <a:schemeClr val="dk2"/>
                          </a:solidFill>
                        </a:rPr>
                        <a:t>3.0</a:t>
                      </a:r>
                      <a:endParaRPr sz="2000" u="none" strike="noStrike" cap="none">
                        <a:solidFill>
                          <a:schemeClr val="dk2"/>
                        </a:solidFill>
                      </a:endParaRPr>
                    </a:p>
                  </a:txBody>
                  <a:tcPr marL="68600" marR="68600" marT="34300" marB="3430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8688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2000" u="none" strike="noStrike" cap="none" dirty="0">
                          <a:solidFill>
                            <a:schemeClr val="dk2"/>
                          </a:solidFill>
                        </a:rPr>
                        <a:t>70-79</a:t>
                      </a:r>
                      <a:endParaRPr sz="2000" u="none" strike="noStrike" cap="none" dirty="0">
                        <a:solidFill>
                          <a:schemeClr val="dk2"/>
                        </a:solidFill>
                      </a:endParaRPr>
                    </a:p>
                  </a:txBody>
                  <a:tcPr marL="68600" marR="68600" marT="34300" marB="343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Century Gothic"/>
                        <a:buNone/>
                      </a:pPr>
                      <a:r>
                        <a:rPr lang="en" sz="2000" u="none" strike="noStrike" cap="none">
                          <a:solidFill>
                            <a:schemeClr val="dk2"/>
                          </a:solidFill>
                        </a:rPr>
                        <a:t>C</a:t>
                      </a:r>
                      <a:endParaRPr sz="2000" u="none" strike="noStrike" cap="none">
                        <a:solidFill>
                          <a:schemeClr val="dk2"/>
                        </a:solidFill>
                      </a:endParaRPr>
                    </a:p>
                  </a:txBody>
                  <a:tcPr marL="68600" marR="68600" marT="34300" marB="343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Century Gothic"/>
                        <a:buNone/>
                      </a:pPr>
                      <a:r>
                        <a:rPr lang="en" sz="2000" u="none" strike="noStrike" cap="none">
                          <a:solidFill>
                            <a:schemeClr val="dk2"/>
                          </a:solidFill>
                        </a:rPr>
                        <a:t>70-79</a:t>
                      </a:r>
                      <a:endParaRPr sz="2000" u="none" strike="noStrike" cap="none">
                        <a:solidFill>
                          <a:schemeClr val="dk2"/>
                        </a:solidFill>
                      </a:endParaRPr>
                    </a:p>
                  </a:txBody>
                  <a:tcPr marL="68600" marR="68600" marT="34300" marB="343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2000" u="none" strike="noStrike" cap="none">
                          <a:solidFill>
                            <a:schemeClr val="dk2"/>
                          </a:solidFill>
                        </a:rPr>
                        <a:t>2.0</a:t>
                      </a:r>
                      <a:endParaRPr sz="2000" u="none" strike="noStrike" cap="none">
                        <a:solidFill>
                          <a:schemeClr val="dk2"/>
                        </a:solidFill>
                      </a:endParaRPr>
                    </a:p>
                  </a:txBody>
                  <a:tcPr marL="68600" marR="68600" marT="34300" marB="3430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8688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2000" u="none" strike="noStrike" cap="none" dirty="0">
                          <a:solidFill>
                            <a:schemeClr val="dk2"/>
                          </a:solidFill>
                        </a:rPr>
                        <a:t>60-69</a:t>
                      </a:r>
                      <a:endParaRPr sz="2000" u="none" strike="noStrike" cap="none" dirty="0">
                        <a:solidFill>
                          <a:schemeClr val="dk2"/>
                        </a:solidFill>
                      </a:endParaRPr>
                    </a:p>
                  </a:txBody>
                  <a:tcPr marL="68600" marR="68600" marT="34300" marB="343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Century Gothic"/>
                        <a:buNone/>
                      </a:pPr>
                      <a:r>
                        <a:rPr lang="en" sz="2000" u="none" strike="noStrike" cap="none" dirty="0">
                          <a:solidFill>
                            <a:schemeClr val="dk2"/>
                          </a:solidFill>
                        </a:rPr>
                        <a:t>D/F</a:t>
                      </a:r>
                      <a:endParaRPr sz="2000" u="none" strike="noStrike" cap="none" dirty="0">
                        <a:solidFill>
                          <a:schemeClr val="dk2"/>
                        </a:solidFill>
                      </a:endParaRPr>
                    </a:p>
                  </a:txBody>
                  <a:tcPr marL="68600" marR="68600" marT="34300" marB="343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Century Gothic"/>
                        <a:buNone/>
                      </a:pPr>
                      <a:r>
                        <a:rPr lang="en" sz="2000" u="none" strike="noStrike" cap="none" dirty="0">
                          <a:solidFill>
                            <a:schemeClr val="dk2"/>
                          </a:solidFill>
                        </a:rPr>
                        <a:t>60-69</a:t>
                      </a:r>
                      <a:endParaRPr sz="2000" u="none" strike="noStrike" cap="none" dirty="0">
                        <a:solidFill>
                          <a:schemeClr val="dk2"/>
                        </a:solidFill>
                      </a:endParaRPr>
                    </a:p>
                  </a:txBody>
                  <a:tcPr marL="68600" marR="68600" marT="34300" marB="343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2000" u="none" strike="noStrike" cap="none" dirty="0">
                          <a:solidFill>
                            <a:schemeClr val="dk2"/>
                          </a:solidFill>
                        </a:rPr>
                        <a:t>1.0</a:t>
                      </a:r>
                      <a:endParaRPr sz="2000" u="none" strike="noStrike" cap="none" dirty="0">
                        <a:solidFill>
                          <a:schemeClr val="dk2"/>
                        </a:solidFill>
                      </a:endParaRPr>
                    </a:p>
                  </a:txBody>
                  <a:tcPr marL="68600" marR="68600" marT="34300" marB="3430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8688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2000" u="none" strike="noStrike" cap="none" dirty="0">
                          <a:solidFill>
                            <a:schemeClr val="dk2"/>
                          </a:solidFill>
                        </a:rPr>
                        <a:t>50-59</a:t>
                      </a:r>
                      <a:endParaRPr sz="2000" u="none" strike="noStrike" cap="none" dirty="0">
                        <a:solidFill>
                          <a:schemeClr val="dk2"/>
                        </a:solidFill>
                      </a:endParaRPr>
                    </a:p>
                  </a:txBody>
                  <a:tcPr marL="68600" marR="68600" marT="34300" marB="343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Century Gothic"/>
                        <a:buNone/>
                      </a:pPr>
                      <a:r>
                        <a:rPr lang="en" sz="2000" u="none" strike="noStrike" cap="none">
                          <a:solidFill>
                            <a:schemeClr val="dk2"/>
                          </a:solidFill>
                        </a:rPr>
                        <a:t>F</a:t>
                      </a:r>
                      <a:endParaRPr sz="2000" u="none" strike="noStrike" cap="none">
                        <a:solidFill>
                          <a:schemeClr val="dk2"/>
                        </a:solidFill>
                      </a:endParaRPr>
                    </a:p>
                  </a:txBody>
                  <a:tcPr marL="68600" marR="68600" marT="34300" marB="343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Century Gothic"/>
                        <a:buNone/>
                      </a:pPr>
                      <a:r>
                        <a:rPr lang="en" sz="2000" u="none" strike="noStrike" cap="none">
                          <a:solidFill>
                            <a:schemeClr val="dk2"/>
                          </a:solidFill>
                        </a:rPr>
                        <a:t>50-59</a:t>
                      </a:r>
                      <a:endParaRPr sz="2000" u="none" strike="noStrike" cap="none">
                        <a:solidFill>
                          <a:schemeClr val="dk2"/>
                        </a:solidFill>
                      </a:endParaRPr>
                    </a:p>
                  </a:txBody>
                  <a:tcPr marL="68600" marR="68600" marT="34300" marB="343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2000" u="none" strike="noStrike" cap="none" dirty="0">
                          <a:solidFill>
                            <a:schemeClr val="dk2"/>
                          </a:solidFill>
                        </a:rPr>
                        <a:t>0</a:t>
                      </a:r>
                      <a:endParaRPr sz="2000" u="none" strike="noStrike" cap="none" dirty="0">
                        <a:solidFill>
                          <a:schemeClr val="dk2"/>
                        </a:solidFill>
                      </a:endParaRPr>
                    </a:p>
                  </a:txBody>
                  <a:tcPr marL="68600" marR="68600" marT="34300" marB="3430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8688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2000" u="none" strike="noStrike" cap="none" dirty="0">
                          <a:solidFill>
                            <a:schemeClr val="dk2"/>
                          </a:solidFill>
                        </a:rPr>
                        <a:t>40-49</a:t>
                      </a:r>
                      <a:endParaRPr sz="2000" u="none" strike="noStrike" cap="none" dirty="0">
                        <a:solidFill>
                          <a:schemeClr val="dk2"/>
                        </a:solidFill>
                      </a:endParaRPr>
                    </a:p>
                  </a:txBody>
                  <a:tcPr marL="68600" marR="68600" marT="34300" marB="343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2000" u="none" strike="noStrike" cap="none">
                          <a:solidFill>
                            <a:schemeClr val="dk2"/>
                          </a:solidFill>
                        </a:rPr>
                        <a:t>F</a:t>
                      </a:r>
                      <a:endParaRPr sz="2000" u="none" strike="noStrike" cap="none">
                        <a:solidFill>
                          <a:schemeClr val="dk2"/>
                        </a:solidFill>
                      </a:endParaRPr>
                    </a:p>
                  </a:txBody>
                  <a:tcPr marL="68600" marR="68600" marT="34300" marB="343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2000" u="none" strike="noStrike" cap="none">
                        <a:solidFill>
                          <a:schemeClr val="dk2"/>
                        </a:solidFill>
                      </a:endParaRPr>
                    </a:p>
                  </a:txBody>
                  <a:tcPr marL="68600" marR="68600" marT="34300" marB="343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2000" u="none" strike="noStrike" cap="none" dirty="0">
                        <a:solidFill>
                          <a:schemeClr val="dk2"/>
                        </a:solidFill>
                      </a:endParaRPr>
                    </a:p>
                  </a:txBody>
                  <a:tcPr marL="68600" marR="68600" marT="34300" marB="3430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8688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2000" u="none" strike="noStrike" cap="none">
                          <a:solidFill>
                            <a:schemeClr val="dk2"/>
                          </a:solidFill>
                        </a:rPr>
                        <a:t>30-39</a:t>
                      </a:r>
                      <a:endParaRPr sz="2000" u="none" strike="noStrike" cap="none">
                        <a:solidFill>
                          <a:schemeClr val="dk2"/>
                        </a:solidFill>
                      </a:endParaRPr>
                    </a:p>
                  </a:txBody>
                  <a:tcPr marL="68600" marR="68600" marT="34300" marB="343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2000" u="none" strike="noStrike" cap="none">
                          <a:solidFill>
                            <a:schemeClr val="dk2"/>
                          </a:solidFill>
                        </a:rPr>
                        <a:t>F</a:t>
                      </a:r>
                      <a:endParaRPr sz="2000" u="none" strike="noStrike" cap="none">
                        <a:solidFill>
                          <a:schemeClr val="dk2"/>
                        </a:solidFill>
                      </a:endParaRPr>
                    </a:p>
                  </a:txBody>
                  <a:tcPr marL="68600" marR="68600" marT="34300" marB="343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2000" u="none" strike="noStrike" cap="none">
                        <a:solidFill>
                          <a:schemeClr val="dk2"/>
                        </a:solidFill>
                      </a:endParaRPr>
                    </a:p>
                  </a:txBody>
                  <a:tcPr marL="68600" marR="68600" marT="34300" marB="343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2000" u="none" strike="noStrike" cap="none" dirty="0">
                        <a:solidFill>
                          <a:schemeClr val="dk2"/>
                        </a:solidFill>
                      </a:endParaRPr>
                    </a:p>
                  </a:txBody>
                  <a:tcPr marL="68600" marR="68600" marT="34300" marB="3430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8688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2000" u="none" strike="noStrike" cap="none">
                          <a:solidFill>
                            <a:schemeClr val="dk2"/>
                          </a:solidFill>
                        </a:rPr>
                        <a:t>20-29</a:t>
                      </a:r>
                      <a:endParaRPr sz="2000" u="none" strike="noStrike" cap="none">
                        <a:solidFill>
                          <a:schemeClr val="dk2"/>
                        </a:solidFill>
                      </a:endParaRPr>
                    </a:p>
                  </a:txBody>
                  <a:tcPr marL="68600" marR="68600" marT="34300" marB="343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2000" u="none" strike="noStrike" cap="none">
                          <a:solidFill>
                            <a:schemeClr val="dk2"/>
                          </a:solidFill>
                        </a:rPr>
                        <a:t>F</a:t>
                      </a:r>
                      <a:endParaRPr sz="2000" u="none" strike="noStrike" cap="none">
                        <a:solidFill>
                          <a:schemeClr val="dk2"/>
                        </a:solidFill>
                      </a:endParaRPr>
                    </a:p>
                  </a:txBody>
                  <a:tcPr marL="68600" marR="68600" marT="34300" marB="343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2000" u="none" strike="noStrike" cap="none">
                        <a:solidFill>
                          <a:schemeClr val="dk2"/>
                        </a:solidFill>
                      </a:endParaRPr>
                    </a:p>
                  </a:txBody>
                  <a:tcPr marL="68600" marR="68600" marT="34300" marB="343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2000" u="none" strike="noStrike" cap="none" dirty="0">
                        <a:solidFill>
                          <a:schemeClr val="dk2"/>
                        </a:solidFill>
                      </a:endParaRPr>
                    </a:p>
                  </a:txBody>
                  <a:tcPr marL="68600" marR="68600" marT="34300" marB="3430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98688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2000" u="none" strike="noStrike" cap="none">
                          <a:solidFill>
                            <a:schemeClr val="dk2"/>
                          </a:solidFill>
                        </a:rPr>
                        <a:t>10-19</a:t>
                      </a:r>
                      <a:endParaRPr sz="2000" u="none" strike="noStrike" cap="none">
                        <a:solidFill>
                          <a:schemeClr val="dk2"/>
                        </a:solidFill>
                      </a:endParaRPr>
                    </a:p>
                  </a:txBody>
                  <a:tcPr marL="68600" marR="68600" marT="34300" marB="343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2000" u="none" strike="noStrike" cap="none">
                          <a:solidFill>
                            <a:schemeClr val="dk2"/>
                          </a:solidFill>
                        </a:rPr>
                        <a:t>F</a:t>
                      </a:r>
                      <a:endParaRPr sz="2000" u="none" strike="noStrike" cap="none">
                        <a:solidFill>
                          <a:schemeClr val="dk2"/>
                        </a:solidFill>
                      </a:endParaRPr>
                    </a:p>
                  </a:txBody>
                  <a:tcPr marL="68600" marR="68600" marT="34300" marB="343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2000" u="none" strike="noStrike" cap="none">
                        <a:solidFill>
                          <a:schemeClr val="dk2"/>
                        </a:solidFill>
                      </a:endParaRPr>
                    </a:p>
                  </a:txBody>
                  <a:tcPr marL="68600" marR="68600" marT="34300" marB="343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2000" u="none" strike="noStrike" cap="none" dirty="0">
                        <a:solidFill>
                          <a:schemeClr val="dk2"/>
                        </a:solidFill>
                      </a:endParaRPr>
                    </a:p>
                  </a:txBody>
                  <a:tcPr marL="68600" marR="68600" marT="34300" marB="3430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98688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2000" u="none" strike="noStrike" cap="none">
                          <a:solidFill>
                            <a:schemeClr val="dk2"/>
                          </a:solidFill>
                        </a:rPr>
                        <a:t>0-9</a:t>
                      </a:r>
                      <a:endParaRPr sz="2000" u="none" strike="noStrike" cap="none">
                        <a:solidFill>
                          <a:schemeClr val="dk2"/>
                        </a:solidFill>
                      </a:endParaRPr>
                    </a:p>
                  </a:txBody>
                  <a:tcPr marL="68600" marR="68600" marT="34300" marB="343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2000" u="none" strike="noStrike" cap="none">
                          <a:solidFill>
                            <a:schemeClr val="dk2"/>
                          </a:solidFill>
                        </a:rPr>
                        <a:t>F</a:t>
                      </a:r>
                      <a:endParaRPr sz="2000" u="none" strike="noStrike" cap="none">
                        <a:solidFill>
                          <a:schemeClr val="dk2"/>
                        </a:solidFill>
                      </a:endParaRPr>
                    </a:p>
                  </a:txBody>
                  <a:tcPr marL="68600" marR="68600" marT="34300" marB="343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2000" u="none" strike="noStrike" cap="none">
                        <a:solidFill>
                          <a:schemeClr val="dk2"/>
                        </a:solidFill>
                      </a:endParaRPr>
                    </a:p>
                  </a:txBody>
                  <a:tcPr marL="68600" marR="68600" marT="34300" marB="343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2000" u="none" strike="noStrike" cap="none" dirty="0">
                        <a:solidFill>
                          <a:schemeClr val="dk2"/>
                        </a:solidFill>
                      </a:endParaRPr>
                    </a:p>
                  </a:txBody>
                  <a:tcPr marL="68600" marR="68600" marT="34300" marB="3430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17" name="TextBox 16">
            <a:extLst>
              <a:ext uri="{FF2B5EF4-FFF2-40B4-BE49-F238E27FC236}">
                <a16:creationId xmlns:a16="http://schemas.microsoft.com/office/drawing/2014/main" id="{18DD2628-1E7B-418A-5B63-0FBDC5C13B27}"/>
              </a:ext>
            </a:extLst>
          </p:cNvPr>
          <p:cNvSpPr txBox="1"/>
          <p:nvPr/>
        </p:nvSpPr>
        <p:spPr>
          <a:xfrm>
            <a:off x="803048" y="490408"/>
            <a:ext cx="103729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Raleway" pitchFamily="2" charset="77"/>
              </a:rPr>
              <a:t>Minimum Grading produces a “4-point-like” grade scale</a:t>
            </a:r>
            <a:r>
              <a:rPr lang="en-US" sz="280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918139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331392-E115-D856-3638-9BF84E219C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12136" y="5943601"/>
            <a:ext cx="968983" cy="651912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18D65601-5AE2-46FC-B138-694DDD2B510D}" type="slidenum">
              <a:rPr lang="en-US" smtClean="0"/>
              <a:pPr>
                <a:spcAft>
                  <a:spcPts val="600"/>
                </a:spcAft>
              </a:pPr>
              <a:t>24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EEFD1D2-D788-4444-A057-EBEE44DDFA22}"/>
              </a:ext>
            </a:extLst>
          </p:cNvPr>
          <p:cNvSpPr/>
          <p:nvPr/>
        </p:nvSpPr>
        <p:spPr>
          <a:xfrm>
            <a:off x="6798833" y="753034"/>
            <a:ext cx="2388198" cy="1271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42AD112-17DF-44D5-846D-37C33EBBE644}"/>
              </a:ext>
            </a:extLst>
          </p:cNvPr>
          <p:cNvSpPr/>
          <p:nvPr/>
        </p:nvSpPr>
        <p:spPr>
          <a:xfrm>
            <a:off x="7164592" y="2043954"/>
            <a:ext cx="1950723" cy="14953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8DD2628-1E7B-418A-5B63-0FBDC5C13B27}"/>
              </a:ext>
            </a:extLst>
          </p:cNvPr>
          <p:cNvSpPr txBox="1"/>
          <p:nvPr/>
        </p:nvSpPr>
        <p:spPr>
          <a:xfrm>
            <a:off x="1165905" y="490408"/>
            <a:ext cx="96839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Raleway" pitchFamily="2" charset="77"/>
              </a:rPr>
              <a:t>GPAs of Student Work After Completing Physics Series</a:t>
            </a:r>
            <a:endParaRPr lang="en-US" sz="2800" b="1" dirty="0"/>
          </a:p>
        </p:txBody>
      </p:sp>
      <p:pic>
        <p:nvPicPr>
          <p:cNvPr id="3" name="Picture 2" descr="A black and white text with black text&#10;&#10;Description automatically generated">
            <a:extLst>
              <a:ext uri="{FF2B5EF4-FFF2-40B4-BE49-F238E27FC236}">
                <a16:creationId xmlns:a16="http://schemas.microsoft.com/office/drawing/2014/main" id="{9B92E4B8-7348-ED6A-858D-24EAB6D07BD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1011" b="1"/>
          <a:stretch/>
        </p:blipFill>
        <p:spPr>
          <a:xfrm>
            <a:off x="746418" y="1664746"/>
            <a:ext cx="10568776" cy="339134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0179B93-471D-E19B-8E54-82C45A4D219E}"/>
              </a:ext>
            </a:extLst>
          </p:cNvPr>
          <p:cNvSpPr txBox="1"/>
          <p:nvPr/>
        </p:nvSpPr>
        <p:spPr>
          <a:xfrm>
            <a:off x="5025348" y="5056094"/>
            <a:ext cx="196506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Statistically insignificant differences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A35F004-B078-32FD-C099-EDBBD7AC8BC2}"/>
              </a:ext>
            </a:extLst>
          </p:cNvPr>
          <p:cNvSpPr/>
          <p:nvPr/>
        </p:nvSpPr>
        <p:spPr>
          <a:xfrm>
            <a:off x="3363275" y="3349662"/>
            <a:ext cx="1864941" cy="3724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34730F3-DFA4-C94A-EAAD-068A8BB0715B}"/>
              </a:ext>
            </a:extLst>
          </p:cNvPr>
          <p:cNvSpPr/>
          <p:nvPr/>
        </p:nvSpPr>
        <p:spPr>
          <a:xfrm>
            <a:off x="6275012" y="3349662"/>
            <a:ext cx="2062164" cy="3724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E967B37-94AB-68F7-3518-CA29D9F3CC71}"/>
              </a:ext>
            </a:extLst>
          </p:cNvPr>
          <p:cNvSpPr txBox="1"/>
          <p:nvPr/>
        </p:nvSpPr>
        <p:spPr>
          <a:xfrm>
            <a:off x="3092961" y="3193582"/>
            <a:ext cx="2587075" cy="61555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4-Point Scale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80301D0-FF21-15A7-BA41-3A492EB2D4C0}"/>
              </a:ext>
            </a:extLst>
          </p:cNvPr>
          <p:cNvSpPr txBox="1"/>
          <p:nvPr/>
        </p:nvSpPr>
        <p:spPr>
          <a:xfrm>
            <a:off x="6042779" y="3193582"/>
            <a:ext cx="2587075" cy="61555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Percent Scale</a:t>
            </a:r>
          </a:p>
        </p:txBody>
      </p:sp>
    </p:spTree>
    <p:extLst>
      <p:ext uri="{BB962C8B-B14F-4D97-AF65-F5344CB8AC3E}">
        <p14:creationId xmlns:p14="http://schemas.microsoft.com/office/powerpoint/2010/main" val="209327340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331392-E115-D856-3638-9BF84E219C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12136" y="5943601"/>
            <a:ext cx="968983" cy="651912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18D65601-5AE2-46FC-B138-694DDD2B510D}" type="slidenum">
              <a:rPr lang="en-US" smtClean="0"/>
              <a:pPr>
                <a:spcAft>
                  <a:spcPts val="600"/>
                </a:spcAft>
              </a:pPr>
              <a:t>25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2465B4A-DCC3-9A06-9403-DD47827161DC}"/>
              </a:ext>
            </a:extLst>
          </p:cNvPr>
          <p:cNvSpPr txBox="1"/>
          <p:nvPr/>
        </p:nvSpPr>
        <p:spPr>
          <a:xfrm>
            <a:off x="9409678" y="1626198"/>
            <a:ext cx="266219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81% of </a:t>
            </a:r>
            <a:r>
              <a:rPr lang="en-US" dirty="0" err="1"/>
              <a:t>NonURM</a:t>
            </a:r>
            <a:r>
              <a:rPr lang="en-US" dirty="0"/>
              <a:t> from </a:t>
            </a:r>
            <a:r>
              <a:rPr lang="en-US" dirty="0" err="1"/>
              <a:t>ActiveLearning</a:t>
            </a:r>
            <a:r>
              <a:rPr lang="en-US" dirty="0"/>
              <a:t> classes with LAs graduated in STEM vs 82% of URM students</a:t>
            </a:r>
          </a:p>
          <a:p>
            <a:endParaRPr lang="en-US" dirty="0"/>
          </a:p>
          <a:p>
            <a:r>
              <a:rPr lang="en-US" dirty="0"/>
              <a:t>N = 334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EEFD1D2-D788-4444-A057-EBEE44DDFA22}"/>
              </a:ext>
            </a:extLst>
          </p:cNvPr>
          <p:cNvSpPr/>
          <p:nvPr/>
        </p:nvSpPr>
        <p:spPr>
          <a:xfrm>
            <a:off x="6798833" y="753034"/>
            <a:ext cx="2388198" cy="1271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42AD112-17DF-44D5-846D-37C33EBBE644}"/>
              </a:ext>
            </a:extLst>
          </p:cNvPr>
          <p:cNvSpPr/>
          <p:nvPr/>
        </p:nvSpPr>
        <p:spPr>
          <a:xfrm>
            <a:off x="7164592" y="2043954"/>
            <a:ext cx="1950723" cy="14953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427226B-56CE-DD00-C999-16C66ABFA64D}"/>
              </a:ext>
            </a:extLst>
          </p:cNvPr>
          <p:cNvSpPr/>
          <p:nvPr/>
        </p:nvSpPr>
        <p:spPr>
          <a:xfrm>
            <a:off x="9455356" y="1506071"/>
            <a:ext cx="2570838" cy="23000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23076EC6-EE4B-8CFC-5FB0-4B469FF3A37E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/>
          <a:srcRect t="14090" b="16570"/>
          <a:stretch/>
        </p:blipFill>
        <p:spPr>
          <a:xfrm>
            <a:off x="1691710" y="675292"/>
            <a:ext cx="10411633" cy="5577840"/>
          </a:xfr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C6B723E-5D9D-26B0-3A4C-5E28464A1BAB}"/>
              </a:ext>
            </a:extLst>
          </p:cNvPr>
          <p:cNvSpPr txBox="1"/>
          <p:nvPr/>
        </p:nvSpPr>
        <p:spPr>
          <a:xfrm>
            <a:off x="620574" y="1905506"/>
            <a:ext cx="266219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The actual grade distributions</a:t>
            </a:r>
          </a:p>
          <a:p>
            <a:endParaRPr lang="en-US" sz="2400" dirty="0"/>
          </a:p>
          <a:p>
            <a:r>
              <a:rPr lang="en-US" sz="2400" dirty="0"/>
              <a:t>Changing from percent grading to 4-point grading need not produce grade inflation.</a:t>
            </a:r>
          </a:p>
        </p:txBody>
      </p:sp>
    </p:spTree>
    <p:extLst>
      <p:ext uri="{BB962C8B-B14F-4D97-AF65-F5344CB8AC3E}">
        <p14:creationId xmlns:p14="http://schemas.microsoft.com/office/powerpoint/2010/main" val="225403316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331392-E115-D856-3638-9BF84E219C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12136" y="5943601"/>
            <a:ext cx="968983" cy="651912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18D65601-5AE2-46FC-B138-694DDD2B510D}" type="slidenum">
              <a:rPr lang="en-US" smtClean="0"/>
              <a:pPr>
                <a:spcAft>
                  <a:spcPts val="600"/>
                </a:spcAft>
              </a:pPr>
              <a:t>26</a:t>
            </a:fld>
            <a:endParaRPr lang="en-US"/>
          </a:p>
        </p:txBody>
      </p:sp>
      <p:sp>
        <p:nvSpPr>
          <p:cNvPr id="10" name="Google Shape;286;p39">
            <a:extLst>
              <a:ext uri="{FF2B5EF4-FFF2-40B4-BE49-F238E27FC236}">
                <a16:creationId xmlns:a16="http://schemas.microsoft.com/office/drawing/2014/main" id="{DB61D27D-E913-A6E3-D407-5464675DCCCE}"/>
              </a:ext>
            </a:extLst>
          </p:cNvPr>
          <p:cNvSpPr txBox="1"/>
          <p:nvPr/>
        </p:nvSpPr>
        <p:spPr>
          <a:xfrm>
            <a:off x="1161828" y="6200786"/>
            <a:ext cx="6626711" cy="376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279400" lvl="0" indent="-2794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000" dirty="0">
                <a:solidFill>
                  <a:schemeClr val="dk2"/>
                </a:solidFill>
              </a:rPr>
              <a:t>Paul, C., Webb, D. J., </a:t>
            </a:r>
            <a:r>
              <a:rPr lang="en" sz="1000" dirty="0" err="1">
                <a:solidFill>
                  <a:schemeClr val="dk2"/>
                </a:solidFill>
              </a:rPr>
              <a:t>Chessey</a:t>
            </a:r>
            <a:r>
              <a:rPr lang="en" sz="1000" dirty="0">
                <a:solidFill>
                  <a:schemeClr val="dk2"/>
                </a:solidFill>
              </a:rPr>
              <a:t>, M. K., &amp; Lucas, J. (2018). Pondering zeros: Uncovering hidden inequities within a decade of grades. In A. Traxler, Y. Cao, &amp; S. Wolf (Eds.), </a:t>
            </a:r>
            <a:r>
              <a:rPr lang="en" sz="1000" i="1" dirty="0">
                <a:solidFill>
                  <a:schemeClr val="dk2"/>
                </a:solidFill>
              </a:rPr>
              <a:t>2018 PERC Proceedings</a:t>
            </a:r>
            <a:r>
              <a:rPr lang="en" sz="1000" dirty="0">
                <a:solidFill>
                  <a:schemeClr val="dk2"/>
                </a:solidFill>
              </a:rPr>
              <a:t>.</a:t>
            </a:r>
            <a:r>
              <a:rPr lang="en" sz="1000" dirty="0">
                <a:solidFill>
                  <a:schemeClr val="dk2"/>
                </a:solidFill>
                <a:uFill>
                  <a:noFill/>
                </a:u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" sz="1000" u="sng" dirty="0">
                <a:solidFill>
                  <a:schemeClr val="dk2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https://doi.org/10.1119/perc.2018.pr.Paul</a:t>
            </a:r>
            <a:endParaRPr sz="1000" dirty="0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2465B4A-DCC3-9A06-9403-DD47827161DC}"/>
              </a:ext>
            </a:extLst>
          </p:cNvPr>
          <p:cNvSpPr txBox="1"/>
          <p:nvPr/>
        </p:nvSpPr>
        <p:spPr>
          <a:xfrm>
            <a:off x="9409678" y="1626198"/>
            <a:ext cx="266219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81% of </a:t>
            </a:r>
            <a:r>
              <a:rPr lang="en-US" dirty="0" err="1"/>
              <a:t>NonURM</a:t>
            </a:r>
            <a:r>
              <a:rPr lang="en-US" dirty="0"/>
              <a:t> from </a:t>
            </a:r>
            <a:r>
              <a:rPr lang="en-US" dirty="0" err="1"/>
              <a:t>ActiveLearning</a:t>
            </a:r>
            <a:r>
              <a:rPr lang="en-US" dirty="0"/>
              <a:t> classes with LAs graduated in STEM vs 82% of URM students</a:t>
            </a:r>
          </a:p>
          <a:p>
            <a:endParaRPr lang="en-US" dirty="0"/>
          </a:p>
          <a:p>
            <a:r>
              <a:rPr lang="en-US" dirty="0"/>
              <a:t>N = 334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EEFD1D2-D788-4444-A057-EBEE44DDFA22}"/>
              </a:ext>
            </a:extLst>
          </p:cNvPr>
          <p:cNvSpPr/>
          <p:nvPr/>
        </p:nvSpPr>
        <p:spPr>
          <a:xfrm>
            <a:off x="6798833" y="753034"/>
            <a:ext cx="2388198" cy="1271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42AD112-17DF-44D5-846D-37C33EBBE644}"/>
              </a:ext>
            </a:extLst>
          </p:cNvPr>
          <p:cNvSpPr/>
          <p:nvPr/>
        </p:nvSpPr>
        <p:spPr>
          <a:xfrm>
            <a:off x="7164592" y="2043954"/>
            <a:ext cx="1950723" cy="14953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427226B-56CE-DD00-C999-16C66ABFA64D}"/>
              </a:ext>
            </a:extLst>
          </p:cNvPr>
          <p:cNvSpPr/>
          <p:nvPr/>
        </p:nvSpPr>
        <p:spPr>
          <a:xfrm>
            <a:off x="9455356" y="1506071"/>
            <a:ext cx="2570838" cy="23000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Google Shape;279;p39">
            <a:extLst>
              <a:ext uri="{FF2B5EF4-FFF2-40B4-BE49-F238E27FC236}">
                <a16:creationId xmlns:a16="http://schemas.microsoft.com/office/drawing/2014/main" id="{1D338022-9474-0F4F-7634-C03ECA41AC77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3">
            <a:alphaModFix/>
          </a:blip>
          <a:srcRect l="8057" t="10724" r="10828" b="9982"/>
          <a:stretch/>
        </p:blipFill>
        <p:spPr>
          <a:xfrm>
            <a:off x="3207654" y="754741"/>
            <a:ext cx="7384182" cy="557784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B2963C1-124B-CF4D-861E-E8A6C3966B09}"/>
              </a:ext>
            </a:extLst>
          </p:cNvPr>
          <p:cNvSpPr txBox="1"/>
          <p:nvPr/>
        </p:nvSpPr>
        <p:spPr>
          <a:xfrm>
            <a:off x="412136" y="1954270"/>
            <a:ext cx="318188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Answer left blank is missing data</a:t>
            </a:r>
          </a:p>
          <a:p>
            <a:endParaRPr lang="en-US" sz="2400" dirty="0"/>
          </a:p>
          <a:p>
            <a:r>
              <a:rPr lang="en-US" sz="2400" dirty="0"/>
              <a:t>Leaving answers blank has a demographic-dependent probability the produces inequity under harshest grading.</a:t>
            </a:r>
          </a:p>
        </p:txBody>
      </p:sp>
    </p:spTree>
    <p:extLst>
      <p:ext uri="{BB962C8B-B14F-4D97-AF65-F5344CB8AC3E}">
        <p14:creationId xmlns:p14="http://schemas.microsoft.com/office/powerpoint/2010/main" val="123862204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331392-E115-D856-3638-9BF84E219C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12136" y="5943601"/>
            <a:ext cx="968983" cy="651912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18D65601-5AE2-46FC-B138-694DDD2B510D}" type="slidenum">
              <a:rPr lang="en-US" smtClean="0"/>
              <a:pPr>
                <a:spcAft>
                  <a:spcPts val="600"/>
                </a:spcAft>
              </a:pPr>
              <a:t>27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2465B4A-DCC3-9A06-9403-DD47827161DC}"/>
              </a:ext>
            </a:extLst>
          </p:cNvPr>
          <p:cNvSpPr txBox="1"/>
          <p:nvPr/>
        </p:nvSpPr>
        <p:spPr>
          <a:xfrm>
            <a:off x="9409678" y="1626198"/>
            <a:ext cx="266219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81% of </a:t>
            </a:r>
            <a:r>
              <a:rPr lang="en-US" dirty="0" err="1"/>
              <a:t>NonURM</a:t>
            </a:r>
            <a:r>
              <a:rPr lang="en-US" dirty="0"/>
              <a:t> from </a:t>
            </a:r>
            <a:r>
              <a:rPr lang="en-US" dirty="0" err="1"/>
              <a:t>ActiveLearning</a:t>
            </a:r>
            <a:r>
              <a:rPr lang="en-US" dirty="0"/>
              <a:t> classes with LAs graduated in STEM vs 82% of URM students</a:t>
            </a:r>
          </a:p>
          <a:p>
            <a:endParaRPr lang="en-US" dirty="0"/>
          </a:p>
          <a:p>
            <a:r>
              <a:rPr lang="en-US" dirty="0"/>
              <a:t>N = 334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EEFD1D2-D788-4444-A057-EBEE44DDFA22}"/>
              </a:ext>
            </a:extLst>
          </p:cNvPr>
          <p:cNvSpPr/>
          <p:nvPr/>
        </p:nvSpPr>
        <p:spPr>
          <a:xfrm>
            <a:off x="6798833" y="753034"/>
            <a:ext cx="2388198" cy="1271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42AD112-17DF-44D5-846D-37C33EBBE644}"/>
              </a:ext>
            </a:extLst>
          </p:cNvPr>
          <p:cNvSpPr/>
          <p:nvPr/>
        </p:nvSpPr>
        <p:spPr>
          <a:xfrm>
            <a:off x="7164592" y="2043954"/>
            <a:ext cx="1950723" cy="14953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427226B-56CE-DD00-C999-16C66ABFA64D}"/>
              </a:ext>
            </a:extLst>
          </p:cNvPr>
          <p:cNvSpPr/>
          <p:nvPr/>
        </p:nvSpPr>
        <p:spPr>
          <a:xfrm>
            <a:off x="9455356" y="1506071"/>
            <a:ext cx="2570838" cy="23000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5B7021B-F969-955E-0429-C16614A904A2}"/>
              </a:ext>
            </a:extLst>
          </p:cNvPr>
          <p:cNvSpPr txBox="1"/>
          <p:nvPr/>
        </p:nvSpPr>
        <p:spPr>
          <a:xfrm>
            <a:off x="563823" y="4004609"/>
            <a:ext cx="318188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Controlling for GPA doesn’t affect our conclusion that the non-retake courses contain a hidden bias.</a:t>
            </a:r>
          </a:p>
        </p:txBody>
      </p:sp>
      <p:pic>
        <p:nvPicPr>
          <p:cNvPr id="3" name="Picture Placeholder 2">
            <a:extLst>
              <a:ext uri="{FF2B5EF4-FFF2-40B4-BE49-F238E27FC236}">
                <a16:creationId xmlns:a16="http://schemas.microsoft.com/office/drawing/2014/main" id="{DAA5C08B-B5CA-3F85-707F-54C09A441F6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16570" b="1657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56002394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331392-E115-D856-3638-9BF84E219C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12136" y="5943601"/>
            <a:ext cx="968983" cy="651912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18D65601-5AE2-46FC-B138-694DDD2B510D}" type="slidenum">
              <a:rPr lang="en-US" smtClean="0"/>
              <a:pPr>
                <a:spcAft>
                  <a:spcPts val="600"/>
                </a:spcAft>
              </a:pPr>
              <a:t>28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2465B4A-DCC3-9A06-9403-DD47827161DC}"/>
              </a:ext>
            </a:extLst>
          </p:cNvPr>
          <p:cNvSpPr txBox="1"/>
          <p:nvPr/>
        </p:nvSpPr>
        <p:spPr>
          <a:xfrm>
            <a:off x="9409678" y="1626198"/>
            <a:ext cx="266219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81% of </a:t>
            </a:r>
            <a:r>
              <a:rPr lang="en-US" dirty="0" err="1"/>
              <a:t>NonURM</a:t>
            </a:r>
            <a:r>
              <a:rPr lang="en-US" dirty="0"/>
              <a:t> from </a:t>
            </a:r>
            <a:r>
              <a:rPr lang="en-US" dirty="0" err="1"/>
              <a:t>ActiveLearning</a:t>
            </a:r>
            <a:r>
              <a:rPr lang="en-US" dirty="0"/>
              <a:t> classes with LAs graduated in STEM vs 82% of URM students</a:t>
            </a:r>
          </a:p>
          <a:p>
            <a:endParaRPr lang="en-US" dirty="0"/>
          </a:p>
          <a:p>
            <a:r>
              <a:rPr lang="en-US" dirty="0"/>
              <a:t>N = 334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EEFD1D2-D788-4444-A057-EBEE44DDFA22}"/>
              </a:ext>
            </a:extLst>
          </p:cNvPr>
          <p:cNvSpPr/>
          <p:nvPr/>
        </p:nvSpPr>
        <p:spPr>
          <a:xfrm>
            <a:off x="6798833" y="753034"/>
            <a:ext cx="2388198" cy="1271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42AD112-17DF-44D5-846D-37C33EBBE644}"/>
              </a:ext>
            </a:extLst>
          </p:cNvPr>
          <p:cNvSpPr/>
          <p:nvPr/>
        </p:nvSpPr>
        <p:spPr>
          <a:xfrm>
            <a:off x="7164592" y="2043954"/>
            <a:ext cx="1950723" cy="14953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427226B-56CE-DD00-C999-16C66ABFA64D}"/>
              </a:ext>
            </a:extLst>
          </p:cNvPr>
          <p:cNvSpPr/>
          <p:nvPr/>
        </p:nvSpPr>
        <p:spPr>
          <a:xfrm>
            <a:off x="9455356" y="1506071"/>
            <a:ext cx="2570838" cy="23000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F245E51-69EC-5108-6CC3-F18FE19CAD06}"/>
              </a:ext>
            </a:extLst>
          </p:cNvPr>
          <p:cNvSpPr txBox="1"/>
          <p:nvPr/>
        </p:nvSpPr>
        <p:spPr>
          <a:xfrm>
            <a:off x="896627" y="1054554"/>
            <a:ext cx="952753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Some ways to think about “Concepts First” course</a:t>
            </a:r>
          </a:p>
          <a:p>
            <a:endParaRPr lang="en-US" sz="2400" dirty="0"/>
          </a:p>
          <a:p>
            <a:pPr marL="457200" indent="-457200">
              <a:buAutoNum type="arabicParenR"/>
            </a:pPr>
            <a:r>
              <a:rPr lang="en-US" sz="2400" dirty="0"/>
              <a:t>Students should learn to think with ideas, pictures, graphs, and equations so that they can do this thinking before doing calculations.</a:t>
            </a:r>
          </a:p>
          <a:p>
            <a:pPr marL="457200" indent="-457200">
              <a:buAutoNum type="arabicParenR"/>
            </a:pPr>
            <a:endParaRPr lang="en-US" sz="2400" dirty="0"/>
          </a:p>
          <a:p>
            <a:pPr marL="457200" indent="-457200">
              <a:buAutoNum type="arabicParenR"/>
            </a:pPr>
            <a:r>
              <a:rPr lang="en-US" sz="2400" dirty="0"/>
              <a:t>Students should be exposed to all of the ideas applied in different ways before they use combinations of those ideas in very complicated situations</a:t>
            </a:r>
          </a:p>
          <a:p>
            <a:pPr marL="457200" indent="-457200">
              <a:buAutoNum type="arabicParenR"/>
            </a:pPr>
            <a:endParaRPr lang="en-US" sz="2400" dirty="0"/>
          </a:p>
          <a:p>
            <a:pPr marL="457200" indent="-457200">
              <a:buAutoNum type="arabicParenR"/>
            </a:pPr>
            <a:r>
              <a:rPr lang="en-US" sz="2400" dirty="0"/>
              <a:t>Students will do better on exams if they have a chance to learn all of the material in the first part of the term and then get more chances to learn those ideas (deepen their understanding) later in the term</a:t>
            </a:r>
          </a:p>
        </p:txBody>
      </p:sp>
    </p:spTree>
    <p:extLst>
      <p:ext uri="{BB962C8B-B14F-4D97-AF65-F5344CB8AC3E}">
        <p14:creationId xmlns:p14="http://schemas.microsoft.com/office/powerpoint/2010/main" val="231983808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331392-E115-D856-3638-9BF84E219C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12136" y="5943601"/>
            <a:ext cx="968983" cy="651912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18D65601-5AE2-46FC-B138-694DDD2B510D}" type="slidenum">
              <a:rPr lang="en-US" smtClean="0"/>
              <a:pPr>
                <a:spcAft>
                  <a:spcPts val="600"/>
                </a:spcAft>
              </a:pPr>
              <a:t>29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2465B4A-DCC3-9A06-9403-DD47827161DC}"/>
              </a:ext>
            </a:extLst>
          </p:cNvPr>
          <p:cNvSpPr txBox="1"/>
          <p:nvPr/>
        </p:nvSpPr>
        <p:spPr>
          <a:xfrm>
            <a:off x="9409678" y="1626198"/>
            <a:ext cx="266219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81% of </a:t>
            </a:r>
            <a:r>
              <a:rPr lang="en-US" dirty="0" err="1"/>
              <a:t>NonURM</a:t>
            </a:r>
            <a:r>
              <a:rPr lang="en-US" dirty="0"/>
              <a:t> from </a:t>
            </a:r>
            <a:r>
              <a:rPr lang="en-US" dirty="0" err="1"/>
              <a:t>ActiveLearning</a:t>
            </a:r>
            <a:r>
              <a:rPr lang="en-US" dirty="0"/>
              <a:t> classes with LAs graduated in STEM vs 82% of URM students</a:t>
            </a:r>
          </a:p>
          <a:p>
            <a:endParaRPr lang="en-US" dirty="0"/>
          </a:p>
          <a:p>
            <a:r>
              <a:rPr lang="en-US" dirty="0"/>
              <a:t>N = 334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EEFD1D2-D788-4444-A057-EBEE44DDFA22}"/>
              </a:ext>
            </a:extLst>
          </p:cNvPr>
          <p:cNvSpPr/>
          <p:nvPr/>
        </p:nvSpPr>
        <p:spPr>
          <a:xfrm>
            <a:off x="6798833" y="753034"/>
            <a:ext cx="2388198" cy="1271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42AD112-17DF-44D5-846D-37C33EBBE644}"/>
              </a:ext>
            </a:extLst>
          </p:cNvPr>
          <p:cNvSpPr/>
          <p:nvPr/>
        </p:nvSpPr>
        <p:spPr>
          <a:xfrm>
            <a:off x="7164592" y="2043954"/>
            <a:ext cx="1950723" cy="14953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427226B-56CE-DD00-C999-16C66ABFA64D}"/>
              </a:ext>
            </a:extLst>
          </p:cNvPr>
          <p:cNvSpPr/>
          <p:nvPr/>
        </p:nvSpPr>
        <p:spPr>
          <a:xfrm>
            <a:off x="9455356" y="1506071"/>
            <a:ext cx="2570838" cy="23000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Placeholder 2">
            <a:extLst>
              <a:ext uri="{FF2B5EF4-FFF2-40B4-BE49-F238E27FC236}">
                <a16:creationId xmlns:a16="http://schemas.microsoft.com/office/drawing/2014/main" id="{5C8CBE6A-D441-C916-8CBE-BCC3ADD8ECF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16570" b="16570"/>
          <a:stretch>
            <a:fillRect/>
          </a:stretch>
        </p:blipFill>
        <p:spPr>
          <a:xfrm>
            <a:off x="1930599" y="552450"/>
            <a:ext cx="10869612" cy="5614988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28A6989-DA3C-E144-39D1-07EF7F716F45}"/>
              </a:ext>
            </a:extLst>
          </p:cNvPr>
          <p:cNvSpPr txBox="1"/>
          <p:nvPr/>
        </p:nvSpPr>
        <p:spPr>
          <a:xfrm>
            <a:off x="1037159" y="3265904"/>
            <a:ext cx="266219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All three chap-by-chap sections had a hidden bias against URM students (same instructor taught I and II)</a:t>
            </a:r>
          </a:p>
        </p:txBody>
      </p:sp>
    </p:spTree>
    <p:extLst>
      <p:ext uri="{BB962C8B-B14F-4D97-AF65-F5344CB8AC3E}">
        <p14:creationId xmlns:p14="http://schemas.microsoft.com/office/powerpoint/2010/main" val="27577169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E5C7D0-A718-C4E9-1547-78414C42D1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Examine four ways to change the structure of a physics course</a:t>
            </a:r>
            <a:br>
              <a:rPr lang="en-US" dirty="0"/>
            </a:br>
            <a:br>
              <a:rPr lang="en-US" dirty="0"/>
            </a:br>
            <a:r>
              <a:rPr lang="en-US" sz="2800" dirty="0"/>
              <a:t>(and uncover </a:t>
            </a:r>
            <a:r>
              <a:rPr lang="en-US" sz="2800" b="1" dirty="0"/>
              <a:t>hidden biases</a:t>
            </a:r>
            <a:r>
              <a:rPr lang="en-US" sz="2800" dirty="0"/>
              <a:t>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7BD938-D744-85CA-4EB1-FEAAE6792CD3}"/>
              </a:ext>
            </a:extLst>
          </p:cNvPr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Don’t use percent-scale grading</a:t>
            </a:r>
            <a:endParaRPr lang="da-DK" dirty="0"/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Offer retake exams</a:t>
            </a:r>
            <a:endParaRPr lang="da-DK" dirty="0"/>
          </a:p>
          <a:p>
            <a:pPr marL="457200" indent="-457200">
              <a:buFont typeface="+mj-lt"/>
              <a:buAutoNum type="arabicPeriod"/>
            </a:pPr>
            <a:r>
              <a:rPr lang="da-DK" dirty="0" err="1"/>
              <a:t>Teach</a:t>
            </a:r>
            <a:r>
              <a:rPr lang="da-DK" dirty="0"/>
              <a:t> </a:t>
            </a:r>
            <a:r>
              <a:rPr lang="da-DK" dirty="0" err="1"/>
              <a:t>concepts</a:t>
            </a:r>
            <a:r>
              <a:rPr lang="da-DK" dirty="0"/>
              <a:t> </a:t>
            </a:r>
            <a:r>
              <a:rPr lang="da-DK" dirty="0" err="1"/>
              <a:t>first</a:t>
            </a:r>
            <a:r>
              <a:rPr lang="da-DK" dirty="0"/>
              <a:t> (</a:t>
            </a:r>
            <a:r>
              <a:rPr lang="da-DK" dirty="0" err="1"/>
              <a:t>then</a:t>
            </a:r>
            <a:r>
              <a:rPr lang="da-DK" dirty="0"/>
              <a:t> practice </a:t>
            </a:r>
            <a:r>
              <a:rPr lang="da-DK" dirty="0" err="1"/>
              <a:t>calculations</a:t>
            </a:r>
            <a:r>
              <a:rPr lang="da-DK" dirty="0"/>
              <a:t>)</a:t>
            </a: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da-DK" dirty="0" err="1"/>
              <a:t>Use</a:t>
            </a:r>
            <a:r>
              <a:rPr lang="da-DK" dirty="0"/>
              <a:t> </a:t>
            </a:r>
            <a:r>
              <a:rPr lang="da-DK" dirty="0" err="1"/>
              <a:t>undergraduate</a:t>
            </a:r>
            <a:r>
              <a:rPr lang="da-DK" dirty="0"/>
              <a:t> Learning Assistants (</a:t>
            </a:r>
            <a:r>
              <a:rPr lang="da-DK" dirty="0" err="1"/>
              <a:t>LAs</a:t>
            </a:r>
            <a:r>
              <a:rPr lang="da-DK" dirty="0"/>
              <a:t>) in </a:t>
            </a:r>
            <a:r>
              <a:rPr lang="da-DK" dirty="0" err="1"/>
              <a:t>your</a:t>
            </a:r>
            <a:r>
              <a:rPr lang="da-DK" dirty="0"/>
              <a:t> </a:t>
            </a:r>
            <a:r>
              <a:rPr lang="da-DK" dirty="0" err="1"/>
              <a:t>course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3D5CDA-84D6-0885-F4F0-196400EFA031}"/>
              </a:ext>
            </a:extLst>
          </p:cNvPr>
          <p:cNvSpPr txBox="1">
            <a:spLocks/>
          </p:cNvSpPr>
          <p:nvPr/>
        </p:nvSpPr>
        <p:spPr>
          <a:xfrm>
            <a:off x="412136" y="5943601"/>
            <a:ext cx="968983" cy="651912"/>
          </a:xfrm>
          <a:prstGeom prst="rect">
            <a:avLst/>
          </a:prstGeom>
        </p:spPr>
        <p:txBody>
          <a:bodyPr anchor="ctr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fld id="{18D65601-5AE2-46FC-B138-694DDD2B510D}" type="slidenum">
              <a:rPr lang="en-US" sz="1200" b="1" smtClean="0"/>
              <a:pPr algn="ctr">
                <a:spcAft>
                  <a:spcPts val="600"/>
                </a:spcAft>
              </a:pPr>
              <a:t>3</a:t>
            </a:fld>
            <a:endParaRPr lang="en-US" sz="1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BDD4EAD-7B2B-DF34-2BBF-2E78CD3F562C}"/>
              </a:ext>
            </a:extLst>
          </p:cNvPr>
          <p:cNvSpPr txBox="1"/>
          <p:nvPr/>
        </p:nvSpPr>
        <p:spPr>
          <a:xfrm>
            <a:off x="6856140" y="5310729"/>
            <a:ext cx="40413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All of these modified classes will also be active-learning classes</a:t>
            </a:r>
          </a:p>
        </p:txBody>
      </p:sp>
    </p:spTree>
    <p:extLst>
      <p:ext uri="{BB962C8B-B14F-4D97-AF65-F5344CB8AC3E}">
        <p14:creationId xmlns:p14="http://schemas.microsoft.com/office/powerpoint/2010/main" val="279371208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331392-E115-D856-3638-9BF84E219C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12136" y="5943601"/>
            <a:ext cx="968983" cy="651912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18D65601-5AE2-46FC-B138-694DDD2B510D}" type="slidenum">
              <a:rPr lang="en-US" smtClean="0"/>
              <a:pPr>
                <a:spcAft>
                  <a:spcPts val="600"/>
                </a:spcAft>
              </a:pPr>
              <a:t>30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2465B4A-DCC3-9A06-9403-DD47827161DC}"/>
              </a:ext>
            </a:extLst>
          </p:cNvPr>
          <p:cNvSpPr txBox="1"/>
          <p:nvPr/>
        </p:nvSpPr>
        <p:spPr>
          <a:xfrm>
            <a:off x="9409678" y="1626198"/>
            <a:ext cx="266219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81% of </a:t>
            </a:r>
            <a:r>
              <a:rPr lang="en-US" dirty="0" err="1"/>
              <a:t>NonURM</a:t>
            </a:r>
            <a:r>
              <a:rPr lang="en-US" dirty="0"/>
              <a:t> from </a:t>
            </a:r>
            <a:r>
              <a:rPr lang="en-US" dirty="0" err="1"/>
              <a:t>ActiveLearning</a:t>
            </a:r>
            <a:r>
              <a:rPr lang="en-US" dirty="0"/>
              <a:t> classes with LAs graduated in STEM vs 82% of URM students</a:t>
            </a:r>
          </a:p>
          <a:p>
            <a:endParaRPr lang="en-US" dirty="0"/>
          </a:p>
          <a:p>
            <a:r>
              <a:rPr lang="en-US" dirty="0"/>
              <a:t>N = 334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EEFD1D2-D788-4444-A057-EBEE44DDFA22}"/>
              </a:ext>
            </a:extLst>
          </p:cNvPr>
          <p:cNvSpPr/>
          <p:nvPr/>
        </p:nvSpPr>
        <p:spPr>
          <a:xfrm>
            <a:off x="6798833" y="753034"/>
            <a:ext cx="2388198" cy="1271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42AD112-17DF-44D5-846D-37C33EBBE644}"/>
              </a:ext>
            </a:extLst>
          </p:cNvPr>
          <p:cNvSpPr/>
          <p:nvPr/>
        </p:nvSpPr>
        <p:spPr>
          <a:xfrm>
            <a:off x="7164592" y="2043954"/>
            <a:ext cx="1950723" cy="14953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427226B-56CE-DD00-C999-16C66ABFA64D}"/>
              </a:ext>
            </a:extLst>
          </p:cNvPr>
          <p:cNvSpPr/>
          <p:nvPr/>
        </p:nvSpPr>
        <p:spPr>
          <a:xfrm>
            <a:off x="9455356" y="1506071"/>
            <a:ext cx="2570838" cy="23000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Placeholder 2">
            <a:extLst>
              <a:ext uri="{FF2B5EF4-FFF2-40B4-BE49-F238E27FC236}">
                <a16:creationId xmlns:a16="http://schemas.microsoft.com/office/drawing/2014/main" id="{47A0E20F-E1EC-C7AA-5553-2B01A605BE3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/>
          <a:srcRect t="16570" b="11473"/>
          <a:stretch/>
        </p:blipFill>
        <p:spPr>
          <a:xfrm>
            <a:off x="2194559" y="713816"/>
            <a:ext cx="10293680" cy="5722868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9101B82-928E-C383-D2A6-1D0AEB768C13}"/>
              </a:ext>
            </a:extLst>
          </p:cNvPr>
          <p:cNvSpPr txBox="1"/>
          <p:nvPr/>
        </p:nvSpPr>
        <p:spPr>
          <a:xfrm>
            <a:off x="531550" y="3359944"/>
            <a:ext cx="318188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Controlling for math and physics preparation doesn’t affect our conclusion that the chap-by-chap courses contain a hidden bias.</a:t>
            </a:r>
          </a:p>
        </p:txBody>
      </p:sp>
    </p:spTree>
    <p:extLst>
      <p:ext uri="{BB962C8B-B14F-4D97-AF65-F5344CB8AC3E}">
        <p14:creationId xmlns:p14="http://schemas.microsoft.com/office/powerpoint/2010/main" val="107727284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331392-E115-D856-3638-9BF84E219C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12136" y="5943601"/>
            <a:ext cx="968983" cy="651912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18D65601-5AE2-46FC-B138-694DDD2B510D}" type="slidenum">
              <a:rPr lang="en-US" smtClean="0"/>
              <a:pPr>
                <a:spcAft>
                  <a:spcPts val="600"/>
                </a:spcAft>
              </a:pPr>
              <a:t>31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2465B4A-DCC3-9A06-9403-DD47827161DC}"/>
              </a:ext>
            </a:extLst>
          </p:cNvPr>
          <p:cNvSpPr txBox="1"/>
          <p:nvPr/>
        </p:nvSpPr>
        <p:spPr>
          <a:xfrm>
            <a:off x="9409678" y="1626198"/>
            <a:ext cx="266219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81% of </a:t>
            </a:r>
            <a:r>
              <a:rPr lang="en-US" dirty="0" err="1"/>
              <a:t>NonURM</a:t>
            </a:r>
            <a:r>
              <a:rPr lang="en-US" dirty="0"/>
              <a:t> from </a:t>
            </a:r>
            <a:r>
              <a:rPr lang="en-US" dirty="0" err="1"/>
              <a:t>ActiveLearning</a:t>
            </a:r>
            <a:r>
              <a:rPr lang="en-US" dirty="0"/>
              <a:t> classes with LAs graduated in STEM vs 82% of URM students</a:t>
            </a:r>
          </a:p>
          <a:p>
            <a:endParaRPr lang="en-US" dirty="0"/>
          </a:p>
          <a:p>
            <a:r>
              <a:rPr lang="en-US" dirty="0"/>
              <a:t>N = 334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EEFD1D2-D788-4444-A057-EBEE44DDFA22}"/>
              </a:ext>
            </a:extLst>
          </p:cNvPr>
          <p:cNvSpPr/>
          <p:nvPr/>
        </p:nvSpPr>
        <p:spPr>
          <a:xfrm>
            <a:off x="6798833" y="753034"/>
            <a:ext cx="2388198" cy="1271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42AD112-17DF-44D5-846D-37C33EBBE644}"/>
              </a:ext>
            </a:extLst>
          </p:cNvPr>
          <p:cNvSpPr/>
          <p:nvPr/>
        </p:nvSpPr>
        <p:spPr>
          <a:xfrm>
            <a:off x="7164592" y="2043954"/>
            <a:ext cx="1950723" cy="14953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427226B-56CE-DD00-C999-16C66ABFA64D}"/>
              </a:ext>
            </a:extLst>
          </p:cNvPr>
          <p:cNvSpPr/>
          <p:nvPr/>
        </p:nvSpPr>
        <p:spPr>
          <a:xfrm>
            <a:off x="9455356" y="1506071"/>
            <a:ext cx="2570838" cy="23000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5E3FBD5-67F9-8783-8131-81F8BEAF45D0}"/>
              </a:ext>
            </a:extLst>
          </p:cNvPr>
          <p:cNvSpPr txBox="1"/>
          <p:nvPr/>
        </p:nvSpPr>
        <p:spPr>
          <a:xfrm>
            <a:off x="709889" y="2387133"/>
            <a:ext cx="2662195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Half the final exam had problems that some students had seen previously. </a:t>
            </a:r>
          </a:p>
          <a:p>
            <a:endParaRPr lang="en-US" sz="2000" dirty="0"/>
          </a:p>
          <a:p>
            <a:r>
              <a:rPr lang="en-US" sz="2000" dirty="0"/>
              <a:t>The Concepts-First class had higher average score on the problems that were new to all students </a:t>
            </a:r>
          </a:p>
        </p:txBody>
      </p:sp>
      <p:pic>
        <p:nvPicPr>
          <p:cNvPr id="12" name="Picture Placeholder 11">
            <a:extLst>
              <a:ext uri="{FF2B5EF4-FFF2-40B4-BE49-F238E27FC236}">
                <a16:creationId xmlns:a16="http://schemas.microsoft.com/office/drawing/2014/main" id="{CA84532B-C072-2B29-27EC-BCA662BACD87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16570" b="16570"/>
          <a:stretch>
            <a:fillRect/>
          </a:stretch>
        </p:blipFill>
        <p:spPr>
          <a:xfrm>
            <a:off x="2339389" y="552450"/>
            <a:ext cx="10869612" cy="5614988"/>
          </a:xfrm>
        </p:spPr>
      </p:pic>
    </p:spTree>
    <p:extLst>
      <p:ext uri="{BB962C8B-B14F-4D97-AF65-F5344CB8AC3E}">
        <p14:creationId xmlns:p14="http://schemas.microsoft.com/office/powerpoint/2010/main" val="73052276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331392-E115-D856-3638-9BF84E219C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12136" y="5943601"/>
            <a:ext cx="968983" cy="651912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18D65601-5AE2-46FC-B138-694DDD2B510D}" type="slidenum">
              <a:rPr lang="en-US" smtClean="0"/>
              <a:pPr>
                <a:spcAft>
                  <a:spcPts val="600"/>
                </a:spcAft>
              </a:pPr>
              <a:t>32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2465B4A-DCC3-9A06-9403-DD47827161DC}"/>
              </a:ext>
            </a:extLst>
          </p:cNvPr>
          <p:cNvSpPr txBox="1"/>
          <p:nvPr/>
        </p:nvSpPr>
        <p:spPr>
          <a:xfrm>
            <a:off x="9409678" y="1626198"/>
            <a:ext cx="266219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81% of </a:t>
            </a:r>
            <a:r>
              <a:rPr lang="en-US" dirty="0" err="1"/>
              <a:t>NonURM</a:t>
            </a:r>
            <a:r>
              <a:rPr lang="en-US" dirty="0"/>
              <a:t> from </a:t>
            </a:r>
            <a:r>
              <a:rPr lang="en-US" dirty="0" err="1"/>
              <a:t>ActiveLearning</a:t>
            </a:r>
            <a:r>
              <a:rPr lang="en-US" dirty="0"/>
              <a:t> classes with LAs graduated in STEM vs 82% of URM students</a:t>
            </a:r>
          </a:p>
          <a:p>
            <a:endParaRPr lang="en-US" dirty="0"/>
          </a:p>
          <a:p>
            <a:r>
              <a:rPr lang="en-US" dirty="0"/>
              <a:t>N = 334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EEFD1D2-D788-4444-A057-EBEE44DDFA22}"/>
              </a:ext>
            </a:extLst>
          </p:cNvPr>
          <p:cNvSpPr/>
          <p:nvPr/>
        </p:nvSpPr>
        <p:spPr>
          <a:xfrm>
            <a:off x="6798833" y="753034"/>
            <a:ext cx="2388198" cy="1271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42AD112-17DF-44D5-846D-37C33EBBE644}"/>
              </a:ext>
            </a:extLst>
          </p:cNvPr>
          <p:cNvSpPr/>
          <p:nvPr/>
        </p:nvSpPr>
        <p:spPr>
          <a:xfrm>
            <a:off x="7164592" y="2043954"/>
            <a:ext cx="1950723" cy="14953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427226B-56CE-DD00-C999-16C66ABFA64D}"/>
              </a:ext>
            </a:extLst>
          </p:cNvPr>
          <p:cNvSpPr/>
          <p:nvPr/>
        </p:nvSpPr>
        <p:spPr>
          <a:xfrm>
            <a:off x="9455356" y="1506071"/>
            <a:ext cx="2570838" cy="23000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1897F501-C817-A0E9-69EC-C261EF466701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16570" b="16570"/>
          <a:stretch>
            <a:fillRect/>
          </a:stretch>
        </p:blipFill>
        <p:spPr/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5E3FBD5-67F9-8783-8131-81F8BEAF45D0}"/>
              </a:ext>
            </a:extLst>
          </p:cNvPr>
          <p:cNvSpPr txBox="1"/>
          <p:nvPr/>
        </p:nvSpPr>
        <p:spPr>
          <a:xfrm>
            <a:off x="412136" y="2688347"/>
            <a:ext cx="266219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Another look at equity </a:t>
            </a:r>
          </a:p>
          <a:p>
            <a:endParaRPr lang="en-US" sz="2000" dirty="0"/>
          </a:p>
          <a:p>
            <a:r>
              <a:rPr lang="en-US" sz="2000" dirty="0"/>
              <a:t>Having LAs in classes decreases everyone’s D/F probability but the change for URM students is much larger so, again, a bias is (mostly) removed</a:t>
            </a:r>
          </a:p>
        </p:txBody>
      </p:sp>
    </p:spTree>
    <p:extLst>
      <p:ext uri="{BB962C8B-B14F-4D97-AF65-F5344CB8AC3E}">
        <p14:creationId xmlns:p14="http://schemas.microsoft.com/office/powerpoint/2010/main" val="6708003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The 0 to 4 grade scale is shown as a line from o to 4 and, in parallel, a 0 to 10 line is shown for &quot;percent scale&quot; grading.  The lines have the same high end so that the A-ranges, B-ranges, etc. are the same but the F-range of grades is much much larger for percent grading.">
            <a:extLst>
              <a:ext uri="{FF2B5EF4-FFF2-40B4-BE49-F238E27FC236}">
                <a16:creationId xmlns:a16="http://schemas.microsoft.com/office/drawing/2014/main" id="{C8D16249-C706-E972-94C6-3358BB20960B}"/>
              </a:ext>
            </a:extLst>
          </p:cNvPr>
          <p:cNvPicPr>
            <a:picLocks noGrp="1" noChangeAspect="1"/>
          </p:cNvPicPr>
          <p:nvPr>
            <p:ph sz="quarter" idx="16"/>
          </p:nvPr>
        </p:nvPicPr>
        <p:blipFill rotWithShape="1">
          <a:blip r:embed="rId2"/>
          <a:srcRect l="7936" t="8007" r="7484" b="7188"/>
          <a:stretch/>
        </p:blipFill>
        <p:spPr>
          <a:xfrm>
            <a:off x="6553710" y="981814"/>
            <a:ext cx="5471940" cy="4389120"/>
          </a:xfrm>
        </p:spPr>
      </p:pic>
      <p:sp>
        <p:nvSpPr>
          <p:cNvPr id="3" name="Google Shape;237;p33">
            <a:extLst>
              <a:ext uri="{FF2B5EF4-FFF2-40B4-BE49-F238E27FC236}">
                <a16:creationId xmlns:a16="http://schemas.microsoft.com/office/drawing/2014/main" id="{531060AA-3047-2770-E276-8999A64EB120}"/>
              </a:ext>
            </a:extLst>
          </p:cNvPr>
          <p:cNvSpPr txBox="1"/>
          <p:nvPr/>
        </p:nvSpPr>
        <p:spPr>
          <a:xfrm>
            <a:off x="762154" y="5183658"/>
            <a:ext cx="5516728" cy="11079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279400" lvl="0" indent="-2794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solidFill>
                  <a:schemeClr val="dk2"/>
                </a:solidFill>
              </a:rPr>
              <a:t>Paul, C. A., &amp; Webb, D. J. (2022). Percent Grade Scale Amplifies Racial or Ethnic Inequities in Introductory Physics. </a:t>
            </a:r>
            <a:r>
              <a:rPr lang="en" sz="1000" i="1" dirty="0">
                <a:solidFill>
                  <a:schemeClr val="dk2"/>
                </a:solidFill>
              </a:rPr>
              <a:t>Physical Review Physics Education Research</a:t>
            </a:r>
            <a:r>
              <a:rPr lang="en" sz="1000" dirty="0">
                <a:solidFill>
                  <a:schemeClr val="dk2"/>
                </a:solidFill>
              </a:rPr>
              <a:t>, </a:t>
            </a:r>
            <a:r>
              <a:rPr lang="en" sz="1000" i="1" dirty="0">
                <a:solidFill>
                  <a:schemeClr val="dk2"/>
                </a:solidFill>
              </a:rPr>
              <a:t>18</a:t>
            </a:r>
            <a:r>
              <a:rPr lang="en" sz="1000" dirty="0">
                <a:solidFill>
                  <a:schemeClr val="dk2"/>
                </a:solidFill>
              </a:rPr>
              <a:t>(2), 20103.</a:t>
            </a:r>
            <a:r>
              <a:rPr lang="en" sz="1000" dirty="0">
                <a:solidFill>
                  <a:schemeClr val="dk2"/>
                </a:solidFill>
                <a:uFill>
                  <a:noFill/>
                </a:u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" sz="1000" u="sng" dirty="0">
                <a:solidFill>
                  <a:schemeClr val="dk2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https://doi.org/10.1103/PhysRevPhysEducRes.18.020103</a:t>
            </a:r>
            <a:endParaRPr sz="1000" dirty="0">
              <a:solidFill>
                <a:schemeClr val="dk2"/>
              </a:solidFill>
            </a:endParaRPr>
          </a:p>
          <a:p>
            <a:pPr marL="279400" lvl="0" indent="-2794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solidFill>
                  <a:schemeClr val="dk2"/>
                </a:solidFill>
              </a:rPr>
              <a:t>Webb, D. J., Paul, C. A., &amp; </a:t>
            </a:r>
            <a:r>
              <a:rPr lang="en" sz="1000" dirty="0" err="1">
                <a:solidFill>
                  <a:schemeClr val="dk2"/>
                </a:solidFill>
              </a:rPr>
              <a:t>Chessey</a:t>
            </a:r>
            <a:r>
              <a:rPr lang="en" sz="1000" dirty="0">
                <a:solidFill>
                  <a:schemeClr val="dk2"/>
                </a:solidFill>
              </a:rPr>
              <a:t>, M. K. (2020). Relative impacts of different grade-scales on student success in introductory physics. </a:t>
            </a:r>
            <a:r>
              <a:rPr lang="en" sz="1000" i="1" dirty="0">
                <a:solidFill>
                  <a:schemeClr val="dk2"/>
                </a:solidFill>
              </a:rPr>
              <a:t>Physical Review Physics Education Research</a:t>
            </a:r>
            <a:r>
              <a:rPr lang="en" sz="1000" dirty="0">
                <a:solidFill>
                  <a:schemeClr val="dk2"/>
                </a:solidFill>
              </a:rPr>
              <a:t>, </a:t>
            </a:r>
            <a:r>
              <a:rPr lang="en" sz="1000" i="1" dirty="0">
                <a:solidFill>
                  <a:schemeClr val="dk2"/>
                </a:solidFill>
              </a:rPr>
              <a:t>16</a:t>
            </a:r>
            <a:r>
              <a:rPr lang="en" sz="1000" dirty="0">
                <a:solidFill>
                  <a:schemeClr val="dk2"/>
                </a:solidFill>
              </a:rPr>
              <a:t>(2), 20114.</a:t>
            </a:r>
            <a:r>
              <a:rPr lang="en" sz="1000" dirty="0">
                <a:solidFill>
                  <a:schemeClr val="dk2"/>
                </a:solidFill>
                <a:uFill>
                  <a:noFill/>
                </a:u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" sz="1000" u="sng" dirty="0">
                <a:solidFill>
                  <a:schemeClr val="dk2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https://doi.org/10.1103/PhysRevPhysEducRes.16.020114</a:t>
            </a:r>
            <a:endParaRPr sz="1000" dirty="0">
              <a:solidFill>
                <a:schemeClr val="dk2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AE9A0D-F453-3F68-1DC7-8AC271023E51}"/>
              </a:ext>
            </a:extLst>
          </p:cNvPr>
          <p:cNvSpPr txBox="1">
            <a:spLocks/>
          </p:cNvSpPr>
          <p:nvPr/>
        </p:nvSpPr>
        <p:spPr>
          <a:xfrm>
            <a:off x="412136" y="5943601"/>
            <a:ext cx="968983" cy="651912"/>
          </a:xfrm>
          <a:prstGeom prst="rect">
            <a:avLst/>
          </a:prstGeom>
        </p:spPr>
        <p:txBody>
          <a:bodyPr anchor="ctr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fld id="{18D65601-5AE2-46FC-B138-694DDD2B510D}" type="slidenum">
              <a:rPr lang="en-US" sz="1200" b="1" smtClean="0"/>
              <a:pPr algn="ctr">
                <a:spcAft>
                  <a:spcPts val="600"/>
                </a:spcAft>
              </a:pPr>
              <a:t>4</a:t>
            </a:fld>
            <a:endParaRPr lang="en-US" sz="1200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D6E1ACF-DF3C-2193-5541-8D3CD545FE59}"/>
              </a:ext>
            </a:extLst>
          </p:cNvPr>
          <p:cNvSpPr txBox="1"/>
          <p:nvPr/>
        </p:nvSpPr>
        <p:spPr>
          <a:xfrm>
            <a:off x="6747591" y="5367828"/>
            <a:ext cx="38240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Percent-scale zeros and low F’s have no comparable grades under 4-point grading and so skew grades downward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41A4400-4810-BB7B-8726-4703FDE9436B}"/>
              </a:ext>
            </a:extLst>
          </p:cNvPr>
          <p:cNvSpPr txBox="1"/>
          <p:nvPr/>
        </p:nvSpPr>
        <p:spPr>
          <a:xfrm>
            <a:off x="6279610" y="3822428"/>
            <a:ext cx="2732442" cy="73866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400" dirty="0"/>
              <a:t>Percent Scale – At </a:t>
            </a:r>
            <a:r>
              <a:rPr lang="en-US" sz="1400" err="1"/>
              <a:t>UCDavis</a:t>
            </a:r>
            <a:r>
              <a:rPr lang="en-US" sz="1400" dirty="0"/>
              <a:t> </a:t>
            </a:r>
            <a:r>
              <a:rPr lang="en-US" sz="1400" b="1" dirty="0"/>
              <a:t>each exam answer</a:t>
            </a:r>
            <a:r>
              <a:rPr lang="en-US" sz="1400" dirty="0"/>
              <a:t> is given a grade between 0 and 10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4053992-B3E4-AC77-BB41-FF0E47DAD161}"/>
              </a:ext>
            </a:extLst>
          </p:cNvPr>
          <p:cNvSpPr txBox="1"/>
          <p:nvPr/>
        </p:nvSpPr>
        <p:spPr>
          <a:xfrm>
            <a:off x="6480380" y="1958268"/>
            <a:ext cx="2337671" cy="73866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400" dirty="0"/>
              <a:t>4-point Scale – At </a:t>
            </a:r>
            <a:r>
              <a:rPr lang="en-US" sz="1400" err="1"/>
              <a:t>UCDavis</a:t>
            </a:r>
            <a:r>
              <a:rPr lang="en-US" sz="1400" dirty="0"/>
              <a:t> </a:t>
            </a:r>
            <a:r>
              <a:rPr lang="en-US" sz="1400" b="1" dirty="0"/>
              <a:t>each exam answer</a:t>
            </a:r>
            <a:r>
              <a:rPr lang="en-US" sz="1400" dirty="0"/>
              <a:t> is given a grade between 0 and 4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8E5C7D0-A718-C4E9-1547-78414C42D1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4518" y="737115"/>
            <a:ext cx="4640418" cy="5407091"/>
          </a:xfrm>
        </p:spPr>
        <p:txBody>
          <a:bodyPr/>
          <a:lstStyle/>
          <a:p>
            <a:r>
              <a:rPr lang="en-US" dirty="0"/>
              <a:t>Using a 4-point-like grade scale lessens the effect of the most subjective grades and gives students a chance to recover from a bad exam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91929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E5C7D0-A718-C4E9-1547-78414C42D1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5125" y="737115"/>
            <a:ext cx="4640418" cy="5407091"/>
          </a:xfrm>
        </p:spPr>
        <p:txBody>
          <a:bodyPr/>
          <a:lstStyle/>
          <a:p>
            <a:r>
              <a:rPr lang="en-US" dirty="0"/>
              <a:t>Examine course gradebooks from 72 classes of </a:t>
            </a:r>
            <a:r>
              <a:rPr lang="en-US" dirty="0" err="1"/>
              <a:t>UCDavis</a:t>
            </a:r>
            <a:r>
              <a:rPr lang="en-US" dirty="0"/>
              <a:t> intro-physics for bioscience students</a:t>
            </a:r>
            <a:br>
              <a:rPr lang="en-US" dirty="0"/>
            </a:br>
            <a:br>
              <a:rPr lang="en-US" dirty="0"/>
            </a:br>
            <a:r>
              <a:rPr lang="en-US" sz="2400" dirty="0"/>
              <a:t>(5131 percent-scale students and 8927 4-point scale students so 541,392 individual problem scores)</a:t>
            </a:r>
            <a:br>
              <a:rPr lang="en-US" dirty="0"/>
            </a:br>
            <a:endParaRPr lang="en-US" dirty="0"/>
          </a:p>
        </p:txBody>
      </p:sp>
      <p:pic>
        <p:nvPicPr>
          <p:cNvPr id="6" name="Content Placeholder 5" descr="Now the grade scales from the previous diagram have grade percentage histograms on them showing how many A's, B's, etc. were given under the two grade scales (4-point and percent scales). There are many more F-grade under percent grading and the average of those F-grades is much lower than any grade in the 4-point scale.">
            <a:extLst>
              <a:ext uri="{FF2B5EF4-FFF2-40B4-BE49-F238E27FC236}">
                <a16:creationId xmlns:a16="http://schemas.microsoft.com/office/drawing/2014/main" id="{C8D16249-C706-E972-94C6-3358BB20960B}"/>
              </a:ext>
            </a:extLst>
          </p:cNvPr>
          <p:cNvPicPr>
            <a:picLocks noGrp="1" noChangeAspect="1"/>
          </p:cNvPicPr>
          <p:nvPr>
            <p:ph sz="quarter" idx="16"/>
          </p:nvPr>
        </p:nvPicPr>
        <p:blipFill rotWithShape="1">
          <a:blip r:embed="rId2"/>
          <a:srcRect l="7936" t="8007" r="7484" b="7188"/>
          <a:stretch/>
        </p:blipFill>
        <p:spPr>
          <a:xfrm>
            <a:off x="6379277" y="935911"/>
            <a:ext cx="5471940" cy="438912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AE9A0D-F453-3F68-1DC7-8AC271023E51}"/>
              </a:ext>
            </a:extLst>
          </p:cNvPr>
          <p:cNvSpPr txBox="1">
            <a:spLocks/>
          </p:cNvSpPr>
          <p:nvPr/>
        </p:nvSpPr>
        <p:spPr>
          <a:xfrm>
            <a:off x="412136" y="5943601"/>
            <a:ext cx="968983" cy="651912"/>
          </a:xfrm>
          <a:prstGeom prst="rect">
            <a:avLst/>
          </a:prstGeom>
        </p:spPr>
        <p:txBody>
          <a:bodyPr anchor="ctr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fld id="{18D65601-5AE2-46FC-B138-694DDD2B510D}" type="slidenum">
              <a:rPr lang="en-US" sz="1200" b="1" smtClean="0"/>
              <a:pPr algn="ctr">
                <a:spcAft>
                  <a:spcPts val="600"/>
                </a:spcAft>
              </a:pPr>
              <a:t>5</a:t>
            </a:fld>
            <a:endParaRPr lang="en-US" sz="1200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D6E1ACF-DF3C-2193-5541-8D3CD545FE59}"/>
              </a:ext>
            </a:extLst>
          </p:cNvPr>
          <p:cNvSpPr txBox="1"/>
          <p:nvPr/>
        </p:nvSpPr>
        <p:spPr>
          <a:xfrm>
            <a:off x="7019688" y="5321924"/>
            <a:ext cx="440493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Roughly same number of A’s and B’s given under percent-scale grading but many more F’s</a:t>
            </a:r>
          </a:p>
        </p:txBody>
      </p:sp>
    </p:spTree>
    <p:extLst>
      <p:ext uri="{BB962C8B-B14F-4D97-AF65-F5344CB8AC3E}">
        <p14:creationId xmlns:p14="http://schemas.microsoft.com/office/powerpoint/2010/main" val="6642972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331392-E115-D856-3638-9BF84E219C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12136" y="5943601"/>
            <a:ext cx="968983" cy="651912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18D65601-5AE2-46FC-B138-694DDD2B510D}" type="slidenum">
              <a:rPr lang="en-US" smtClean="0"/>
              <a:pPr>
                <a:spcAft>
                  <a:spcPts val="600"/>
                </a:spcAft>
              </a:pPr>
              <a:t>6</a:t>
            </a:fld>
            <a:endParaRPr lang="en-US"/>
          </a:p>
        </p:txBody>
      </p:sp>
      <p:pic>
        <p:nvPicPr>
          <p:cNvPr id="6" name="Picture Placeholder 5" descr="Graph showing a URM grade gap of about 0.1 grade points under percent scale grades.  This is the gap after using each student's fraction of A-grades (on exam problems) to control for their understanding of the physics in the course.">
            <a:extLst>
              <a:ext uri="{FF2B5EF4-FFF2-40B4-BE49-F238E27FC236}">
                <a16:creationId xmlns:a16="http://schemas.microsoft.com/office/drawing/2014/main" id="{3FCEFCE3-4EB6-6A95-EA71-1BA444E56215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16570" b="16570"/>
          <a:stretch>
            <a:fillRect/>
          </a:stretch>
        </p:blipFill>
        <p:spPr>
          <a:xfrm>
            <a:off x="661194" y="563208"/>
            <a:ext cx="10869612" cy="5614988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1AF1A2E-C321-A7D2-D170-FC19A10E6268}"/>
              </a:ext>
            </a:extLst>
          </p:cNvPr>
          <p:cNvSpPr txBox="1"/>
          <p:nvPr/>
        </p:nvSpPr>
        <p:spPr>
          <a:xfrm>
            <a:off x="412136" y="3215728"/>
            <a:ext cx="26621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Percent-scale grading had large bias against URM students </a:t>
            </a:r>
            <a:r>
              <a:rPr lang="en-US" b="1" dirty="0"/>
              <a:t>after controlling for physics knowledge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9B2EE8D-750D-3845-5993-1C24D350CE06}"/>
              </a:ext>
            </a:extLst>
          </p:cNvPr>
          <p:cNvSpPr txBox="1"/>
          <p:nvPr/>
        </p:nvSpPr>
        <p:spPr>
          <a:xfrm>
            <a:off x="9385807" y="1862057"/>
            <a:ext cx="266219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We used each student’s fraction of A-grades as a measure of their understanding of the material (their physics knowledge).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9883440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331392-E115-D856-3638-9BF84E219C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12136" y="5943601"/>
            <a:ext cx="968983" cy="651912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18D65601-5AE2-46FC-B138-694DDD2B510D}" type="slidenum">
              <a:rPr lang="en-US" smtClean="0"/>
              <a:pPr>
                <a:spcAft>
                  <a:spcPts val="600"/>
                </a:spcAft>
              </a:pPr>
              <a:t>7</a:t>
            </a:fld>
            <a:endParaRPr lang="en-US"/>
          </a:p>
        </p:txBody>
      </p:sp>
      <p:pic>
        <p:nvPicPr>
          <p:cNvPr id="6" name="Picture Placeholder 5" descr="Now graph includes a URM grade gap of about 0.03 grade points under 4-point scale grading.  The conclusion is that the percent scale amplifies a bias intrinsic to the subjective grading of answers that were not basically correct and complete.">
            <a:extLst>
              <a:ext uri="{FF2B5EF4-FFF2-40B4-BE49-F238E27FC236}">
                <a16:creationId xmlns:a16="http://schemas.microsoft.com/office/drawing/2014/main" id="{3FCEFCE3-4EB6-6A95-EA71-1BA444E56215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16570" b="16570"/>
          <a:stretch>
            <a:fillRect/>
          </a:stretch>
        </p:blipFill>
        <p:spPr/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6C95D46-8E5C-879A-45CA-79D0BD8D24CC}"/>
              </a:ext>
            </a:extLst>
          </p:cNvPr>
          <p:cNvSpPr txBox="1"/>
          <p:nvPr/>
        </p:nvSpPr>
        <p:spPr>
          <a:xfrm>
            <a:off x="412136" y="3215728"/>
            <a:ext cx="266219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Percent-scale grading had large bias against URM students </a:t>
            </a:r>
            <a:r>
              <a:rPr lang="en-US" b="1" dirty="0"/>
              <a:t>after controlling for physics knowledge</a:t>
            </a:r>
          </a:p>
          <a:p>
            <a:endParaRPr lang="en-US" dirty="0"/>
          </a:p>
          <a:p>
            <a:r>
              <a:rPr lang="en-US" dirty="0"/>
              <a:t>4-point scale grading had smaller grade bias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C6A56C3-9149-CD7A-0C4D-A4D057F5F350}"/>
              </a:ext>
            </a:extLst>
          </p:cNvPr>
          <p:cNvSpPr txBox="1"/>
          <p:nvPr/>
        </p:nvSpPr>
        <p:spPr>
          <a:xfrm>
            <a:off x="6556544" y="4446466"/>
            <a:ext cx="26621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The percent scale amplifies grading biases</a:t>
            </a:r>
          </a:p>
        </p:txBody>
      </p:sp>
    </p:spTree>
    <p:extLst>
      <p:ext uri="{BB962C8B-B14F-4D97-AF65-F5344CB8AC3E}">
        <p14:creationId xmlns:p14="http://schemas.microsoft.com/office/powerpoint/2010/main" val="3744579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E5C7D0-A718-C4E9-1547-78414C42D1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Allowing retake exams removed our course’s gender gap</a:t>
            </a:r>
            <a:br>
              <a:rPr lang="en-US" dirty="0"/>
            </a:br>
            <a:r>
              <a:rPr lang="en-US" sz="2400" dirty="0"/>
              <a:t>(focuses students on using exam to improve)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7BD938-D744-85CA-4EB1-FEAAE6792CD3}"/>
              </a:ext>
            </a:extLst>
          </p:cNvPr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pPr marL="0" indent="0">
              <a:buNone/>
            </a:pPr>
            <a:r>
              <a:rPr lang="da-DK" dirty="0" err="1"/>
              <a:t>UCDavis</a:t>
            </a:r>
            <a:r>
              <a:rPr lang="da-DK" dirty="0"/>
              <a:t> intro-</a:t>
            </a:r>
            <a:r>
              <a:rPr lang="da-DK" dirty="0" err="1"/>
              <a:t>physics</a:t>
            </a:r>
            <a:r>
              <a:rPr lang="da-DK" dirty="0"/>
              <a:t> for </a:t>
            </a:r>
            <a:r>
              <a:rPr lang="da-DK" dirty="0" err="1"/>
              <a:t>biosci</a:t>
            </a:r>
            <a:endParaRPr lang="da-DK" dirty="0"/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r>
              <a:rPr lang="da-DK" dirty="0"/>
              <a:t>Students </a:t>
            </a:r>
            <a:r>
              <a:rPr lang="da-DK" dirty="0" err="1"/>
              <a:t>take</a:t>
            </a:r>
            <a:r>
              <a:rPr lang="da-DK" dirty="0"/>
              <a:t> an </a:t>
            </a:r>
            <a:r>
              <a:rPr lang="da-DK" dirty="0" err="1"/>
              <a:t>exam</a:t>
            </a:r>
            <a:r>
              <a:rPr lang="da-DK" dirty="0"/>
              <a:t> </a:t>
            </a:r>
            <a:r>
              <a:rPr lang="da-DK" dirty="0" err="1"/>
              <a:t>every</a:t>
            </a:r>
            <a:r>
              <a:rPr lang="da-DK" dirty="0"/>
              <a:t> </a:t>
            </a:r>
            <a:r>
              <a:rPr lang="da-DK" dirty="0" err="1"/>
              <a:t>two</a:t>
            </a:r>
            <a:r>
              <a:rPr lang="da-DK" dirty="0"/>
              <a:t> </a:t>
            </a:r>
            <a:r>
              <a:rPr lang="da-DK" dirty="0" err="1"/>
              <a:t>weeks</a:t>
            </a:r>
            <a:r>
              <a:rPr lang="da-DK" dirty="0"/>
              <a:t> and </a:t>
            </a:r>
            <a:r>
              <a:rPr lang="da-DK" dirty="0" err="1"/>
              <a:t>get</a:t>
            </a:r>
            <a:r>
              <a:rPr lang="da-DK" dirty="0"/>
              <a:t> </a:t>
            </a:r>
            <a:r>
              <a:rPr lang="da-DK" dirty="0" err="1"/>
              <a:t>their</a:t>
            </a:r>
            <a:r>
              <a:rPr lang="da-DK" dirty="0"/>
              <a:t> grade </a:t>
            </a:r>
            <a:r>
              <a:rPr lang="da-DK" dirty="0" err="1"/>
              <a:t>within</a:t>
            </a:r>
            <a:r>
              <a:rPr lang="da-DK" dirty="0"/>
              <a:t> 5 </a:t>
            </a:r>
            <a:r>
              <a:rPr lang="da-DK" dirty="0" err="1"/>
              <a:t>days</a:t>
            </a:r>
            <a:endParaRPr lang="da-DK" dirty="0"/>
          </a:p>
          <a:p>
            <a:pPr marL="0" indent="0">
              <a:buNone/>
            </a:pPr>
            <a:endParaRPr lang="da-DK" b="1" dirty="0"/>
          </a:p>
          <a:p>
            <a:pPr marL="0" indent="0">
              <a:buNone/>
            </a:pPr>
            <a:r>
              <a:rPr lang="da-DK" dirty="0"/>
              <a:t>The </a:t>
            </a:r>
            <a:r>
              <a:rPr lang="da-DK" dirty="0" err="1"/>
              <a:t>week</a:t>
            </a:r>
            <a:r>
              <a:rPr lang="da-DK" dirty="0"/>
              <a:t> </a:t>
            </a:r>
            <a:r>
              <a:rPr lang="da-DK" dirty="0" err="1"/>
              <a:t>after</a:t>
            </a:r>
            <a:r>
              <a:rPr lang="da-DK" dirty="0"/>
              <a:t> </a:t>
            </a:r>
            <a:r>
              <a:rPr lang="da-DK" dirty="0" err="1"/>
              <a:t>each</a:t>
            </a:r>
            <a:r>
              <a:rPr lang="da-DK" dirty="0"/>
              <a:t> </a:t>
            </a:r>
            <a:r>
              <a:rPr lang="da-DK" dirty="0" err="1"/>
              <a:t>exam</a:t>
            </a:r>
            <a:r>
              <a:rPr lang="da-DK" dirty="0"/>
              <a:t> </a:t>
            </a:r>
            <a:r>
              <a:rPr lang="da-DK" dirty="0" err="1"/>
              <a:t>they</a:t>
            </a:r>
            <a:r>
              <a:rPr lang="da-DK" dirty="0"/>
              <a:t> </a:t>
            </a:r>
            <a:r>
              <a:rPr lang="da-DK" dirty="0" err="1"/>
              <a:t>can</a:t>
            </a:r>
            <a:r>
              <a:rPr lang="da-DK" dirty="0"/>
              <a:t> </a:t>
            </a:r>
            <a:r>
              <a:rPr lang="da-DK" dirty="0" err="1"/>
              <a:t>take</a:t>
            </a:r>
            <a:r>
              <a:rPr lang="da-DK" dirty="0"/>
              <a:t> a </a:t>
            </a:r>
            <a:r>
              <a:rPr lang="da-DK" dirty="0" err="1"/>
              <a:t>different</a:t>
            </a:r>
            <a:r>
              <a:rPr lang="da-DK" dirty="0"/>
              <a:t> </a:t>
            </a:r>
            <a:r>
              <a:rPr lang="da-DK" dirty="0" err="1"/>
              <a:t>exam</a:t>
            </a:r>
            <a:r>
              <a:rPr lang="da-DK" dirty="0"/>
              <a:t> (a </a:t>
            </a:r>
            <a:r>
              <a:rPr lang="da-DK" dirty="0" err="1"/>
              <a:t>retake</a:t>
            </a:r>
            <a:r>
              <a:rPr lang="da-DK" dirty="0"/>
              <a:t>) </a:t>
            </a:r>
            <a:r>
              <a:rPr lang="da-DK" dirty="0" err="1"/>
              <a:t>that</a:t>
            </a:r>
            <a:r>
              <a:rPr lang="da-DK" dirty="0"/>
              <a:t> covers the same </a:t>
            </a:r>
            <a:r>
              <a:rPr lang="da-DK" dirty="0" err="1"/>
              <a:t>material</a:t>
            </a:r>
            <a:endParaRPr lang="da-DK" dirty="0"/>
          </a:p>
          <a:p>
            <a:pPr marL="0" indent="0">
              <a:buNone/>
            </a:pPr>
            <a:endParaRPr lang="da-DK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AE9A0D-F453-3F68-1DC7-8AC271023E51}"/>
              </a:ext>
            </a:extLst>
          </p:cNvPr>
          <p:cNvSpPr txBox="1">
            <a:spLocks/>
          </p:cNvSpPr>
          <p:nvPr/>
        </p:nvSpPr>
        <p:spPr>
          <a:xfrm>
            <a:off x="412136" y="5943601"/>
            <a:ext cx="968983" cy="651912"/>
          </a:xfrm>
          <a:prstGeom prst="rect">
            <a:avLst/>
          </a:prstGeom>
        </p:spPr>
        <p:txBody>
          <a:bodyPr anchor="ctr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fld id="{18D65601-5AE2-46FC-B138-694DDD2B510D}" type="slidenum">
              <a:rPr lang="en-US" sz="1200" b="1" smtClean="0"/>
              <a:pPr algn="ctr">
                <a:spcAft>
                  <a:spcPts val="600"/>
                </a:spcAft>
              </a:pPr>
              <a:t>8</a:t>
            </a:fld>
            <a:endParaRPr lang="en-US" sz="1200" b="1" dirty="0"/>
          </a:p>
        </p:txBody>
      </p:sp>
      <p:sp>
        <p:nvSpPr>
          <p:cNvPr id="9" name="Google Shape;145;p24">
            <a:extLst>
              <a:ext uri="{FF2B5EF4-FFF2-40B4-BE49-F238E27FC236}">
                <a16:creationId xmlns:a16="http://schemas.microsoft.com/office/drawing/2014/main" id="{CA36A97F-1532-9CBE-9673-76542B27DCB2}"/>
              </a:ext>
            </a:extLst>
          </p:cNvPr>
          <p:cNvSpPr txBox="1"/>
          <p:nvPr/>
        </p:nvSpPr>
        <p:spPr>
          <a:xfrm>
            <a:off x="1067062" y="5307828"/>
            <a:ext cx="4892674" cy="6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/>
              <a:t>Webb, D. J., &amp; Paul, C. A. (2023). Attributing equity gaps to course structure in introductory physics. Physical Review Physics Education Research, 19(2), 020126. https://</a:t>
            </a:r>
            <a:r>
              <a:rPr lang="en" sz="1000" dirty="0" err="1"/>
              <a:t>doi.org</a:t>
            </a:r>
            <a:r>
              <a:rPr lang="en" sz="1000" dirty="0"/>
              <a:t>/10.1103/PhysRevPhysEducRes.19.020126</a:t>
            </a:r>
            <a:endParaRPr sz="1000" dirty="0"/>
          </a:p>
        </p:txBody>
      </p:sp>
    </p:spTree>
    <p:extLst>
      <p:ext uri="{BB962C8B-B14F-4D97-AF65-F5344CB8AC3E}">
        <p14:creationId xmlns:p14="http://schemas.microsoft.com/office/powerpoint/2010/main" val="16064559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331392-E115-D856-3638-9BF84E219C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12136" y="5943601"/>
            <a:ext cx="968983" cy="651912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18D65601-5AE2-46FC-B138-694DDD2B510D}" type="slidenum">
              <a:rPr lang="en-US" smtClean="0"/>
              <a:pPr>
                <a:spcAft>
                  <a:spcPts val="600"/>
                </a:spcAft>
              </a:pPr>
              <a:t>9</a:t>
            </a:fld>
            <a:endParaRPr lang="en-US"/>
          </a:p>
        </p:txBody>
      </p:sp>
      <p:pic>
        <p:nvPicPr>
          <p:cNvPr id="7" name="Picture Placeholder 6" descr="Graph showing a Gender grade gap of about 0.1 grade points for the usual physics classes that didn't have retakes.">
            <a:extLst>
              <a:ext uri="{FF2B5EF4-FFF2-40B4-BE49-F238E27FC236}">
                <a16:creationId xmlns:a16="http://schemas.microsoft.com/office/drawing/2014/main" id="{9C4E99BD-CB79-54D8-BB3B-901F69F4CBFD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16570" b="16570"/>
          <a:stretch>
            <a:fillRect/>
          </a:stretch>
        </p:blipFill>
        <p:spPr/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A15755B-AC20-F57A-E860-E894FBA092FD}"/>
              </a:ext>
            </a:extLst>
          </p:cNvPr>
          <p:cNvSpPr txBox="1"/>
          <p:nvPr/>
        </p:nvSpPr>
        <p:spPr>
          <a:xfrm>
            <a:off x="522068" y="3689067"/>
            <a:ext cx="266219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NonRetake</a:t>
            </a:r>
            <a:r>
              <a:rPr lang="en-US" dirty="0"/>
              <a:t> classes had large bias against Female students</a:t>
            </a:r>
          </a:p>
          <a:p>
            <a:r>
              <a:rPr lang="en-US" dirty="0"/>
              <a:t>(N = 12,884)</a:t>
            </a:r>
          </a:p>
          <a:p>
            <a:endParaRPr lang="en-US" dirty="0"/>
          </a:p>
          <a:p>
            <a:r>
              <a:rPr lang="en-US" dirty="0"/>
              <a:t>Retake classes had essentially no grade bias (N = 610)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C1D75EF-71E2-4D81-A026-05074E8A11FC}"/>
              </a:ext>
            </a:extLst>
          </p:cNvPr>
          <p:cNvSpPr/>
          <p:nvPr/>
        </p:nvSpPr>
        <p:spPr>
          <a:xfrm>
            <a:off x="6788077" y="2162290"/>
            <a:ext cx="1950723" cy="14953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B3F8380-AFDA-75E2-0736-B6E6A3357363}"/>
              </a:ext>
            </a:extLst>
          </p:cNvPr>
          <p:cNvSpPr/>
          <p:nvPr/>
        </p:nvSpPr>
        <p:spPr>
          <a:xfrm>
            <a:off x="220530" y="4937760"/>
            <a:ext cx="2662194" cy="10596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580244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">
  <a:themeElements>
    <a:clrScheme name="Custom 23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8696B"/>
      </a:accent1>
      <a:accent2>
        <a:srgbClr val="95B8BF"/>
      </a:accent2>
      <a:accent3>
        <a:srgbClr val="BFD4D9"/>
      </a:accent3>
      <a:accent4>
        <a:srgbClr val="5B4839"/>
      </a:accent4>
      <a:accent5>
        <a:srgbClr val="C3A398"/>
      </a:accent5>
      <a:accent6>
        <a:srgbClr val="CA553E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>
          <a:solidFill>
            <a:schemeClr val="accent5">
              <a:lumMod val="20000"/>
              <a:lumOff val="80000"/>
            </a:schemeClr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-sample.pptx" id="{B974B742-DB4B-4D97-AD1B-4B8BF55FF3A7}" vid="{941B848C-B3D8-4272-B485-6B073CC9C01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e7978eb-64a4-4ec7-8b48-903cb2e0bc34" xsi:nil="true"/>
    <MediaServiceKeyPoints xmlns="1c95c72c-ead7-4e3b-954e-fec98dc04e37" xsi:nil="true"/>
    <lcf76f155ced4ddcb4097134ff3c332f xmlns="1c95c72c-ead7-4e3b-954e-fec98dc04e37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B5E9957455A3C47A4B801EA75951595" ma:contentTypeVersion="18" ma:contentTypeDescription="Create a new document." ma:contentTypeScope="" ma:versionID="cd97a5581065744926addf7f9734119b">
  <xsd:schema xmlns:xsd="http://www.w3.org/2001/XMLSchema" xmlns:xs="http://www.w3.org/2001/XMLSchema" xmlns:p="http://schemas.microsoft.com/office/2006/metadata/properties" xmlns:ns2="1c95c72c-ead7-4e3b-954e-fec98dc04e37" xmlns:ns3="4e7978eb-64a4-4ec7-8b48-903cb2e0bc34" targetNamespace="http://schemas.microsoft.com/office/2006/metadata/properties" ma:root="true" ma:fieldsID="3067db1ebccfa9d7bf6305829d9ab276" ns2:_="" ns3:_="">
    <xsd:import namespace="1c95c72c-ead7-4e3b-954e-fec98dc04e37"/>
    <xsd:import namespace="4e7978eb-64a4-4ec7-8b48-903cb2e0bc3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c95c72c-ead7-4e3b-954e-fec98dc04e3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9ea4fd07-bb52-4003-87b7-be487053746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e7978eb-64a4-4ec7-8b48-903cb2e0bc34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2b6285a0-ec2f-4df6-bb67-e90ed6edcff9}" ma:internalName="TaxCatchAll" ma:showField="CatchAllData" ma:web="4e7978eb-64a4-4ec7-8b48-903cb2e0b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FDB7358-0BCB-4DEB-B717-C1D7CC555F05}">
  <ds:schemaRefs>
    <ds:schemaRef ds:uri="4e7978eb-64a4-4ec7-8b48-903cb2e0bc34"/>
    <ds:schemaRef ds:uri="http://www.w3.org/XML/1998/namespace"/>
    <ds:schemaRef ds:uri="1c95c72c-ead7-4e3b-954e-fec98dc04e37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openxmlformats.org/package/2006/metadata/core-properties"/>
    <ds:schemaRef ds:uri="http://schemas.microsoft.com/office/infopath/2007/PartnerControls"/>
    <ds:schemaRef ds:uri="http://purl.org/dc/elements/1.1/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6DE3707C-8CAB-4302-B7E1-D32E1543E05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1B7A600-0D57-45F7-8EFB-979A9DAF0B6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c95c72c-ead7-4e3b-954e-fec98dc04e37"/>
    <ds:schemaRef ds:uri="4e7978eb-64a4-4ec7-8b48-903cb2e0bc3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presentation-template</Template>
  <TotalTime>8720</TotalTime>
  <Words>2042</Words>
  <Application>Microsoft Office PowerPoint</Application>
  <PresentationFormat>Widescreen</PresentationFormat>
  <Paragraphs>253</Paragraphs>
  <Slides>32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Custom</vt:lpstr>
      <vt:lpstr>Course Structure For Equity:  Your course may be biased against some groups</vt:lpstr>
      <vt:lpstr>We’ll use the Achievement dimension of Equity       </vt:lpstr>
      <vt:lpstr>Examine four ways to change the structure of a physics course  (and uncover hidden biases)</vt:lpstr>
      <vt:lpstr>Using a 4-point-like grade scale lessens the effect of the most subjective grades and gives students a chance to recover from a bad exam </vt:lpstr>
      <vt:lpstr>Examine course gradebooks from 72 classes of UCDavis intro-physics for bioscience students  (5131 percent-scale students and 8927 4-point scale students so 541,392 individual problem scores) </vt:lpstr>
      <vt:lpstr>PowerPoint Presentation</vt:lpstr>
      <vt:lpstr>PowerPoint Presentation</vt:lpstr>
      <vt:lpstr>Allowing retake exams removed our course’s gender gap (focuses students on using exam to improve)</vt:lpstr>
      <vt:lpstr>PowerPoint Presentation</vt:lpstr>
      <vt:lpstr>PowerPoint Presentation</vt:lpstr>
      <vt:lpstr>Teach Concepts First (build students’ understanding of ideas before they use them in complicated situations)</vt:lpstr>
      <vt:lpstr>PowerPoint Presentation</vt:lpstr>
      <vt:lpstr>PowerPoint Presentation</vt:lpstr>
      <vt:lpstr>PowerPoint Presentation</vt:lpstr>
      <vt:lpstr>PowerPoint Presentation</vt:lpstr>
      <vt:lpstr>Undergraduate Learning Assistants in your active-learning course</vt:lpstr>
      <vt:lpstr>PowerPoint Presentation</vt:lpstr>
      <vt:lpstr>PowerPoint Presentation</vt:lpstr>
      <vt:lpstr>PowerPoint Presentation</vt:lpstr>
      <vt:lpstr>PowerPoint Presentation</vt:lpstr>
      <vt:lpstr>Models we could use to explain mismatch between course and student  1) Student-deficit Model  2) Course-deficit Model  (really, Course  Empowerment Model! )</vt:lpstr>
      <vt:lpstr>Thank you!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Cal Poly Pomona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Lorem ipsum dolor sit amet: Ut enim ad minim veniam quis nostrud</dc:title>
  <dc:creator>Erick Zelaya</dc:creator>
  <cp:lastModifiedBy>David Webb</cp:lastModifiedBy>
  <cp:revision>96</cp:revision>
  <dcterms:created xsi:type="dcterms:W3CDTF">2024-03-12T22:48:19Z</dcterms:created>
  <dcterms:modified xsi:type="dcterms:W3CDTF">2024-07-03T23:28:20Z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0x0101005B5E9957455A3C47A4B801EA75951595</vt:lpwstr>
  </property>
  <property fmtid="{D5CDD505-2E9C-101B-9397-08002B2CF9AE}" pid="3" name="MediaServiceImageTags">
    <vt:lpwstr/>
  </property>
</Properties>
</file>