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1" r:id="rId2"/>
    <p:sldId id="256" r:id="rId3"/>
    <p:sldId id="267" r:id="rId4"/>
    <p:sldId id="266" r:id="rId5"/>
    <p:sldId id="263" r:id="rId6"/>
    <p:sldId id="264" r:id="rId7"/>
    <p:sldId id="275" r:id="rId8"/>
    <p:sldId id="260" r:id="rId9"/>
    <p:sldId id="274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1DDFEF-11B4-439E-BF0A-BBF8D86E891A}" v="38" dt="2020-05-08T18:16:34.724"/>
  </p1510:revLst>
</p1510:revInfo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61"/>
    <p:restoredTop sz="95230"/>
  </p:normalViewPr>
  <p:slideViewPr>
    <p:cSldViewPr snapToGrid="0" snapToObjects="1">
      <p:cViewPr varScale="1">
        <p:scale>
          <a:sx n="89" d="100"/>
          <a:sy n="89" d="100"/>
        </p:scale>
        <p:origin x="84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A Feldman" userId="85d478ca-577e-4601-ade8-c47db8b9a3e2" providerId="ADAL" clId="{FD1DDFEF-11B4-439E-BF0A-BBF8D86E891A}"/>
    <pc:docChg chg="undo custSel addSld delSld modSld">
      <pc:chgData name="Richard A Feldman" userId="85d478ca-577e-4601-ade8-c47db8b9a3e2" providerId="ADAL" clId="{FD1DDFEF-11B4-439E-BF0A-BBF8D86E891A}" dt="2020-05-08T18:18:43.897" v="1558" actId="12"/>
      <pc:docMkLst>
        <pc:docMk/>
      </pc:docMkLst>
      <pc:sldChg chg="modSp mod">
        <pc:chgData name="Richard A Feldman" userId="85d478ca-577e-4601-ade8-c47db8b9a3e2" providerId="ADAL" clId="{FD1DDFEF-11B4-439E-BF0A-BBF8D86E891A}" dt="2020-05-08T01:39:32.484" v="1332" actId="962"/>
        <pc:sldMkLst>
          <pc:docMk/>
          <pc:sldMk cId="3084076625" sldId="260"/>
        </pc:sldMkLst>
        <pc:picChg chg="mod">
          <ac:chgData name="Richard A Feldman" userId="85d478ca-577e-4601-ade8-c47db8b9a3e2" providerId="ADAL" clId="{FD1DDFEF-11B4-439E-BF0A-BBF8D86E891A}" dt="2020-05-08T01:39:32.484" v="1332" actId="962"/>
          <ac:picMkLst>
            <pc:docMk/>
            <pc:sldMk cId="3084076625" sldId="260"/>
            <ac:picMk id="6" creationId="{69DAB9D8-5B14-244E-8A4C-378A267D2BB2}"/>
          </ac:picMkLst>
        </pc:picChg>
      </pc:sldChg>
      <pc:sldChg chg="modSp mod">
        <pc:chgData name="Richard A Feldman" userId="85d478ca-577e-4601-ade8-c47db8b9a3e2" providerId="ADAL" clId="{FD1DDFEF-11B4-439E-BF0A-BBF8D86E891A}" dt="2020-05-08T01:36:50.654" v="719" actId="962"/>
        <pc:sldMkLst>
          <pc:docMk/>
          <pc:sldMk cId="1976562724" sldId="263"/>
        </pc:sldMkLst>
        <pc:picChg chg="mod">
          <ac:chgData name="Richard A Feldman" userId="85d478ca-577e-4601-ade8-c47db8b9a3e2" providerId="ADAL" clId="{FD1DDFEF-11B4-439E-BF0A-BBF8D86E891A}" dt="2020-05-08T01:36:50.654" v="719" actId="962"/>
          <ac:picMkLst>
            <pc:docMk/>
            <pc:sldMk cId="1976562724" sldId="263"/>
            <ac:picMk id="7" creationId="{D339CBA4-37FF-D940-88A7-4DC307E398AA}"/>
          </ac:picMkLst>
        </pc:picChg>
      </pc:sldChg>
      <pc:sldChg chg="modSp mod">
        <pc:chgData name="Richard A Feldman" userId="85d478ca-577e-4601-ade8-c47db8b9a3e2" providerId="ADAL" clId="{FD1DDFEF-11B4-439E-BF0A-BBF8D86E891A}" dt="2020-05-08T01:38:38.055" v="1281" actId="962"/>
        <pc:sldMkLst>
          <pc:docMk/>
          <pc:sldMk cId="4014055552" sldId="264"/>
        </pc:sldMkLst>
        <pc:picChg chg="mod">
          <ac:chgData name="Richard A Feldman" userId="85d478ca-577e-4601-ade8-c47db8b9a3e2" providerId="ADAL" clId="{FD1DDFEF-11B4-439E-BF0A-BBF8D86E891A}" dt="2020-05-08T01:38:38.055" v="1281" actId="962"/>
          <ac:picMkLst>
            <pc:docMk/>
            <pc:sldMk cId="4014055552" sldId="264"/>
            <ac:picMk id="8" creationId="{F83F1616-F160-6C45-AE61-DEB08CE28994}"/>
          </ac:picMkLst>
        </pc:picChg>
      </pc:sldChg>
      <pc:sldChg chg="addSp delSp del">
        <pc:chgData name="Richard A Feldman" userId="85d478ca-577e-4601-ade8-c47db8b9a3e2" providerId="ADAL" clId="{FD1DDFEF-11B4-439E-BF0A-BBF8D86E891A}" dt="2020-05-08T18:16:02.050" v="1519" actId="47"/>
        <pc:sldMkLst>
          <pc:docMk/>
          <pc:sldMk cId="2214609666" sldId="265"/>
        </pc:sldMkLst>
        <pc:picChg chg="add del">
          <ac:chgData name="Richard A Feldman" userId="85d478ca-577e-4601-ade8-c47db8b9a3e2" providerId="ADAL" clId="{FD1DDFEF-11B4-439E-BF0A-BBF8D86E891A}" dt="2020-05-08T18:14:34.913" v="1509"/>
          <ac:picMkLst>
            <pc:docMk/>
            <pc:sldMk cId="2214609666" sldId="265"/>
            <ac:picMk id="4" creationId="{2427AF83-A102-420A-8698-4D1159AEAB32}"/>
          </ac:picMkLst>
        </pc:picChg>
      </pc:sldChg>
      <pc:sldChg chg="modSp mod">
        <pc:chgData name="Richard A Feldman" userId="85d478ca-577e-4601-ade8-c47db8b9a3e2" providerId="ADAL" clId="{FD1DDFEF-11B4-439E-BF0A-BBF8D86E891A}" dt="2020-05-08T01:34:27.451" v="79" actId="962"/>
        <pc:sldMkLst>
          <pc:docMk/>
          <pc:sldMk cId="3287351021" sldId="267"/>
        </pc:sldMkLst>
        <pc:picChg chg="mod">
          <ac:chgData name="Richard A Feldman" userId="85d478ca-577e-4601-ade8-c47db8b9a3e2" providerId="ADAL" clId="{FD1DDFEF-11B4-439E-BF0A-BBF8D86E891A}" dt="2020-05-08T01:34:27.451" v="79" actId="962"/>
          <ac:picMkLst>
            <pc:docMk/>
            <pc:sldMk cId="3287351021" sldId="267"/>
            <ac:picMk id="5" creationId="{85E0B2BA-3879-9B4A-9644-A9412488BF0A}"/>
          </ac:picMkLst>
        </pc:picChg>
      </pc:sldChg>
      <pc:sldChg chg="modSp mod">
        <pc:chgData name="Richard A Feldman" userId="85d478ca-577e-4601-ade8-c47db8b9a3e2" providerId="ADAL" clId="{FD1DDFEF-11B4-439E-BF0A-BBF8D86E891A}" dt="2020-05-08T01:40:09.594" v="1458" actId="962"/>
        <pc:sldMkLst>
          <pc:docMk/>
          <pc:sldMk cId="2197792705" sldId="274"/>
        </pc:sldMkLst>
        <pc:picChg chg="mod">
          <ac:chgData name="Richard A Feldman" userId="85d478ca-577e-4601-ade8-c47db8b9a3e2" providerId="ADAL" clId="{FD1DDFEF-11B4-439E-BF0A-BBF8D86E891A}" dt="2020-05-08T01:40:09.594" v="1458" actId="962"/>
          <ac:picMkLst>
            <pc:docMk/>
            <pc:sldMk cId="2197792705" sldId="274"/>
            <ac:picMk id="10" creationId="{302DF902-A4E3-2446-AB19-03B633FD81F7}"/>
          </ac:picMkLst>
        </pc:picChg>
      </pc:sldChg>
      <pc:sldChg chg="addSp delSp modSp add mod">
        <pc:chgData name="Richard A Feldman" userId="85d478ca-577e-4601-ade8-c47db8b9a3e2" providerId="ADAL" clId="{FD1DDFEF-11B4-439E-BF0A-BBF8D86E891A}" dt="2020-05-08T18:18:43.897" v="1558" actId="12"/>
        <pc:sldMkLst>
          <pc:docMk/>
          <pc:sldMk cId="4244975184" sldId="275"/>
        </pc:sldMkLst>
        <pc:spChg chg="add del mod">
          <ac:chgData name="Richard A Feldman" userId="85d478ca-577e-4601-ade8-c47db8b9a3e2" providerId="ADAL" clId="{FD1DDFEF-11B4-439E-BF0A-BBF8D86E891A}" dt="2020-05-08T18:06:23.060" v="1461" actId="478"/>
          <ac:spMkLst>
            <pc:docMk/>
            <pc:sldMk cId="4244975184" sldId="275"/>
            <ac:spMk id="4" creationId="{9672A956-343A-4BB0-8EE0-7FFBEA8E654E}"/>
          </ac:spMkLst>
        </pc:spChg>
        <pc:spChg chg="add del mod">
          <ac:chgData name="Richard A Feldman" userId="85d478ca-577e-4601-ade8-c47db8b9a3e2" providerId="ADAL" clId="{FD1DDFEF-11B4-439E-BF0A-BBF8D86E891A}" dt="2020-05-08T18:17:07.432" v="1532" actId="478"/>
          <ac:spMkLst>
            <pc:docMk/>
            <pc:sldMk cId="4244975184" sldId="275"/>
            <ac:spMk id="9" creationId="{FEC6117A-0222-458A-9832-6A9ECBA88586}"/>
          </ac:spMkLst>
        </pc:spChg>
        <pc:graphicFrameChg chg="add mod modGraphic">
          <ac:chgData name="Richard A Feldman" userId="85d478ca-577e-4601-ade8-c47db8b9a3e2" providerId="ADAL" clId="{FD1DDFEF-11B4-439E-BF0A-BBF8D86E891A}" dt="2020-05-08T18:18:43.897" v="1558" actId="12"/>
          <ac:graphicFrameMkLst>
            <pc:docMk/>
            <pc:sldMk cId="4244975184" sldId="275"/>
            <ac:graphicFrameMk id="6" creationId="{E881D7D7-0CBF-47BC-83B6-92F206A9F31B}"/>
          </ac:graphicFrameMkLst>
        </pc:graphicFrameChg>
        <pc:picChg chg="del">
          <ac:chgData name="Richard A Feldman" userId="85d478ca-577e-4601-ade8-c47db8b9a3e2" providerId="ADAL" clId="{FD1DDFEF-11B4-439E-BF0A-BBF8D86E891A}" dt="2020-05-08T18:06:19.402" v="1460" actId="478"/>
          <ac:picMkLst>
            <pc:docMk/>
            <pc:sldMk cId="4244975184" sldId="275"/>
            <ac:picMk id="5" creationId="{113F48A0-DD28-7A43-930D-50F0C7160E84}"/>
          </ac:picMkLst>
        </pc:picChg>
        <pc:picChg chg="add del mod ord">
          <ac:chgData name="Richard A Feldman" userId="85d478ca-577e-4601-ade8-c47db8b9a3e2" providerId="ADAL" clId="{FD1DDFEF-11B4-439E-BF0A-BBF8D86E891A}" dt="2020-05-08T18:17:03.609" v="1531" actId="478"/>
          <ac:picMkLst>
            <pc:docMk/>
            <pc:sldMk cId="4244975184" sldId="275"/>
            <ac:picMk id="7" creationId="{F11CC351-6C56-4350-8FD1-AB07C7AEBE3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56443-6EF8-BE47-9D3B-573AE9F8B37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60ED0-8F2D-2D42-8FA9-1FE8145C6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0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3785C-E887-764B-A3FF-64924A9E4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BE3228-4233-0243-8102-8B41093A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78FA0-FA2D-AF45-B3DA-E7EF80060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6EB-2B11-D34B-903A-18E53DE523C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C86B3-577C-3F4F-B497-EEF6F0486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12EE6-95FE-2544-AD7E-2F61A4BC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4E2C-3C2C-5C43-94B4-FB7058A68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7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CC126-7F19-8D4F-8956-3A4A6CB08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4F46F7-8325-1A4D-BE29-50F36C9B0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DAADB-C4FD-FE4E-96BF-DE5E5949F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6EB-2B11-D34B-903A-18E53DE523C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3C252-A97B-A74B-92CD-C385A6D4C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F5217-B640-4643-974B-282DF603D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4E2C-3C2C-5C43-94B4-FB7058A68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3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B62CFE-A198-FF4E-A4EE-81B0BCFC34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61B33-CE5C-C443-860E-16D9E62E5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7F5A5-7E1D-0941-959A-8041D1A80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6EB-2B11-D34B-903A-18E53DE523C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A072E-6521-A145-AFA2-81D6A1656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19BDD-6A55-4B4F-B598-A9290F512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4E2C-3C2C-5C43-94B4-FB7058A68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8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44795-3B14-AD47-B649-89F674912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D3DE9-C07D-A24E-B2BD-BE4DC2759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C4A0B-9787-A342-8B76-D04D7F19D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6EB-2B11-D34B-903A-18E53DE523C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BC331-A4AD-0F46-A431-32D865C65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0D4C4-0CA7-094C-9E25-899AE565D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4E2C-3C2C-5C43-94B4-FB7058A68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4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9F1C2-CE33-DA4C-9737-4758C2CC5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2681D-B02B-1D4A-98D9-9FEF851C2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31DCD-E3CF-FE45-BDBD-7290D6543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6EB-2B11-D34B-903A-18E53DE523C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8764C-F770-A742-8C67-9CD6F0025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DA44C-8A89-084F-882B-2991983BE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4E2C-3C2C-5C43-94B4-FB7058A68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0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423B1-96A8-0342-BBF1-B04E7CBE5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8862A-7D7D-064C-98CC-C10AB75C0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FBC46D-9D70-1C45-85AF-A2A7B41EA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F828C-C9EC-BE41-86E4-351FF1F28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6EB-2B11-D34B-903A-18E53DE523C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D5550-B940-594E-B08B-575A5D3AD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90619-E94F-C149-8056-72E1D973A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4E2C-3C2C-5C43-94B4-FB7058A68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07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71BF2-5577-444F-9872-9AA78BEF1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5F7B8-6AB4-814B-84E5-B366701AA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EF6AA2-F210-F549-B94A-768297373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9E1CC5-EC1A-2F43-9530-3D3A9171C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A8694A-B3BA-FE4E-91D9-EE2009E8D3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12180E-63ED-7C48-AE04-8F40DDA09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6EB-2B11-D34B-903A-18E53DE523C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1B1990-5B8D-7F4C-A145-0FCDA3923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506D22-5EA9-0942-BDA8-C883BBF64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4E2C-3C2C-5C43-94B4-FB7058A68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9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4BEEE-D5DE-A042-A64D-879A34D2C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8F813-EB18-8347-85B2-A202C0F44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6EB-2B11-D34B-903A-18E53DE523C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B3A7A4-AA4C-2C4B-BBA5-0B950861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5658F-35FB-C341-B62E-0868DF38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4E2C-3C2C-5C43-94B4-FB7058A68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4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A8E229-2C47-5B4E-8615-9EE4BBECA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6EB-2B11-D34B-903A-18E53DE523C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DE3E2A-E4FA-764D-B1F4-1B179129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BEBD6-07F5-7544-82F7-08695077C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4E2C-3C2C-5C43-94B4-FB7058A68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6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4B4E6-42D0-1848-A2D9-6DA68D11A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363D0-A45D-6F4B-8C26-EF398B6EA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2DC38-CAA7-244C-9C24-3238A21D6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7BBE3-F91E-864B-BDAF-48BAD754B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6EB-2B11-D34B-903A-18E53DE523C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1AE15-ED8E-464A-9F45-70A201984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7DDF4-06A2-1A4E-8E6B-6FFE78047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4E2C-3C2C-5C43-94B4-FB7058A68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22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AAC0B-9793-6044-8794-810A7DF07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1C429D-5D14-2E40-B919-7FD6BD8642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E240A-C104-B145-806E-BD16AC1BD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BDBA5B-5D51-3742-BBC9-F5A591A88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6EB-2B11-D34B-903A-18E53DE523C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169BB-4ED9-2C48-A7F1-B48634E9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EEC722-BA2E-1F4D-9620-02BCDE3A3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4E2C-3C2C-5C43-94B4-FB7058A68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8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A54504-69FD-DB43-9AF9-987F66AAB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B9501-C0C0-7645-B79F-06D3ABCC2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B8DF2-DD39-2E44-A20E-2FAA828CA2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FD6EB-2B11-D34B-903A-18E53DE523CE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C93DD-2F4D-824B-9CD5-85FA02EC36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9DE53-9F3C-2A48-B4DF-84E3BC3B2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E4E2C-3C2C-5C43-94B4-FB7058A68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udlguidelines.cast.org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learning.cpp.edu/coo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323D1C-1A48-1A40-8EE6-4E336E79FF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Hello!  We will start at 4 pm.</a:t>
            </a:r>
          </a:p>
        </p:txBody>
      </p:sp>
    </p:spTree>
    <p:extLst>
      <p:ext uri="{BB962C8B-B14F-4D97-AF65-F5344CB8AC3E}">
        <p14:creationId xmlns:p14="http://schemas.microsoft.com/office/powerpoint/2010/main" val="3929521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9FF52-863A-684F-ADFB-D579782B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rooms:  Come up with 10 ideas….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D4A3B4-88CB-B240-B406-96EA3C13C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Interacting with faculty</a:t>
            </a:r>
          </a:p>
          <a:p>
            <a:endParaRPr lang="en-US" dirty="0"/>
          </a:p>
          <a:p>
            <a:r>
              <a:rPr lang="en-US" dirty="0"/>
              <a:t>Interacting with content</a:t>
            </a:r>
          </a:p>
          <a:p>
            <a:endParaRPr lang="en-US" dirty="0"/>
          </a:p>
          <a:p>
            <a:r>
              <a:rPr lang="en-US" dirty="0"/>
              <a:t>Interacting with each other</a:t>
            </a:r>
          </a:p>
          <a:p>
            <a:endParaRPr lang="en-US" dirty="0"/>
          </a:p>
          <a:p>
            <a:r>
              <a:rPr lang="en-US" dirty="0"/>
              <a:t>Interacting with the real world</a:t>
            </a:r>
          </a:p>
        </p:txBody>
      </p:sp>
    </p:spTree>
    <p:extLst>
      <p:ext uri="{BB962C8B-B14F-4D97-AF65-F5344CB8AC3E}">
        <p14:creationId xmlns:p14="http://schemas.microsoft.com/office/powerpoint/2010/main" val="387023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909A9-0713-1649-95EB-E234455C2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of my favorites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7B9A6-5967-E746-806C-A54043118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engagement log</a:t>
            </a:r>
          </a:p>
          <a:p>
            <a:r>
              <a:rPr lang="en-US" dirty="0"/>
              <a:t>Critical incidents questionnaires</a:t>
            </a:r>
          </a:p>
          <a:p>
            <a:r>
              <a:rPr lang="en-US" dirty="0"/>
              <a:t>Interviews of family &amp; friends</a:t>
            </a:r>
          </a:p>
          <a:p>
            <a:r>
              <a:rPr lang="en-US" dirty="0"/>
              <a:t>Critique other people’s (experts) videos</a:t>
            </a:r>
          </a:p>
          <a:p>
            <a:r>
              <a:rPr lang="en-US" dirty="0"/>
              <a:t>Testing claims with evidence</a:t>
            </a:r>
          </a:p>
          <a:p>
            <a:r>
              <a:rPr lang="en-US" dirty="0"/>
              <a:t>Asking questions – “Fifty Questions”</a:t>
            </a:r>
          </a:p>
          <a:p>
            <a:r>
              <a:rPr lang="en-US" dirty="0"/>
              <a:t>Compare and contrast phenomena</a:t>
            </a:r>
          </a:p>
          <a:p>
            <a:r>
              <a:rPr lang="en-US" dirty="0"/>
              <a:t>Experience a phenomenon</a:t>
            </a:r>
          </a:p>
        </p:txBody>
      </p:sp>
    </p:spTree>
    <p:extLst>
      <p:ext uri="{BB962C8B-B14F-4D97-AF65-F5344CB8AC3E}">
        <p14:creationId xmlns:p14="http://schemas.microsoft.com/office/powerpoint/2010/main" val="1395950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89CB-2CB8-4D43-A0DE-8A4EC83CD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45696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Variation of activities in remote courses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B708787-0C9D-DA4C-8AF8-6BEF961C5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8666"/>
            <a:ext cx="9144000" cy="1109133"/>
          </a:xfrm>
        </p:spPr>
        <p:txBody>
          <a:bodyPr/>
          <a:lstStyle/>
          <a:p>
            <a:r>
              <a:rPr lang="en-US" dirty="0"/>
              <a:t>Victoria Bhavsar, </a:t>
            </a:r>
          </a:p>
          <a:p>
            <a:r>
              <a:rPr lang="en-US" dirty="0"/>
              <a:t>Cal Poly Pomona Faculty Center </a:t>
            </a:r>
          </a:p>
        </p:txBody>
      </p:sp>
    </p:spTree>
    <p:extLst>
      <p:ext uri="{BB962C8B-B14F-4D97-AF65-F5344CB8AC3E}">
        <p14:creationId xmlns:p14="http://schemas.microsoft.com/office/powerpoint/2010/main" val="699208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A7F469-73D8-CA43-B2AC-4B753F3F9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en-US" dirty="0"/>
              <a:t>Nobody “falls in wonder” through a keyboard</a:t>
            </a:r>
          </a:p>
        </p:txBody>
      </p:sp>
      <p:pic>
        <p:nvPicPr>
          <p:cNvPr id="5" name="Picture 4" descr="Full moon with clouds">
            <a:extLst>
              <a:ext uri="{FF2B5EF4-FFF2-40B4-BE49-F238E27FC236}">
                <a16:creationId xmlns:a16="http://schemas.microsoft.com/office/drawing/2014/main" id="{85E0B2BA-3879-9B4A-9644-A9412488BF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8321" y="1046301"/>
            <a:ext cx="8475355" cy="5603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7351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F1E0-9410-1642-B2BC-491C39A14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8033"/>
          </a:xfrm>
        </p:spPr>
        <p:txBody>
          <a:bodyPr/>
          <a:lstStyle/>
          <a:p>
            <a:r>
              <a:rPr lang="en-US" dirty="0"/>
              <a:t>A few ideas to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5FB0C-4F15-584D-8AD2-594AD8C6E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622"/>
            <a:ext cx="11032958" cy="53099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Expand your thinking about, and clarify, topic/module/lesson level learning outcomes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Brainstorm – challenge yourself to think of an unreasonable number of things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Set a time limit on searching for ideas!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Work with others teaching the same or similar courses.  Recruit student ideas!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Hit a sweet spot – there needs to be consistency and rhythm as well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7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05BB98-D07D-1844-B207-C3FBCBB3F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69" y="1728704"/>
            <a:ext cx="3268578" cy="3998328"/>
          </a:xfrm>
        </p:spPr>
        <p:txBody>
          <a:bodyPr/>
          <a:lstStyle/>
          <a:p>
            <a:pPr algn="r"/>
            <a:r>
              <a:rPr lang="en-US" dirty="0"/>
              <a:t>Types of learning outcomes</a:t>
            </a:r>
          </a:p>
        </p:txBody>
      </p:sp>
      <p:pic>
        <p:nvPicPr>
          <p:cNvPr id="7" name="Picture 6" descr="Venn diagram with 6 sections: Learning how to learn, Foundational knowledge, Application, Integration, Human dimension, Caring.  All 6 overlap to form &quot;significant learning.&quot;">
            <a:extLst>
              <a:ext uri="{FF2B5EF4-FFF2-40B4-BE49-F238E27FC236}">
                <a16:creationId xmlns:a16="http://schemas.microsoft.com/office/drawing/2014/main" id="{D339CBA4-37FF-D940-88A7-4DC307E39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937" y="211768"/>
            <a:ext cx="8165607" cy="649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62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14D570-EC75-0146-ADBE-721EDC213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2803358" cy="3886033"/>
          </a:xfrm>
        </p:spPr>
        <p:txBody>
          <a:bodyPr/>
          <a:lstStyle/>
          <a:p>
            <a:pPr algn="r"/>
            <a:r>
              <a:rPr lang="en-US" dirty="0"/>
              <a:t>Holistic view of active learning</a:t>
            </a:r>
          </a:p>
        </p:txBody>
      </p:sp>
      <p:pic>
        <p:nvPicPr>
          <p:cNvPr id="8" name="Content Placeholder 7" descr="Experiences: Doing, observing; Actual, simulated; &quot;Rich learning experiences&quot;.&#10;Information and Ideas: Primary/secondary; Accessing them in-class, out-of-class, online.&#10;Reflecting: On what one is learning and how one is learning; Alone and with others.">
            <a:extLst>
              <a:ext uri="{FF2B5EF4-FFF2-40B4-BE49-F238E27FC236}">
                <a16:creationId xmlns:a16="http://schemas.microsoft.com/office/drawing/2014/main" id="{F83F1616-F160-6C45-AE61-DEB08CE28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3358" y="587100"/>
            <a:ext cx="9063788" cy="6002772"/>
          </a:xfrm>
        </p:spPr>
      </p:pic>
    </p:spTree>
    <p:extLst>
      <p:ext uri="{BB962C8B-B14F-4D97-AF65-F5344CB8AC3E}">
        <p14:creationId xmlns:p14="http://schemas.microsoft.com/office/powerpoint/2010/main" val="4014055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9D9B0-8065-0A4D-9E4F-A39215CDE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90" y="477419"/>
            <a:ext cx="10515600" cy="597401"/>
          </a:xfrm>
        </p:spPr>
        <p:txBody>
          <a:bodyPr>
            <a:normAutofit/>
          </a:bodyPr>
          <a:lstStyle/>
          <a:p>
            <a:r>
              <a:rPr lang="en-US" sz="3200" dirty="0"/>
              <a:t>Activities that promote active learning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81D7D7-0CBF-47BC-83B6-92F206A9F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430343"/>
              </p:ext>
            </p:extLst>
          </p:nvPr>
        </p:nvGraphicFramePr>
        <p:xfrm>
          <a:off x="453190" y="1315452"/>
          <a:ext cx="11165070" cy="5065129"/>
        </p:xfrm>
        <a:graphic>
          <a:graphicData uri="http://schemas.openxmlformats.org/drawingml/2006/table">
            <a:tbl>
              <a:tblPr firstRow="1" firstCol="1">
                <a:tableStyleId>{69C7853C-536D-4A76-A0AE-DD22124D55A5}</a:tableStyleId>
              </a:tblPr>
              <a:tblGrid>
                <a:gridCol w="2233014">
                  <a:extLst>
                    <a:ext uri="{9D8B030D-6E8A-4147-A177-3AD203B41FA5}">
                      <a16:colId xmlns:a16="http://schemas.microsoft.com/office/drawing/2014/main" val="2215428699"/>
                    </a:ext>
                  </a:extLst>
                </a:gridCol>
                <a:gridCol w="2233014">
                  <a:extLst>
                    <a:ext uri="{9D8B030D-6E8A-4147-A177-3AD203B41FA5}">
                      <a16:colId xmlns:a16="http://schemas.microsoft.com/office/drawing/2014/main" val="4019097940"/>
                    </a:ext>
                  </a:extLst>
                </a:gridCol>
                <a:gridCol w="2233014">
                  <a:extLst>
                    <a:ext uri="{9D8B030D-6E8A-4147-A177-3AD203B41FA5}">
                      <a16:colId xmlns:a16="http://schemas.microsoft.com/office/drawing/2014/main" val="90832098"/>
                    </a:ext>
                  </a:extLst>
                </a:gridCol>
                <a:gridCol w="2233014">
                  <a:extLst>
                    <a:ext uri="{9D8B030D-6E8A-4147-A177-3AD203B41FA5}">
                      <a16:colId xmlns:a16="http://schemas.microsoft.com/office/drawing/2014/main" val="3583301082"/>
                    </a:ext>
                  </a:extLst>
                </a:gridCol>
                <a:gridCol w="2233014">
                  <a:extLst>
                    <a:ext uri="{9D8B030D-6E8A-4147-A177-3AD203B41FA5}">
                      <a16:colId xmlns:a16="http://schemas.microsoft.com/office/drawing/2014/main" val="580325765"/>
                    </a:ext>
                  </a:extLst>
                </a:gridCol>
              </a:tblGrid>
              <a:tr h="315243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Getting Information and Ideas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Experiencing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Reflecting</a:t>
                      </a:r>
                      <a:br>
                        <a:rPr lang="en-US" sz="16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(on </a:t>
                      </a:r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one is learning and </a:t>
                      </a:r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how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one is learning)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323695"/>
                  </a:ext>
                </a:extLst>
              </a:tr>
              <a:tr h="6195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Doing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Observing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328073"/>
                  </a:ext>
                </a:extLst>
              </a:tr>
              <a:tr h="1514456">
                <a:tc>
                  <a:txBody>
                    <a:bodyPr/>
                    <a:lstStyle/>
                    <a:p>
                      <a:r>
                        <a:rPr lang="en-US" sz="1600" dirty="0"/>
                        <a:t>Direct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Original data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Original sources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Real doing, in authentic settings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Direct observation of phenomena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Classroom discussions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Term papers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In-depth reflective dialogue and writing on the learning process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36911"/>
                  </a:ext>
                </a:extLst>
              </a:tr>
              <a:tr h="894907">
                <a:tc>
                  <a:txBody>
                    <a:bodyPr/>
                    <a:lstStyle/>
                    <a:p>
                      <a:r>
                        <a:rPr lang="en-US" sz="1600" dirty="0"/>
                        <a:t>Indirect, Vicarious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Secondary data and sources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Lectures, textbooks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Case studies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Simulations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Role-play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Stories (can be accessed via film, literature, oral history)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/>
                        <a:t> 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479848"/>
                  </a:ext>
                </a:extLst>
              </a:tr>
              <a:tr h="1720972">
                <a:tc>
                  <a:txBody>
                    <a:bodyPr/>
                    <a:lstStyle/>
                    <a:p>
                      <a:r>
                        <a:rPr lang="en-US" sz="1600" dirty="0"/>
                        <a:t>Distance Learning</a:t>
                      </a:r>
                      <a:br>
                        <a:rPr lang="en-US" sz="1600" b="0" dirty="0"/>
                      </a:br>
                      <a:r>
                        <a:rPr lang="en-US" sz="1600" b="0" dirty="0"/>
                        <a:t>(online courses, interactive video, correspondence courses)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Course web site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Internet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Video lectures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Printed materials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Teacher can </a:t>
                      </a:r>
                      <a:r>
                        <a:rPr lang="en-US" sz="1400" dirty="0" err="1"/>
                        <a:t>asign</a:t>
                      </a:r>
                      <a:r>
                        <a:rPr lang="en-US" sz="1400" dirty="0"/>
                        <a:t> students to "directly experience"...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Students can engage in indirect kinds of experience, at distant sites or online.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Students can record their reflections, and then, if they choose, share their reflections with others in writing, via TV, or online.</a:t>
                      </a:r>
                    </a:p>
                  </a:txBody>
                  <a:tcPr marL="59607" marR="59607" marT="29804" marB="298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89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975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7F4DA-6003-1448-9E29-F38834915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frameworks to consider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FDBD2-10E9-B14A-81A1-EE51783767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Quality Matters:  Interaction of students with…</a:t>
            </a:r>
          </a:p>
          <a:p>
            <a:pPr marL="523875" indent="-222250">
              <a:lnSpc>
                <a:spcPct val="110000"/>
              </a:lnSpc>
            </a:pPr>
            <a:r>
              <a:rPr lang="en-US" dirty="0"/>
              <a:t>Their faculty</a:t>
            </a:r>
          </a:p>
          <a:p>
            <a:pPr marL="523875" indent="-222250">
              <a:lnSpc>
                <a:spcPct val="110000"/>
              </a:lnSpc>
            </a:pPr>
            <a:r>
              <a:rPr lang="en-US" dirty="0"/>
              <a:t>Each other</a:t>
            </a:r>
          </a:p>
          <a:p>
            <a:pPr marL="523875" indent="-222250">
              <a:lnSpc>
                <a:spcPct val="110000"/>
              </a:lnSpc>
            </a:pPr>
            <a:r>
              <a:rPr lang="en-US" dirty="0"/>
              <a:t>The content</a:t>
            </a:r>
          </a:p>
          <a:p>
            <a:pPr marL="523875" indent="-222250">
              <a:lnSpc>
                <a:spcPct val="110000"/>
              </a:lnSpc>
            </a:pPr>
            <a:r>
              <a:rPr lang="en-US" dirty="0"/>
              <a:t>The real world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A54D0-54E4-2645-BD45-6ED8E382C2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Universal Design for Learning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DAB9D8-5B14-244E-8A4C-378A267D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4501" y="2358188"/>
            <a:ext cx="5287274" cy="419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76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D758FC-BE0E-D94D-BDBB-4FB630EAF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Wall of COOL: Stephanie Rothman</a:t>
            </a:r>
          </a:p>
        </p:txBody>
      </p:sp>
      <p:pic>
        <p:nvPicPr>
          <p:cNvPr id="10" name="Content Placeholder 9" descr="Video thumbnail of Wall of COOL 2020: Stephanie Marin Rothman">
            <a:hlinkClick r:id="rId2"/>
            <a:extLst>
              <a:ext uri="{FF2B5EF4-FFF2-40B4-BE49-F238E27FC236}">
                <a16:creationId xmlns:a16="http://schemas.microsoft.com/office/drawing/2014/main" id="{302DF902-A4E3-2446-AB19-03B633FD8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498" y="1825625"/>
            <a:ext cx="7255003" cy="4351338"/>
          </a:xfrm>
        </p:spPr>
      </p:pic>
    </p:spTree>
    <p:extLst>
      <p:ext uri="{BB962C8B-B14F-4D97-AF65-F5344CB8AC3E}">
        <p14:creationId xmlns:p14="http://schemas.microsoft.com/office/powerpoint/2010/main" val="2197792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</TotalTime>
  <Words>362</Words>
  <Application>Microsoft Office PowerPoint</Application>
  <PresentationFormat>Widescreen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Hello!  We will start at 4 pm.</vt:lpstr>
      <vt:lpstr>Variation of activities in remote courses</vt:lpstr>
      <vt:lpstr>Nobody “falls in wonder” through a keyboard</vt:lpstr>
      <vt:lpstr>A few ideas to start</vt:lpstr>
      <vt:lpstr>Types of learning outcomes</vt:lpstr>
      <vt:lpstr>Holistic view of active learning</vt:lpstr>
      <vt:lpstr>Activities that promote active learning</vt:lpstr>
      <vt:lpstr>Two frameworks to consider activities</vt:lpstr>
      <vt:lpstr>Wall of COOL: Stephanie Rothman</vt:lpstr>
      <vt:lpstr>Breakout rooms:  Come up with 10 ideas….</vt:lpstr>
      <vt:lpstr>Some of my favorites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Integrity for Spring 2020  and Beyond</dc:title>
  <dc:creator>Victoria Bhavsar</dc:creator>
  <cp:lastModifiedBy>Richard A Feldman</cp:lastModifiedBy>
  <cp:revision>63</cp:revision>
  <dcterms:created xsi:type="dcterms:W3CDTF">2020-04-23T21:37:39Z</dcterms:created>
  <dcterms:modified xsi:type="dcterms:W3CDTF">2020-05-08T18:18:52Z</dcterms:modified>
</cp:coreProperties>
</file>