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4" r:id="rId5"/>
    <p:sldId id="273" r:id="rId6"/>
    <p:sldId id="261" r:id="rId7"/>
    <p:sldId id="270" r:id="rId8"/>
    <p:sldId id="271" r:id="rId9"/>
    <p:sldId id="260" r:id="rId10"/>
    <p:sldId id="265" r:id="rId11"/>
    <p:sldId id="268" r:id="rId12"/>
    <p:sldId id="269" r:id="rId13"/>
    <p:sldId id="266" r:id="rId14"/>
    <p:sldId id="267" r:id="rId15"/>
    <p:sldId id="272" r:id="rId16"/>
    <p:sldId id="259"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99FF"/>
    <a:srgbClr val="66FF66"/>
    <a:srgbClr val="99FF99"/>
    <a:srgbClr val="66FFFF"/>
    <a:srgbClr val="009900"/>
    <a:srgbClr val="CCFFCC"/>
    <a:srgbClr val="FFFF99"/>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94660"/>
  </p:normalViewPr>
  <p:slideViewPr>
    <p:cSldViewPr snapToGrid="0">
      <p:cViewPr varScale="1">
        <p:scale>
          <a:sx n="64" d="100"/>
          <a:sy n="64" d="100"/>
        </p:scale>
        <p:origin x="8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B22DA-7ACE-4A31-BCEF-4CC9FA2D4DE1}" type="doc">
      <dgm:prSet loTypeId="urn:microsoft.com/office/officeart/2005/8/layout/list1" loCatId="list" qsTypeId="urn:microsoft.com/office/officeart/2005/8/quickstyle/simple4" qsCatId="simple" csTypeId="urn:microsoft.com/office/officeart/2005/8/colors/colorful5" csCatId="colorful" phldr="1"/>
      <dgm:spPr/>
      <dgm:t>
        <a:bodyPr/>
        <a:lstStyle/>
        <a:p>
          <a:endParaRPr lang="en-US"/>
        </a:p>
      </dgm:t>
    </dgm:pt>
    <dgm:pt modelId="{274056DB-176C-4B5C-B48C-30F8D7C09E82}">
      <dgm:prSet/>
      <dgm:spPr/>
      <dgm:t>
        <a:bodyPr/>
        <a:lstStyle/>
        <a:p>
          <a:r>
            <a:rPr lang="en-US"/>
            <a:t>Making an Informed Choice</a:t>
          </a:r>
        </a:p>
      </dgm:t>
    </dgm:pt>
    <dgm:pt modelId="{24ED9A72-24EF-42FD-B101-CE4138A10452}" type="parTrans" cxnId="{BE199744-C86A-4357-A5C0-831514EAF406}">
      <dgm:prSet/>
      <dgm:spPr/>
      <dgm:t>
        <a:bodyPr/>
        <a:lstStyle/>
        <a:p>
          <a:endParaRPr lang="en-US"/>
        </a:p>
      </dgm:t>
    </dgm:pt>
    <dgm:pt modelId="{FF30B527-A28C-460A-85D1-3720DC0AB3C4}" type="sibTrans" cxnId="{BE199744-C86A-4357-A5C0-831514EAF406}">
      <dgm:prSet/>
      <dgm:spPr/>
      <dgm:t>
        <a:bodyPr/>
        <a:lstStyle/>
        <a:p>
          <a:endParaRPr lang="en-US"/>
        </a:p>
      </dgm:t>
    </dgm:pt>
    <dgm:pt modelId="{7C0F4A10-75AD-4537-AD16-117FEDE7F18D}">
      <dgm:prSet/>
      <dgm:spPr/>
      <dgm:t>
        <a:bodyPr/>
        <a:lstStyle/>
        <a:p>
          <a:r>
            <a:rPr lang="en-US" dirty="0"/>
            <a:t>Pedagogical Pragmatism</a:t>
          </a:r>
        </a:p>
      </dgm:t>
    </dgm:pt>
    <dgm:pt modelId="{7BF4D629-C325-431F-9D60-49ACEB3188EE}" type="parTrans" cxnId="{2456A296-ED74-46BA-9950-B4E56D24AB00}">
      <dgm:prSet/>
      <dgm:spPr/>
      <dgm:t>
        <a:bodyPr/>
        <a:lstStyle/>
        <a:p>
          <a:endParaRPr lang="en-US"/>
        </a:p>
      </dgm:t>
    </dgm:pt>
    <dgm:pt modelId="{28DF275E-06B2-4A8E-9C2F-F76EB1EAFE5E}" type="sibTrans" cxnId="{2456A296-ED74-46BA-9950-B4E56D24AB00}">
      <dgm:prSet/>
      <dgm:spPr/>
      <dgm:t>
        <a:bodyPr/>
        <a:lstStyle/>
        <a:p>
          <a:endParaRPr lang="en-US"/>
        </a:p>
      </dgm:t>
    </dgm:pt>
    <dgm:pt modelId="{78DB11C0-D03A-4438-A1B8-DE52CCB3E87C}">
      <dgm:prSet/>
      <dgm:spPr/>
      <dgm:t>
        <a:bodyPr/>
        <a:lstStyle/>
        <a:p>
          <a:r>
            <a:rPr lang="en-US" dirty="0"/>
            <a:t>Applications</a:t>
          </a:r>
        </a:p>
      </dgm:t>
    </dgm:pt>
    <dgm:pt modelId="{853303D0-72BD-4CAE-A85A-81072A9012CD}" type="parTrans" cxnId="{34A92BCD-138A-46D1-B207-E2294B594934}">
      <dgm:prSet/>
      <dgm:spPr/>
      <dgm:t>
        <a:bodyPr/>
        <a:lstStyle/>
        <a:p>
          <a:endParaRPr lang="en-US"/>
        </a:p>
      </dgm:t>
    </dgm:pt>
    <dgm:pt modelId="{857C5B39-7230-449B-AD33-4EE0C54A63E4}" type="sibTrans" cxnId="{34A92BCD-138A-46D1-B207-E2294B594934}">
      <dgm:prSet/>
      <dgm:spPr/>
      <dgm:t>
        <a:bodyPr/>
        <a:lstStyle/>
        <a:p>
          <a:endParaRPr lang="en-US"/>
        </a:p>
      </dgm:t>
    </dgm:pt>
    <dgm:pt modelId="{CC6D8AF4-BEAA-498E-802C-9D0885E112D3}">
      <dgm:prSet/>
      <dgm:spPr/>
      <dgm:t>
        <a:bodyPr/>
        <a:lstStyle/>
        <a:p>
          <a:r>
            <a:rPr lang="en-US" dirty="0"/>
            <a:t>Ethics</a:t>
          </a:r>
        </a:p>
      </dgm:t>
    </dgm:pt>
    <dgm:pt modelId="{BE279655-C13A-4C66-97EA-A52E77194F8A}" type="parTrans" cxnId="{FF74E09A-6B0B-4D8D-9DB3-C2426DBECE05}">
      <dgm:prSet/>
      <dgm:spPr/>
      <dgm:t>
        <a:bodyPr/>
        <a:lstStyle/>
        <a:p>
          <a:endParaRPr lang="en-US"/>
        </a:p>
      </dgm:t>
    </dgm:pt>
    <dgm:pt modelId="{A817A887-1438-415D-835D-7FBC974FB3EA}" type="sibTrans" cxnId="{FF74E09A-6B0B-4D8D-9DB3-C2426DBECE05}">
      <dgm:prSet/>
      <dgm:spPr/>
      <dgm:t>
        <a:bodyPr/>
        <a:lstStyle/>
        <a:p>
          <a:endParaRPr lang="en-US"/>
        </a:p>
      </dgm:t>
    </dgm:pt>
    <dgm:pt modelId="{BBAF2CED-5CE5-48D2-8234-60548FE91449}">
      <dgm:prSet/>
      <dgm:spPr/>
      <dgm:t>
        <a:bodyPr/>
        <a:lstStyle/>
        <a:p>
          <a:r>
            <a:rPr lang="en-US"/>
            <a:t>Final Thoughts</a:t>
          </a:r>
        </a:p>
      </dgm:t>
    </dgm:pt>
    <dgm:pt modelId="{4EF367D8-E746-41AD-B7B5-A46D525104E6}" type="parTrans" cxnId="{4A256F11-19D2-434C-A9B8-C9B1C2933306}">
      <dgm:prSet/>
      <dgm:spPr/>
      <dgm:t>
        <a:bodyPr/>
        <a:lstStyle/>
        <a:p>
          <a:endParaRPr lang="en-US"/>
        </a:p>
      </dgm:t>
    </dgm:pt>
    <dgm:pt modelId="{E17B32EB-5E76-4671-95BA-2B79CB9711C0}" type="sibTrans" cxnId="{4A256F11-19D2-434C-A9B8-C9B1C2933306}">
      <dgm:prSet/>
      <dgm:spPr/>
      <dgm:t>
        <a:bodyPr/>
        <a:lstStyle/>
        <a:p>
          <a:endParaRPr lang="en-US"/>
        </a:p>
      </dgm:t>
    </dgm:pt>
    <dgm:pt modelId="{4CA4F77E-3131-453B-9126-CA9A9BA42D25}" type="pres">
      <dgm:prSet presAssocID="{DF3B22DA-7ACE-4A31-BCEF-4CC9FA2D4DE1}" presName="linear" presStyleCnt="0">
        <dgm:presLayoutVars>
          <dgm:dir/>
          <dgm:animLvl val="lvl"/>
          <dgm:resizeHandles val="exact"/>
        </dgm:presLayoutVars>
      </dgm:prSet>
      <dgm:spPr/>
    </dgm:pt>
    <dgm:pt modelId="{52772B99-8FFD-4F71-99BA-74FA3FC195CE}" type="pres">
      <dgm:prSet presAssocID="{274056DB-176C-4B5C-B48C-30F8D7C09E82}" presName="parentLin" presStyleCnt="0"/>
      <dgm:spPr/>
    </dgm:pt>
    <dgm:pt modelId="{6A75CBC3-DEED-40E5-A0E8-BB85B9698699}" type="pres">
      <dgm:prSet presAssocID="{274056DB-176C-4B5C-B48C-30F8D7C09E82}" presName="parentLeftMargin" presStyleLbl="node1" presStyleIdx="0" presStyleCnt="5"/>
      <dgm:spPr/>
    </dgm:pt>
    <dgm:pt modelId="{05FB0ADC-3CEB-4645-8C36-429356026B58}" type="pres">
      <dgm:prSet presAssocID="{274056DB-176C-4B5C-B48C-30F8D7C09E82}" presName="parentText" presStyleLbl="node1" presStyleIdx="0" presStyleCnt="5">
        <dgm:presLayoutVars>
          <dgm:chMax val="0"/>
          <dgm:bulletEnabled val="1"/>
        </dgm:presLayoutVars>
      </dgm:prSet>
      <dgm:spPr/>
    </dgm:pt>
    <dgm:pt modelId="{769E5BE4-1881-45F3-81CA-87CCE72EE8CC}" type="pres">
      <dgm:prSet presAssocID="{274056DB-176C-4B5C-B48C-30F8D7C09E82}" presName="negativeSpace" presStyleCnt="0"/>
      <dgm:spPr/>
    </dgm:pt>
    <dgm:pt modelId="{3B317F7C-CFE2-44EA-B00C-1593B3D2753C}" type="pres">
      <dgm:prSet presAssocID="{274056DB-176C-4B5C-B48C-30F8D7C09E82}" presName="childText" presStyleLbl="conFgAcc1" presStyleIdx="0" presStyleCnt="5">
        <dgm:presLayoutVars>
          <dgm:bulletEnabled val="1"/>
        </dgm:presLayoutVars>
      </dgm:prSet>
      <dgm:spPr/>
    </dgm:pt>
    <dgm:pt modelId="{F747B85A-7357-42D7-BAF0-4B8F289714E3}" type="pres">
      <dgm:prSet presAssocID="{FF30B527-A28C-460A-85D1-3720DC0AB3C4}" presName="spaceBetweenRectangles" presStyleCnt="0"/>
      <dgm:spPr/>
    </dgm:pt>
    <dgm:pt modelId="{924A3DA6-B9C2-461B-BF1E-14840C88F616}" type="pres">
      <dgm:prSet presAssocID="{7C0F4A10-75AD-4537-AD16-117FEDE7F18D}" presName="parentLin" presStyleCnt="0"/>
      <dgm:spPr/>
    </dgm:pt>
    <dgm:pt modelId="{740DD7D7-6713-43A1-BAE9-7BECBF31C19C}" type="pres">
      <dgm:prSet presAssocID="{7C0F4A10-75AD-4537-AD16-117FEDE7F18D}" presName="parentLeftMargin" presStyleLbl="node1" presStyleIdx="0" presStyleCnt="5"/>
      <dgm:spPr/>
    </dgm:pt>
    <dgm:pt modelId="{CDA9BD4E-2B17-410B-BB63-B79A3DFDD9D2}" type="pres">
      <dgm:prSet presAssocID="{7C0F4A10-75AD-4537-AD16-117FEDE7F18D}" presName="parentText" presStyleLbl="node1" presStyleIdx="1" presStyleCnt="5">
        <dgm:presLayoutVars>
          <dgm:chMax val="0"/>
          <dgm:bulletEnabled val="1"/>
        </dgm:presLayoutVars>
      </dgm:prSet>
      <dgm:spPr/>
    </dgm:pt>
    <dgm:pt modelId="{5476320F-D1B7-4F2B-87C3-DEA21637BFB4}" type="pres">
      <dgm:prSet presAssocID="{7C0F4A10-75AD-4537-AD16-117FEDE7F18D}" presName="negativeSpace" presStyleCnt="0"/>
      <dgm:spPr/>
    </dgm:pt>
    <dgm:pt modelId="{870031EA-A97B-47F5-B369-5D740B77F4B7}" type="pres">
      <dgm:prSet presAssocID="{7C0F4A10-75AD-4537-AD16-117FEDE7F18D}" presName="childText" presStyleLbl="conFgAcc1" presStyleIdx="1" presStyleCnt="5">
        <dgm:presLayoutVars>
          <dgm:bulletEnabled val="1"/>
        </dgm:presLayoutVars>
      </dgm:prSet>
      <dgm:spPr/>
    </dgm:pt>
    <dgm:pt modelId="{87D3F280-0C85-4499-8283-BDB3CE5EE8D5}" type="pres">
      <dgm:prSet presAssocID="{28DF275E-06B2-4A8E-9C2F-F76EB1EAFE5E}" presName="spaceBetweenRectangles" presStyleCnt="0"/>
      <dgm:spPr/>
    </dgm:pt>
    <dgm:pt modelId="{03E1E142-A0CB-47E0-B63B-D044A7A12DDA}" type="pres">
      <dgm:prSet presAssocID="{78DB11C0-D03A-4438-A1B8-DE52CCB3E87C}" presName="parentLin" presStyleCnt="0"/>
      <dgm:spPr/>
    </dgm:pt>
    <dgm:pt modelId="{83844EE4-F8B7-492C-825B-149341279DC4}" type="pres">
      <dgm:prSet presAssocID="{78DB11C0-D03A-4438-A1B8-DE52CCB3E87C}" presName="parentLeftMargin" presStyleLbl="node1" presStyleIdx="1" presStyleCnt="5"/>
      <dgm:spPr/>
    </dgm:pt>
    <dgm:pt modelId="{49FFFA49-09EB-4C9C-B140-84097A48A7ED}" type="pres">
      <dgm:prSet presAssocID="{78DB11C0-D03A-4438-A1B8-DE52CCB3E87C}" presName="parentText" presStyleLbl="node1" presStyleIdx="2" presStyleCnt="5">
        <dgm:presLayoutVars>
          <dgm:chMax val="0"/>
          <dgm:bulletEnabled val="1"/>
        </dgm:presLayoutVars>
      </dgm:prSet>
      <dgm:spPr/>
    </dgm:pt>
    <dgm:pt modelId="{643A3076-0442-4287-BF77-30806E5A09C4}" type="pres">
      <dgm:prSet presAssocID="{78DB11C0-D03A-4438-A1B8-DE52CCB3E87C}" presName="negativeSpace" presStyleCnt="0"/>
      <dgm:spPr/>
    </dgm:pt>
    <dgm:pt modelId="{AC96F683-B48F-4499-B3BC-F805A290C048}" type="pres">
      <dgm:prSet presAssocID="{78DB11C0-D03A-4438-A1B8-DE52CCB3E87C}" presName="childText" presStyleLbl="conFgAcc1" presStyleIdx="2" presStyleCnt="5">
        <dgm:presLayoutVars>
          <dgm:bulletEnabled val="1"/>
        </dgm:presLayoutVars>
      </dgm:prSet>
      <dgm:spPr/>
    </dgm:pt>
    <dgm:pt modelId="{FA683AF9-9178-4C36-9CB9-17F836BCE874}" type="pres">
      <dgm:prSet presAssocID="{857C5B39-7230-449B-AD33-4EE0C54A63E4}" presName="spaceBetweenRectangles" presStyleCnt="0"/>
      <dgm:spPr/>
    </dgm:pt>
    <dgm:pt modelId="{30891F9E-0C1A-4EAC-B11F-305A0AF20A18}" type="pres">
      <dgm:prSet presAssocID="{CC6D8AF4-BEAA-498E-802C-9D0885E112D3}" presName="parentLin" presStyleCnt="0"/>
      <dgm:spPr/>
    </dgm:pt>
    <dgm:pt modelId="{BC77007D-3F63-4B4D-8BF4-F9EBE8803B7D}" type="pres">
      <dgm:prSet presAssocID="{CC6D8AF4-BEAA-498E-802C-9D0885E112D3}" presName="parentLeftMargin" presStyleLbl="node1" presStyleIdx="2" presStyleCnt="5"/>
      <dgm:spPr/>
    </dgm:pt>
    <dgm:pt modelId="{63DE2246-7AA0-477F-8BB4-27B85175B529}" type="pres">
      <dgm:prSet presAssocID="{CC6D8AF4-BEAA-498E-802C-9D0885E112D3}" presName="parentText" presStyleLbl="node1" presStyleIdx="3" presStyleCnt="5">
        <dgm:presLayoutVars>
          <dgm:chMax val="0"/>
          <dgm:bulletEnabled val="1"/>
        </dgm:presLayoutVars>
      </dgm:prSet>
      <dgm:spPr/>
    </dgm:pt>
    <dgm:pt modelId="{BB87CBDE-394C-439B-93AA-531191354491}" type="pres">
      <dgm:prSet presAssocID="{CC6D8AF4-BEAA-498E-802C-9D0885E112D3}" presName="negativeSpace" presStyleCnt="0"/>
      <dgm:spPr/>
    </dgm:pt>
    <dgm:pt modelId="{CC4760D3-C47D-43B0-8246-933BDC2A04C1}" type="pres">
      <dgm:prSet presAssocID="{CC6D8AF4-BEAA-498E-802C-9D0885E112D3}" presName="childText" presStyleLbl="conFgAcc1" presStyleIdx="3" presStyleCnt="5">
        <dgm:presLayoutVars>
          <dgm:bulletEnabled val="1"/>
        </dgm:presLayoutVars>
      </dgm:prSet>
      <dgm:spPr/>
    </dgm:pt>
    <dgm:pt modelId="{FE7E4402-14F3-4130-9B8F-AD13A606EDB1}" type="pres">
      <dgm:prSet presAssocID="{A817A887-1438-415D-835D-7FBC974FB3EA}" presName="spaceBetweenRectangles" presStyleCnt="0"/>
      <dgm:spPr/>
    </dgm:pt>
    <dgm:pt modelId="{7A81399F-F047-4814-AFF8-95C885FEDA47}" type="pres">
      <dgm:prSet presAssocID="{BBAF2CED-5CE5-48D2-8234-60548FE91449}" presName="parentLin" presStyleCnt="0"/>
      <dgm:spPr/>
    </dgm:pt>
    <dgm:pt modelId="{77C1B17D-D058-47CA-B1F2-23AB8424E0EF}" type="pres">
      <dgm:prSet presAssocID="{BBAF2CED-5CE5-48D2-8234-60548FE91449}" presName="parentLeftMargin" presStyleLbl="node1" presStyleIdx="3" presStyleCnt="5"/>
      <dgm:spPr/>
    </dgm:pt>
    <dgm:pt modelId="{F6838427-CBD3-479A-A267-1B778CBF8598}" type="pres">
      <dgm:prSet presAssocID="{BBAF2CED-5CE5-48D2-8234-60548FE91449}" presName="parentText" presStyleLbl="node1" presStyleIdx="4" presStyleCnt="5">
        <dgm:presLayoutVars>
          <dgm:chMax val="0"/>
          <dgm:bulletEnabled val="1"/>
        </dgm:presLayoutVars>
      </dgm:prSet>
      <dgm:spPr/>
    </dgm:pt>
    <dgm:pt modelId="{2A6D8ECD-CE4E-45F7-88DF-524FC5BE929E}" type="pres">
      <dgm:prSet presAssocID="{BBAF2CED-5CE5-48D2-8234-60548FE91449}" presName="negativeSpace" presStyleCnt="0"/>
      <dgm:spPr/>
    </dgm:pt>
    <dgm:pt modelId="{3CBD840A-8710-40D2-A1CA-38F68871189C}" type="pres">
      <dgm:prSet presAssocID="{BBAF2CED-5CE5-48D2-8234-60548FE91449}" presName="childText" presStyleLbl="conFgAcc1" presStyleIdx="4" presStyleCnt="5">
        <dgm:presLayoutVars>
          <dgm:bulletEnabled val="1"/>
        </dgm:presLayoutVars>
      </dgm:prSet>
      <dgm:spPr/>
    </dgm:pt>
  </dgm:ptLst>
  <dgm:cxnLst>
    <dgm:cxn modelId="{4A256F11-19D2-434C-A9B8-C9B1C2933306}" srcId="{DF3B22DA-7ACE-4A31-BCEF-4CC9FA2D4DE1}" destId="{BBAF2CED-5CE5-48D2-8234-60548FE91449}" srcOrd="4" destOrd="0" parTransId="{4EF367D8-E746-41AD-B7B5-A46D525104E6}" sibTransId="{E17B32EB-5E76-4671-95BA-2B79CB9711C0}"/>
    <dgm:cxn modelId="{A0023E19-F9AB-4AE2-9F77-E0D57DBA20DB}" type="presOf" srcId="{274056DB-176C-4B5C-B48C-30F8D7C09E82}" destId="{05FB0ADC-3CEB-4645-8C36-429356026B58}" srcOrd="1" destOrd="0" presId="urn:microsoft.com/office/officeart/2005/8/layout/list1"/>
    <dgm:cxn modelId="{BE199744-C86A-4357-A5C0-831514EAF406}" srcId="{DF3B22DA-7ACE-4A31-BCEF-4CC9FA2D4DE1}" destId="{274056DB-176C-4B5C-B48C-30F8D7C09E82}" srcOrd="0" destOrd="0" parTransId="{24ED9A72-24EF-42FD-B101-CE4138A10452}" sibTransId="{FF30B527-A28C-460A-85D1-3720DC0AB3C4}"/>
    <dgm:cxn modelId="{B4CA6165-2380-478B-83A4-E64B82AC6A4D}" type="presOf" srcId="{DF3B22DA-7ACE-4A31-BCEF-4CC9FA2D4DE1}" destId="{4CA4F77E-3131-453B-9126-CA9A9BA42D25}" srcOrd="0" destOrd="0" presId="urn:microsoft.com/office/officeart/2005/8/layout/list1"/>
    <dgm:cxn modelId="{CF0B746D-399F-40DA-8D50-CF91B4818B32}" type="presOf" srcId="{CC6D8AF4-BEAA-498E-802C-9D0885E112D3}" destId="{BC77007D-3F63-4B4D-8BF4-F9EBE8803B7D}" srcOrd="0" destOrd="0" presId="urn:microsoft.com/office/officeart/2005/8/layout/list1"/>
    <dgm:cxn modelId="{268DF479-5D23-4E93-A964-09E61E774159}" type="presOf" srcId="{78DB11C0-D03A-4438-A1B8-DE52CCB3E87C}" destId="{83844EE4-F8B7-492C-825B-149341279DC4}" srcOrd="0" destOrd="0" presId="urn:microsoft.com/office/officeart/2005/8/layout/list1"/>
    <dgm:cxn modelId="{2456A296-ED74-46BA-9950-B4E56D24AB00}" srcId="{DF3B22DA-7ACE-4A31-BCEF-4CC9FA2D4DE1}" destId="{7C0F4A10-75AD-4537-AD16-117FEDE7F18D}" srcOrd="1" destOrd="0" parTransId="{7BF4D629-C325-431F-9D60-49ACEB3188EE}" sibTransId="{28DF275E-06B2-4A8E-9C2F-F76EB1EAFE5E}"/>
    <dgm:cxn modelId="{FF74E09A-6B0B-4D8D-9DB3-C2426DBECE05}" srcId="{DF3B22DA-7ACE-4A31-BCEF-4CC9FA2D4DE1}" destId="{CC6D8AF4-BEAA-498E-802C-9D0885E112D3}" srcOrd="3" destOrd="0" parTransId="{BE279655-C13A-4C66-97EA-A52E77194F8A}" sibTransId="{A817A887-1438-415D-835D-7FBC974FB3EA}"/>
    <dgm:cxn modelId="{384732A3-9DBD-4D74-9203-C1480E632C8C}" type="presOf" srcId="{CC6D8AF4-BEAA-498E-802C-9D0885E112D3}" destId="{63DE2246-7AA0-477F-8BB4-27B85175B529}" srcOrd="1" destOrd="0" presId="urn:microsoft.com/office/officeart/2005/8/layout/list1"/>
    <dgm:cxn modelId="{F409F8A5-92AF-4448-A6D2-0B7439A30CFE}" type="presOf" srcId="{7C0F4A10-75AD-4537-AD16-117FEDE7F18D}" destId="{740DD7D7-6713-43A1-BAE9-7BECBF31C19C}" srcOrd="0" destOrd="0" presId="urn:microsoft.com/office/officeart/2005/8/layout/list1"/>
    <dgm:cxn modelId="{398D60B5-AEA7-4281-9924-AE230685C849}" type="presOf" srcId="{274056DB-176C-4B5C-B48C-30F8D7C09E82}" destId="{6A75CBC3-DEED-40E5-A0E8-BB85B9698699}" srcOrd="0" destOrd="0" presId="urn:microsoft.com/office/officeart/2005/8/layout/list1"/>
    <dgm:cxn modelId="{5BBB23BA-ABB8-4993-A412-B866812D40B6}" type="presOf" srcId="{7C0F4A10-75AD-4537-AD16-117FEDE7F18D}" destId="{CDA9BD4E-2B17-410B-BB63-B79A3DFDD9D2}" srcOrd="1" destOrd="0" presId="urn:microsoft.com/office/officeart/2005/8/layout/list1"/>
    <dgm:cxn modelId="{34A92BCD-138A-46D1-B207-E2294B594934}" srcId="{DF3B22DA-7ACE-4A31-BCEF-4CC9FA2D4DE1}" destId="{78DB11C0-D03A-4438-A1B8-DE52CCB3E87C}" srcOrd="2" destOrd="0" parTransId="{853303D0-72BD-4CAE-A85A-81072A9012CD}" sibTransId="{857C5B39-7230-449B-AD33-4EE0C54A63E4}"/>
    <dgm:cxn modelId="{F9A3B8CD-38A4-45C7-B9BB-B64505E449E8}" type="presOf" srcId="{BBAF2CED-5CE5-48D2-8234-60548FE91449}" destId="{77C1B17D-D058-47CA-B1F2-23AB8424E0EF}" srcOrd="0" destOrd="0" presId="urn:microsoft.com/office/officeart/2005/8/layout/list1"/>
    <dgm:cxn modelId="{908A1BEE-4053-4A00-BD72-B26A594F61AC}" type="presOf" srcId="{BBAF2CED-5CE5-48D2-8234-60548FE91449}" destId="{F6838427-CBD3-479A-A267-1B778CBF8598}" srcOrd="1" destOrd="0" presId="urn:microsoft.com/office/officeart/2005/8/layout/list1"/>
    <dgm:cxn modelId="{20B440FD-1861-4357-8A6D-6E55C707D565}" type="presOf" srcId="{78DB11C0-D03A-4438-A1B8-DE52CCB3E87C}" destId="{49FFFA49-09EB-4C9C-B140-84097A48A7ED}" srcOrd="1" destOrd="0" presId="urn:microsoft.com/office/officeart/2005/8/layout/list1"/>
    <dgm:cxn modelId="{DDE2C84E-4BD8-4C51-9360-07C67CB16462}" type="presParOf" srcId="{4CA4F77E-3131-453B-9126-CA9A9BA42D25}" destId="{52772B99-8FFD-4F71-99BA-74FA3FC195CE}" srcOrd="0" destOrd="0" presId="urn:microsoft.com/office/officeart/2005/8/layout/list1"/>
    <dgm:cxn modelId="{CCE35140-1887-4104-BF05-1E74FF46A2D1}" type="presParOf" srcId="{52772B99-8FFD-4F71-99BA-74FA3FC195CE}" destId="{6A75CBC3-DEED-40E5-A0E8-BB85B9698699}" srcOrd="0" destOrd="0" presId="urn:microsoft.com/office/officeart/2005/8/layout/list1"/>
    <dgm:cxn modelId="{5C65DB4F-9965-4FFD-A3BB-C426E10EA7EC}" type="presParOf" srcId="{52772B99-8FFD-4F71-99BA-74FA3FC195CE}" destId="{05FB0ADC-3CEB-4645-8C36-429356026B58}" srcOrd="1" destOrd="0" presId="urn:microsoft.com/office/officeart/2005/8/layout/list1"/>
    <dgm:cxn modelId="{74B22FEC-035E-40A2-9357-3F2F9922062C}" type="presParOf" srcId="{4CA4F77E-3131-453B-9126-CA9A9BA42D25}" destId="{769E5BE4-1881-45F3-81CA-87CCE72EE8CC}" srcOrd="1" destOrd="0" presId="urn:microsoft.com/office/officeart/2005/8/layout/list1"/>
    <dgm:cxn modelId="{3A100EFE-1DC5-49EA-82C4-11BE708E1E73}" type="presParOf" srcId="{4CA4F77E-3131-453B-9126-CA9A9BA42D25}" destId="{3B317F7C-CFE2-44EA-B00C-1593B3D2753C}" srcOrd="2" destOrd="0" presId="urn:microsoft.com/office/officeart/2005/8/layout/list1"/>
    <dgm:cxn modelId="{0DE7552A-CD5C-472B-8DE8-E253F063AA77}" type="presParOf" srcId="{4CA4F77E-3131-453B-9126-CA9A9BA42D25}" destId="{F747B85A-7357-42D7-BAF0-4B8F289714E3}" srcOrd="3" destOrd="0" presId="urn:microsoft.com/office/officeart/2005/8/layout/list1"/>
    <dgm:cxn modelId="{654F7910-9D63-4E5E-940B-14D31D49F8D0}" type="presParOf" srcId="{4CA4F77E-3131-453B-9126-CA9A9BA42D25}" destId="{924A3DA6-B9C2-461B-BF1E-14840C88F616}" srcOrd="4" destOrd="0" presId="urn:microsoft.com/office/officeart/2005/8/layout/list1"/>
    <dgm:cxn modelId="{207A072F-62DB-4307-8D44-2B73D56D6ED8}" type="presParOf" srcId="{924A3DA6-B9C2-461B-BF1E-14840C88F616}" destId="{740DD7D7-6713-43A1-BAE9-7BECBF31C19C}" srcOrd="0" destOrd="0" presId="urn:microsoft.com/office/officeart/2005/8/layout/list1"/>
    <dgm:cxn modelId="{8BCE97C7-6DBF-4904-A07E-90A813420A08}" type="presParOf" srcId="{924A3DA6-B9C2-461B-BF1E-14840C88F616}" destId="{CDA9BD4E-2B17-410B-BB63-B79A3DFDD9D2}" srcOrd="1" destOrd="0" presId="urn:microsoft.com/office/officeart/2005/8/layout/list1"/>
    <dgm:cxn modelId="{95703062-B800-40E4-B172-60E79B700A59}" type="presParOf" srcId="{4CA4F77E-3131-453B-9126-CA9A9BA42D25}" destId="{5476320F-D1B7-4F2B-87C3-DEA21637BFB4}" srcOrd="5" destOrd="0" presId="urn:microsoft.com/office/officeart/2005/8/layout/list1"/>
    <dgm:cxn modelId="{10376009-0CDB-43CE-BDF5-61D5677F5888}" type="presParOf" srcId="{4CA4F77E-3131-453B-9126-CA9A9BA42D25}" destId="{870031EA-A97B-47F5-B369-5D740B77F4B7}" srcOrd="6" destOrd="0" presId="urn:microsoft.com/office/officeart/2005/8/layout/list1"/>
    <dgm:cxn modelId="{E542C6F0-E30B-4643-9803-6A242560DD99}" type="presParOf" srcId="{4CA4F77E-3131-453B-9126-CA9A9BA42D25}" destId="{87D3F280-0C85-4499-8283-BDB3CE5EE8D5}" srcOrd="7" destOrd="0" presId="urn:microsoft.com/office/officeart/2005/8/layout/list1"/>
    <dgm:cxn modelId="{60F92EC5-9A9D-40C1-A888-56A8C7D97EF4}" type="presParOf" srcId="{4CA4F77E-3131-453B-9126-CA9A9BA42D25}" destId="{03E1E142-A0CB-47E0-B63B-D044A7A12DDA}" srcOrd="8" destOrd="0" presId="urn:microsoft.com/office/officeart/2005/8/layout/list1"/>
    <dgm:cxn modelId="{21514F32-EA3C-4667-B594-E6174DED71DB}" type="presParOf" srcId="{03E1E142-A0CB-47E0-B63B-D044A7A12DDA}" destId="{83844EE4-F8B7-492C-825B-149341279DC4}" srcOrd="0" destOrd="0" presId="urn:microsoft.com/office/officeart/2005/8/layout/list1"/>
    <dgm:cxn modelId="{DC4AF94C-0651-497F-9B50-368A2269877A}" type="presParOf" srcId="{03E1E142-A0CB-47E0-B63B-D044A7A12DDA}" destId="{49FFFA49-09EB-4C9C-B140-84097A48A7ED}" srcOrd="1" destOrd="0" presId="urn:microsoft.com/office/officeart/2005/8/layout/list1"/>
    <dgm:cxn modelId="{A4339741-D1EC-4E3B-ABB1-C677BFCE6732}" type="presParOf" srcId="{4CA4F77E-3131-453B-9126-CA9A9BA42D25}" destId="{643A3076-0442-4287-BF77-30806E5A09C4}" srcOrd="9" destOrd="0" presId="urn:microsoft.com/office/officeart/2005/8/layout/list1"/>
    <dgm:cxn modelId="{0F7DCD56-DE1A-4068-B36D-F482A046E31C}" type="presParOf" srcId="{4CA4F77E-3131-453B-9126-CA9A9BA42D25}" destId="{AC96F683-B48F-4499-B3BC-F805A290C048}" srcOrd="10" destOrd="0" presId="urn:microsoft.com/office/officeart/2005/8/layout/list1"/>
    <dgm:cxn modelId="{43A07003-7F6A-41F1-B8F1-215D083E6DB0}" type="presParOf" srcId="{4CA4F77E-3131-453B-9126-CA9A9BA42D25}" destId="{FA683AF9-9178-4C36-9CB9-17F836BCE874}" srcOrd="11" destOrd="0" presId="urn:microsoft.com/office/officeart/2005/8/layout/list1"/>
    <dgm:cxn modelId="{9173C1E1-F5F7-4E12-A109-2F3A00283FE7}" type="presParOf" srcId="{4CA4F77E-3131-453B-9126-CA9A9BA42D25}" destId="{30891F9E-0C1A-4EAC-B11F-305A0AF20A18}" srcOrd="12" destOrd="0" presId="urn:microsoft.com/office/officeart/2005/8/layout/list1"/>
    <dgm:cxn modelId="{74F78DF6-602E-4CCA-9742-B3A0DCFC6C41}" type="presParOf" srcId="{30891F9E-0C1A-4EAC-B11F-305A0AF20A18}" destId="{BC77007D-3F63-4B4D-8BF4-F9EBE8803B7D}" srcOrd="0" destOrd="0" presId="urn:microsoft.com/office/officeart/2005/8/layout/list1"/>
    <dgm:cxn modelId="{9C8FCC46-98CB-4E7A-8FAA-485E70CCB38D}" type="presParOf" srcId="{30891F9E-0C1A-4EAC-B11F-305A0AF20A18}" destId="{63DE2246-7AA0-477F-8BB4-27B85175B529}" srcOrd="1" destOrd="0" presId="urn:microsoft.com/office/officeart/2005/8/layout/list1"/>
    <dgm:cxn modelId="{ED42E7A8-FCC6-442B-9DB3-A3220C3875E7}" type="presParOf" srcId="{4CA4F77E-3131-453B-9126-CA9A9BA42D25}" destId="{BB87CBDE-394C-439B-93AA-531191354491}" srcOrd="13" destOrd="0" presId="urn:microsoft.com/office/officeart/2005/8/layout/list1"/>
    <dgm:cxn modelId="{3C340F90-A5DE-4975-9816-F845852243FE}" type="presParOf" srcId="{4CA4F77E-3131-453B-9126-CA9A9BA42D25}" destId="{CC4760D3-C47D-43B0-8246-933BDC2A04C1}" srcOrd="14" destOrd="0" presId="urn:microsoft.com/office/officeart/2005/8/layout/list1"/>
    <dgm:cxn modelId="{08AC4E5B-5D57-4911-A4A7-588A1F58ACE3}" type="presParOf" srcId="{4CA4F77E-3131-453B-9126-CA9A9BA42D25}" destId="{FE7E4402-14F3-4130-9B8F-AD13A606EDB1}" srcOrd="15" destOrd="0" presId="urn:microsoft.com/office/officeart/2005/8/layout/list1"/>
    <dgm:cxn modelId="{58F7EF3E-C141-41BE-8687-0577FDA368B1}" type="presParOf" srcId="{4CA4F77E-3131-453B-9126-CA9A9BA42D25}" destId="{7A81399F-F047-4814-AFF8-95C885FEDA47}" srcOrd="16" destOrd="0" presId="urn:microsoft.com/office/officeart/2005/8/layout/list1"/>
    <dgm:cxn modelId="{0961F862-491D-4361-8150-40EAD62DC6C0}" type="presParOf" srcId="{7A81399F-F047-4814-AFF8-95C885FEDA47}" destId="{77C1B17D-D058-47CA-B1F2-23AB8424E0EF}" srcOrd="0" destOrd="0" presId="urn:microsoft.com/office/officeart/2005/8/layout/list1"/>
    <dgm:cxn modelId="{6F334CF3-52F6-4451-B874-0EF2D5D7AE61}" type="presParOf" srcId="{7A81399F-F047-4814-AFF8-95C885FEDA47}" destId="{F6838427-CBD3-479A-A267-1B778CBF8598}" srcOrd="1" destOrd="0" presId="urn:microsoft.com/office/officeart/2005/8/layout/list1"/>
    <dgm:cxn modelId="{1366E3AE-3D5B-4FEE-A7F9-07D14B436E67}" type="presParOf" srcId="{4CA4F77E-3131-453B-9126-CA9A9BA42D25}" destId="{2A6D8ECD-CE4E-45F7-88DF-524FC5BE929E}" srcOrd="17" destOrd="0" presId="urn:microsoft.com/office/officeart/2005/8/layout/list1"/>
    <dgm:cxn modelId="{E048ACA0-BF85-4144-BE0F-37FD26063D2D}" type="presParOf" srcId="{4CA4F77E-3131-453B-9126-CA9A9BA42D25}" destId="{3CBD840A-8710-40D2-A1CA-38F68871189C}"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33A68D-0251-44EF-B7CE-4B130000A911}" type="doc">
      <dgm:prSet loTypeId="urn:microsoft.com/office/officeart/2005/8/layout/hierarchy3" loCatId="hierarchy" qsTypeId="urn:microsoft.com/office/officeart/2005/8/quickstyle/simple4" qsCatId="simple" csTypeId="urn:microsoft.com/office/officeart/2005/8/colors/accent3_2" csCatId="accent3" phldr="1"/>
      <dgm:spPr/>
      <dgm:t>
        <a:bodyPr/>
        <a:lstStyle/>
        <a:p>
          <a:endParaRPr lang="en-US"/>
        </a:p>
      </dgm:t>
    </dgm:pt>
    <dgm:pt modelId="{1D7097A2-BD93-432B-8262-7D2FF241DA54}">
      <dgm:prSet/>
      <dgm:spPr>
        <a:solidFill>
          <a:srgbClr val="FF3300"/>
        </a:solidFill>
      </dgm:spPr>
      <dgm:t>
        <a:bodyPr/>
        <a:lstStyle/>
        <a:p>
          <a:r>
            <a:rPr lang="en-US" dirty="0"/>
            <a:t>Denialist</a:t>
          </a:r>
        </a:p>
      </dgm:t>
    </dgm:pt>
    <dgm:pt modelId="{069C21DC-855B-4A61-8045-8E8C6F275C12}" type="parTrans" cxnId="{2C87549B-25F2-4F18-AF59-8382B972AA85}">
      <dgm:prSet/>
      <dgm:spPr/>
      <dgm:t>
        <a:bodyPr/>
        <a:lstStyle/>
        <a:p>
          <a:endParaRPr lang="en-US"/>
        </a:p>
      </dgm:t>
    </dgm:pt>
    <dgm:pt modelId="{DCD62AC8-6816-41EA-A2B7-DE88763BE550}" type="sibTrans" cxnId="{2C87549B-25F2-4F18-AF59-8382B972AA85}">
      <dgm:prSet/>
      <dgm:spPr/>
      <dgm:t>
        <a:bodyPr/>
        <a:lstStyle/>
        <a:p>
          <a:endParaRPr lang="en-US"/>
        </a:p>
      </dgm:t>
    </dgm:pt>
    <dgm:pt modelId="{1E2E377E-110C-488B-B8EF-C671BE3290A0}">
      <dgm:prSet/>
      <dgm:spPr>
        <a:solidFill>
          <a:schemeClr val="accent5">
            <a:lumMod val="50000"/>
          </a:schemeClr>
        </a:solidFill>
      </dgm:spPr>
      <dgm:t>
        <a:bodyPr/>
        <a:lstStyle/>
        <a:p>
          <a:r>
            <a:rPr lang="en-US" dirty="0"/>
            <a:t>Zealot</a:t>
          </a:r>
        </a:p>
      </dgm:t>
    </dgm:pt>
    <dgm:pt modelId="{F3F53C69-D685-4D04-9B14-A7C11A32BB28}" type="parTrans" cxnId="{B27F0211-64C4-4887-B909-AF883CD0D89A}">
      <dgm:prSet/>
      <dgm:spPr/>
      <dgm:t>
        <a:bodyPr/>
        <a:lstStyle/>
        <a:p>
          <a:endParaRPr lang="en-US"/>
        </a:p>
      </dgm:t>
    </dgm:pt>
    <dgm:pt modelId="{04925C32-C047-491C-81AC-C274F14F19C0}" type="sibTrans" cxnId="{B27F0211-64C4-4887-B909-AF883CD0D89A}">
      <dgm:prSet/>
      <dgm:spPr/>
      <dgm:t>
        <a:bodyPr/>
        <a:lstStyle/>
        <a:p>
          <a:endParaRPr lang="en-US"/>
        </a:p>
      </dgm:t>
    </dgm:pt>
    <dgm:pt modelId="{E1E5C9CF-32BD-43DA-9EAB-81F137ED8E87}">
      <dgm:prSet/>
      <dgm:spPr>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dgm:spPr>
      <dgm:t>
        <a:bodyPr/>
        <a:lstStyle/>
        <a:p>
          <a:r>
            <a:rPr lang="en-US" dirty="0"/>
            <a:t>Resistor</a:t>
          </a:r>
        </a:p>
      </dgm:t>
    </dgm:pt>
    <dgm:pt modelId="{216D1F5E-7ED2-4D7E-AAE3-C7E8C16FD9CA}" type="parTrans" cxnId="{7858FB52-2DE1-4D32-8062-F2090632F6D2}">
      <dgm:prSet/>
      <dgm:spPr/>
      <dgm:t>
        <a:bodyPr/>
        <a:lstStyle/>
        <a:p>
          <a:endParaRPr lang="en-US"/>
        </a:p>
      </dgm:t>
    </dgm:pt>
    <dgm:pt modelId="{C17A7F65-FF5F-43A8-9F87-08A59BBEA3A5}" type="sibTrans" cxnId="{7858FB52-2DE1-4D32-8062-F2090632F6D2}">
      <dgm:prSet/>
      <dgm:spPr/>
      <dgm:t>
        <a:bodyPr/>
        <a:lstStyle/>
        <a:p>
          <a:endParaRPr lang="en-US"/>
        </a:p>
      </dgm:t>
    </dgm:pt>
    <dgm:pt modelId="{18951D93-87A0-49FD-8193-88E4E1399B5E}">
      <dgm:prSet/>
      <dgm:spPr>
        <a:gradFill flip="none" rotWithShape="0">
          <a:gsLst>
            <a:gs pos="0">
              <a:srgbClr val="009900">
                <a:shade val="30000"/>
                <a:satMod val="115000"/>
              </a:srgbClr>
            </a:gs>
            <a:gs pos="50000">
              <a:srgbClr val="009900">
                <a:shade val="67500"/>
                <a:satMod val="115000"/>
              </a:srgbClr>
            </a:gs>
            <a:gs pos="100000">
              <a:srgbClr val="009900">
                <a:shade val="100000"/>
                <a:satMod val="115000"/>
              </a:srgbClr>
            </a:gs>
          </a:gsLst>
          <a:path path="circle">
            <a:fillToRect l="50000" t="50000" r="50000" b="50000"/>
          </a:path>
          <a:tileRect/>
        </a:gradFill>
      </dgm:spPr>
      <dgm:t>
        <a:bodyPr/>
        <a:lstStyle/>
        <a:p>
          <a:r>
            <a:rPr lang="en-US" dirty="0"/>
            <a:t>Pragmatist </a:t>
          </a:r>
        </a:p>
      </dgm:t>
    </dgm:pt>
    <dgm:pt modelId="{5F36CBD7-B2E6-4B93-A808-16FBC1D87843}" type="parTrans" cxnId="{65F0355E-F25C-4F93-BB7E-2BC8763A4FBD}">
      <dgm:prSet/>
      <dgm:spPr/>
      <dgm:t>
        <a:bodyPr/>
        <a:lstStyle/>
        <a:p>
          <a:endParaRPr lang="en-US"/>
        </a:p>
      </dgm:t>
    </dgm:pt>
    <dgm:pt modelId="{D07BC57C-514A-4695-811D-19931AB64D1C}" type="sibTrans" cxnId="{65F0355E-F25C-4F93-BB7E-2BC8763A4FBD}">
      <dgm:prSet/>
      <dgm:spPr/>
      <dgm:t>
        <a:bodyPr/>
        <a:lstStyle/>
        <a:p>
          <a:endParaRPr lang="en-US"/>
        </a:p>
      </dgm:t>
    </dgm:pt>
    <dgm:pt modelId="{473AEE2B-176E-4EF3-BECE-47FD9321026A}" type="pres">
      <dgm:prSet presAssocID="{E733A68D-0251-44EF-B7CE-4B130000A911}" presName="diagram" presStyleCnt="0">
        <dgm:presLayoutVars>
          <dgm:chPref val="1"/>
          <dgm:dir/>
          <dgm:animOne val="branch"/>
          <dgm:animLvl val="lvl"/>
          <dgm:resizeHandles/>
        </dgm:presLayoutVars>
      </dgm:prSet>
      <dgm:spPr/>
    </dgm:pt>
    <dgm:pt modelId="{7B65C807-CE92-44B6-A7F0-29FA4C2DE946}" type="pres">
      <dgm:prSet presAssocID="{1D7097A2-BD93-432B-8262-7D2FF241DA54}" presName="root" presStyleCnt="0"/>
      <dgm:spPr/>
    </dgm:pt>
    <dgm:pt modelId="{1CCBF3D3-3D87-4515-8B1B-124A77F818EE}" type="pres">
      <dgm:prSet presAssocID="{1D7097A2-BD93-432B-8262-7D2FF241DA54}" presName="rootComposite" presStyleCnt="0"/>
      <dgm:spPr/>
    </dgm:pt>
    <dgm:pt modelId="{9C2E00D2-ADA6-4E8B-AF4A-063C4B3908F6}" type="pres">
      <dgm:prSet presAssocID="{1D7097A2-BD93-432B-8262-7D2FF241DA54}" presName="rootText" presStyleLbl="node1" presStyleIdx="0" presStyleCnt="4"/>
      <dgm:spPr/>
    </dgm:pt>
    <dgm:pt modelId="{574A9DA2-26EF-4D64-81FD-CF3FEE06169A}" type="pres">
      <dgm:prSet presAssocID="{1D7097A2-BD93-432B-8262-7D2FF241DA54}" presName="rootConnector" presStyleLbl="node1" presStyleIdx="0" presStyleCnt="4"/>
      <dgm:spPr/>
    </dgm:pt>
    <dgm:pt modelId="{25F83291-2FB8-4EC3-BB59-AA217D7EC151}" type="pres">
      <dgm:prSet presAssocID="{1D7097A2-BD93-432B-8262-7D2FF241DA54}" presName="childShape" presStyleCnt="0"/>
      <dgm:spPr/>
    </dgm:pt>
    <dgm:pt modelId="{295E0955-01EC-42E4-B50F-382F7279DAC9}" type="pres">
      <dgm:prSet presAssocID="{1E2E377E-110C-488B-B8EF-C671BE3290A0}" presName="root" presStyleCnt="0"/>
      <dgm:spPr/>
    </dgm:pt>
    <dgm:pt modelId="{3D168648-921F-4BB8-B8DF-734C94522F36}" type="pres">
      <dgm:prSet presAssocID="{1E2E377E-110C-488B-B8EF-C671BE3290A0}" presName="rootComposite" presStyleCnt="0"/>
      <dgm:spPr/>
    </dgm:pt>
    <dgm:pt modelId="{A895D688-81B7-467B-8143-63656F1B294B}" type="pres">
      <dgm:prSet presAssocID="{1E2E377E-110C-488B-B8EF-C671BE3290A0}" presName="rootText" presStyleLbl="node1" presStyleIdx="1" presStyleCnt="4"/>
      <dgm:spPr/>
    </dgm:pt>
    <dgm:pt modelId="{E5ECD772-8734-455D-879E-D64AEF8B5031}" type="pres">
      <dgm:prSet presAssocID="{1E2E377E-110C-488B-B8EF-C671BE3290A0}" presName="rootConnector" presStyleLbl="node1" presStyleIdx="1" presStyleCnt="4"/>
      <dgm:spPr/>
    </dgm:pt>
    <dgm:pt modelId="{6928785C-50BF-4F43-B091-9196F70712BF}" type="pres">
      <dgm:prSet presAssocID="{1E2E377E-110C-488B-B8EF-C671BE3290A0}" presName="childShape" presStyleCnt="0"/>
      <dgm:spPr/>
    </dgm:pt>
    <dgm:pt modelId="{AC332DCC-D2BC-4F4F-9FDA-54973AFFDD46}" type="pres">
      <dgm:prSet presAssocID="{E1E5C9CF-32BD-43DA-9EAB-81F137ED8E87}" presName="root" presStyleCnt="0"/>
      <dgm:spPr/>
    </dgm:pt>
    <dgm:pt modelId="{C350C4D4-F699-40FE-BB59-779BFFC3B69F}" type="pres">
      <dgm:prSet presAssocID="{E1E5C9CF-32BD-43DA-9EAB-81F137ED8E87}" presName="rootComposite" presStyleCnt="0"/>
      <dgm:spPr/>
    </dgm:pt>
    <dgm:pt modelId="{D0488696-ED8F-44E3-90D2-B61E8BA78452}" type="pres">
      <dgm:prSet presAssocID="{E1E5C9CF-32BD-43DA-9EAB-81F137ED8E87}" presName="rootText" presStyleLbl="node1" presStyleIdx="2" presStyleCnt="4"/>
      <dgm:spPr/>
    </dgm:pt>
    <dgm:pt modelId="{CCF6BF23-A8A9-4FC2-8B8A-98A436FE14B3}" type="pres">
      <dgm:prSet presAssocID="{E1E5C9CF-32BD-43DA-9EAB-81F137ED8E87}" presName="rootConnector" presStyleLbl="node1" presStyleIdx="2" presStyleCnt="4"/>
      <dgm:spPr/>
    </dgm:pt>
    <dgm:pt modelId="{2F2097CE-CC9F-4510-B6AA-D6341F7C0EEB}" type="pres">
      <dgm:prSet presAssocID="{E1E5C9CF-32BD-43DA-9EAB-81F137ED8E87}" presName="childShape" presStyleCnt="0"/>
      <dgm:spPr/>
    </dgm:pt>
    <dgm:pt modelId="{977D31CB-350A-453C-B219-9A9512CB6A31}" type="pres">
      <dgm:prSet presAssocID="{18951D93-87A0-49FD-8193-88E4E1399B5E}" presName="root" presStyleCnt="0"/>
      <dgm:spPr/>
    </dgm:pt>
    <dgm:pt modelId="{FD1B9CB1-50D1-4043-AA19-473F077B64BF}" type="pres">
      <dgm:prSet presAssocID="{18951D93-87A0-49FD-8193-88E4E1399B5E}" presName="rootComposite" presStyleCnt="0"/>
      <dgm:spPr/>
    </dgm:pt>
    <dgm:pt modelId="{0CF4ED06-001E-408A-9914-28ED854F1159}" type="pres">
      <dgm:prSet presAssocID="{18951D93-87A0-49FD-8193-88E4E1399B5E}" presName="rootText" presStyleLbl="node1" presStyleIdx="3" presStyleCnt="4"/>
      <dgm:spPr/>
    </dgm:pt>
    <dgm:pt modelId="{8B494220-9F45-4B87-9E1F-A5EA5CB7EA31}" type="pres">
      <dgm:prSet presAssocID="{18951D93-87A0-49FD-8193-88E4E1399B5E}" presName="rootConnector" presStyleLbl="node1" presStyleIdx="3" presStyleCnt="4"/>
      <dgm:spPr/>
    </dgm:pt>
    <dgm:pt modelId="{06A70B66-10D8-427F-BDFA-C185FD83EC8D}" type="pres">
      <dgm:prSet presAssocID="{18951D93-87A0-49FD-8193-88E4E1399B5E}" presName="childShape" presStyleCnt="0"/>
      <dgm:spPr/>
    </dgm:pt>
  </dgm:ptLst>
  <dgm:cxnLst>
    <dgm:cxn modelId="{B27F0211-64C4-4887-B909-AF883CD0D89A}" srcId="{E733A68D-0251-44EF-B7CE-4B130000A911}" destId="{1E2E377E-110C-488B-B8EF-C671BE3290A0}" srcOrd="1" destOrd="0" parTransId="{F3F53C69-D685-4D04-9B14-A7C11A32BB28}" sibTransId="{04925C32-C047-491C-81AC-C274F14F19C0}"/>
    <dgm:cxn modelId="{4E1E2821-5157-4DA9-AF37-2BADDAAE8AD5}" type="presOf" srcId="{1E2E377E-110C-488B-B8EF-C671BE3290A0}" destId="{A895D688-81B7-467B-8143-63656F1B294B}" srcOrd="0" destOrd="0" presId="urn:microsoft.com/office/officeart/2005/8/layout/hierarchy3"/>
    <dgm:cxn modelId="{1E9E445D-F549-43C6-A9A2-ED3D5E5FC6B6}" type="presOf" srcId="{E1E5C9CF-32BD-43DA-9EAB-81F137ED8E87}" destId="{CCF6BF23-A8A9-4FC2-8B8A-98A436FE14B3}" srcOrd="1" destOrd="0" presId="urn:microsoft.com/office/officeart/2005/8/layout/hierarchy3"/>
    <dgm:cxn modelId="{65F0355E-F25C-4F93-BB7E-2BC8763A4FBD}" srcId="{E733A68D-0251-44EF-B7CE-4B130000A911}" destId="{18951D93-87A0-49FD-8193-88E4E1399B5E}" srcOrd="3" destOrd="0" parTransId="{5F36CBD7-B2E6-4B93-A808-16FBC1D87843}" sibTransId="{D07BC57C-514A-4695-811D-19931AB64D1C}"/>
    <dgm:cxn modelId="{FEE54C64-7E20-4828-BC57-2EADFFD1235D}" type="presOf" srcId="{E1E5C9CF-32BD-43DA-9EAB-81F137ED8E87}" destId="{D0488696-ED8F-44E3-90D2-B61E8BA78452}" srcOrd="0" destOrd="0" presId="urn:microsoft.com/office/officeart/2005/8/layout/hierarchy3"/>
    <dgm:cxn modelId="{500AB945-1460-4734-BD11-68518C78281B}" type="presOf" srcId="{1D7097A2-BD93-432B-8262-7D2FF241DA54}" destId="{574A9DA2-26EF-4D64-81FD-CF3FEE06169A}" srcOrd="1" destOrd="0" presId="urn:microsoft.com/office/officeart/2005/8/layout/hierarchy3"/>
    <dgm:cxn modelId="{B0EF3848-5329-4E40-BFAE-83A282F335DF}" type="presOf" srcId="{18951D93-87A0-49FD-8193-88E4E1399B5E}" destId="{8B494220-9F45-4B87-9E1F-A5EA5CB7EA31}" srcOrd="1" destOrd="0" presId="urn:microsoft.com/office/officeart/2005/8/layout/hierarchy3"/>
    <dgm:cxn modelId="{4D327D69-BF53-4220-B62B-083E6CAC6A7F}" type="presOf" srcId="{1D7097A2-BD93-432B-8262-7D2FF241DA54}" destId="{9C2E00D2-ADA6-4E8B-AF4A-063C4B3908F6}" srcOrd="0" destOrd="0" presId="urn:microsoft.com/office/officeart/2005/8/layout/hierarchy3"/>
    <dgm:cxn modelId="{8981116B-975B-4FE4-A490-A714721809E1}" type="presOf" srcId="{1E2E377E-110C-488B-B8EF-C671BE3290A0}" destId="{E5ECD772-8734-455D-879E-D64AEF8B5031}" srcOrd="1" destOrd="0" presId="urn:microsoft.com/office/officeart/2005/8/layout/hierarchy3"/>
    <dgm:cxn modelId="{7858FB52-2DE1-4D32-8062-F2090632F6D2}" srcId="{E733A68D-0251-44EF-B7CE-4B130000A911}" destId="{E1E5C9CF-32BD-43DA-9EAB-81F137ED8E87}" srcOrd="2" destOrd="0" parTransId="{216D1F5E-7ED2-4D7E-AAE3-C7E8C16FD9CA}" sibTransId="{C17A7F65-FF5F-43A8-9F87-08A59BBEA3A5}"/>
    <dgm:cxn modelId="{83023379-CABF-4383-AB61-D8B474C37136}" type="presOf" srcId="{18951D93-87A0-49FD-8193-88E4E1399B5E}" destId="{0CF4ED06-001E-408A-9914-28ED854F1159}" srcOrd="0" destOrd="0" presId="urn:microsoft.com/office/officeart/2005/8/layout/hierarchy3"/>
    <dgm:cxn modelId="{2C87549B-25F2-4F18-AF59-8382B972AA85}" srcId="{E733A68D-0251-44EF-B7CE-4B130000A911}" destId="{1D7097A2-BD93-432B-8262-7D2FF241DA54}" srcOrd="0" destOrd="0" parTransId="{069C21DC-855B-4A61-8045-8E8C6F275C12}" sibTransId="{DCD62AC8-6816-41EA-A2B7-DE88763BE550}"/>
    <dgm:cxn modelId="{E90480C7-A4FA-4979-A3DE-E4080019C101}" type="presOf" srcId="{E733A68D-0251-44EF-B7CE-4B130000A911}" destId="{473AEE2B-176E-4EF3-BECE-47FD9321026A}" srcOrd="0" destOrd="0" presId="urn:microsoft.com/office/officeart/2005/8/layout/hierarchy3"/>
    <dgm:cxn modelId="{05624B4F-E902-4845-8187-F86DAEF06242}" type="presParOf" srcId="{473AEE2B-176E-4EF3-BECE-47FD9321026A}" destId="{7B65C807-CE92-44B6-A7F0-29FA4C2DE946}" srcOrd="0" destOrd="0" presId="urn:microsoft.com/office/officeart/2005/8/layout/hierarchy3"/>
    <dgm:cxn modelId="{185A09D6-B3EB-4E2A-8DD8-BEA12AE4EC90}" type="presParOf" srcId="{7B65C807-CE92-44B6-A7F0-29FA4C2DE946}" destId="{1CCBF3D3-3D87-4515-8B1B-124A77F818EE}" srcOrd="0" destOrd="0" presId="urn:microsoft.com/office/officeart/2005/8/layout/hierarchy3"/>
    <dgm:cxn modelId="{0871B6B1-50DA-4762-8F1E-854A7B4E2A97}" type="presParOf" srcId="{1CCBF3D3-3D87-4515-8B1B-124A77F818EE}" destId="{9C2E00D2-ADA6-4E8B-AF4A-063C4B3908F6}" srcOrd="0" destOrd="0" presId="urn:microsoft.com/office/officeart/2005/8/layout/hierarchy3"/>
    <dgm:cxn modelId="{ED6F1CE7-76E2-4E19-9B3D-475A63E713A7}" type="presParOf" srcId="{1CCBF3D3-3D87-4515-8B1B-124A77F818EE}" destId="{574A9DA2-26EF-4D64-81FD-CF3FEE06169A}" srcOrd="1" destOrd="0" presId="urn:microsoft.com/office/officeart/2005/8/layout/hierarchy3"/>
    <dgm:cxn modelId="{D2D1D8E3-A7A8-4718-909B-EF35D37B5C3F}" type="presParOf" srcId="{7B65C807-CE92-44B6-A7F0-29FA4C2DE946}" destId="{25F83291-2FB8-4EC3-BB59-AA217D7EC151}" srcOrd="1" destOrd="0" presId="urn:microsoft.com/office/officeart/2005/8/layout/hierarchy3"/>
    <dgm:cxn modelId="{27B60B69-065B-4DFC-B1B8-BA43B2B68DD8}" type="presParOf" srcId="{473AEE2B-176E-4EF3-BECE-47FD9321026A}" destId="{295E0955-01EC-42E4-B50F-382F7279DAC9}" srcOrd="1" destOrd="0" presId="urn:microsoft.com/office/officeart/2005/8/layout/hierarchy3"/>
    <dgm:cxn modelId="{CEDDA5AB-338B-4D29-A429-5FE76A5DA176}" type="presParOf" srcId="{295E0955-01EC-42E4-B50F-382F7279DAC9}" destId="{3D168648-921F-4BB8-B8DF-734C94522F36}" srcOrd="0" destOrd="0" presId="urn:microsoft.com/office/officeart/2005/8/layout/hierarchy3"/>
    <dgm:cxn modelId="{96149689-F19F-4307-92A2-22967BA042F6}" type="presParOf" srcId="{3D168648-921F-4BB8-B8DF-734C94522F36}" destId="{A895D688-81B7-467B-8143-63656F1B294B}" srcOrd="0" destOrd="0" presId="urn:microsoft.com/office/officeart/2005/8/layout/hierarchy3"/>
    <dgm:cxn modelId="{93D2C7EB-421C-4355-8097-5AC979AE36D7}" type="presParOf" srcId="{3D168648-921F-4BB8-B8DF-734C94522F36}" destId="{E5ECD772-8734-455D-879E-D64AEF8B5031}" srcOrd="1" destOrd="0" presId="urn:microsoft.com/office/officeart/2005/8/layout/hierarchy3"/>
    <dgm:cxn modelId="{AF1DE489-7D25-4F2D-930D-56674D02CD2D}" type="presParOf" srcId="{295E0955-01EC-42E4-B50F-382F7279DAC9}" destId="{6928785C-50BF-4F43-B091-9196F70712BF}" srcOrd="1" destOrd="0" presId="urn:microsoft.com/office/officeart/2005/8/layout/hierarchy3"/>
    <dgm:cxn modelId="{D91550D4-AC30-4C9E-BCB7-FE05EB0EE02A}" type="presParOf" srcId="{473AEE2B-176E-4EF3-BECE-47FD9321026A}" destId="{AC332DCC-D2BC-4F4F-9FDA-54973AFFDD46}" srcOrd="2" destOrd="0" presId="urn:microsoft.com/office/officeart/2005/8/layout/hierarchy3"/>
    <dgm:cxn modelId="{6C72C8E0-EB7F-45E8-AC24-8CEDB3C86788}" type="presParOf" srcId="{AC332DCC-D2BC-4F4F-9FDA-54973AFFDD46}" destId="{C350C4D4-F699-40FE-BB59-779BFFC3B69F}" srcOrd="0" destOrd="0" presId="urn:microsoft.com/office/officeart/2005/8/layout/hierarchy3"/>
    <dgm:cxn modelId="{9789EAD0-1259-4821-8233-1DE0B158F9A0}" type="presParOf" srcId="{C350C4D4-F699-40FE-BB59-779BFFC3B69F}" destId="{D0488696-ED8F-44E3-90D2-B61E8BA78452}" srcOrd="0" destOrd="0" presId="urn:microsoft.com/office/officeart/2005/8/layout/hierarchy3"/>
    <dgm:cxn modelId="{A33B5AB2-6BC3-44B1-AB01-8434A03E962D}" type="presParOf" srcId="{C350C4D4-F699-40FE-BB59-779BFFC3B69F}" destId="{CCF6BF23-A8A9-4FC2-8B8A-98A436FE14B3}" srcOrd="1" destOrd="0" presId="urn:microsoft.com/office/officeart/2005/8/layout/hierarchy3"/>
    <dgm:cxn modelId="{71C9047B-A044-43D5-9214-F6CA8B03C350}" type="presParOf" srcId="{AC332DCC-D2BC-4F4F-9FDA-54973AFFDD46}" destId="{2F2097CE-CC9F-4510-B6AA-D6341F7C0EEB}" srcOrd="1" destOrd="0" presId="urn:microsoft.com/office/officeart/2005/8/layout/hierarchy3"/>
    <dgm:cxn modelId="{F4CF70A8-719F-4A24-AD8A-8D761FA8ED08}" type="presParOf" srcId="{473AEE2B-176E-4EF3-BECE-47FD9321026A}" destId="{977D31CB-350A-453C-B219-9A9512CB6A31}" srcOrd="3" destOrd="0" presId="urn:microsoft.com/office/officeart/2005/8/layout/hierarchy3"/>
    <dgm:cxn modelId="{FC19CA77-56AF-44CB-B3CA-B3C39784D281}" type="presParOf" srcId="{977D31CB-350A-453C-B219-9A9512CB6A31}" destId="{FD1B9CB1-50D1-4043-AA19-473F077B64BF}" srcOrd="0" destOrd="0" presId="urn:microsoft.com/office/officeart/2005/8/layout/hierarchy3"/>
    <dgm:cxn modelId="{6B1C463F-5896-4098-AC6D-A3CE65CFD19B}" type="presParOf" srcId="{FD1B9CB1-50D1-4043-AA19-473F077B64BF}" destId="{0CF4ED06-001E-408A-9914-28ED854F1159}" srcOrd="0" destOrd="0" presId="urn:microsoft.com/office/officeart/2005/8/layout/hierarchy3"/>
    <dgm:cxn modelId="{B5327128-FAC1-4B0F-9422-3EFE2826B7AE}" type="presParOf" srcId="{FD1B9CB1-50D1-4043-AA19-473F077B64BF}" destId="{8B494220-9F45-4B87-9E1F-A5EA5CB7EA31}" srcOrd="1" destOrd="0" presId="urn:microsoft.com/office/officeart/2005/8/layout/hierarchy3"/>
    <dgm:cxn modelId="{B3A6D766-328B-492D-B6DD-6AE742E39EC2}" type="presParOf" srcId="{977D31CB-350A-453C-B219-9A9512CB6A31}" destId="{06A70B66-10D8-427F-BDFA-C185FD83EC8D}"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7B5D5B-EAF0-435E-859E-B8AD884A7937}"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9D32395A-FA7B-4620-8279-2AC332AE85BB}">
      <dgm:prSet/>
      <dgm:spPr/>
      <dgm:t>
        <a:bodyPr/>
        <a:lstStyle/>
        <a:p>
          <a:r>
            <a:rPr lang="en-US" dirty="0"/>
            <a:t>Syllabus Statement (instructor-crafted or negotiated with students)</a:t>
          </a:r>
        </a:p>
      </dgm:t>
    </dgm:pt>
    <dgm:pt modelId="{1017B4A2-EA41-48C9-B882-0A3728191AA3}" type="parTrans" cxnId="{29AE16CA-8E08-4704-B3CD-99FDC951BEDA}">
      <dgm:prSet/>
      <dgm:spPr/>
      <dgm:t>
        <a:bodyPr/>
        <a:lstStyle/>
        <a:p>
          <a:endParaRPr lang="en-US"/>
        </a:p>
      </dgm:t>
    </dgm:pt>
    <dgm:pt modelId="{D7FDE8D8-41AF-4601-8D5B-4902F3CCF87E}" type="sibTrans" cxnId="{29AE16CA-8E08-4704-B3CD-99FDC951BEDA}">
      <dgm:prSet/>
      <dgm:spPr/>
      <dgm:t>
        <a:bodyPr/>
        <a:lstStyle/>
        <a:p>
          <a:endParaRPr lang="en-US"/>
        </a:p>
      </dgm:t>
    </dgm:pt>
    <dgm:pt modelId="{19B189A3-7C33-444C-AE0A-97507A25F4CC}">
      <dgm:prSet custT="1"/>
      <dgm:spPr/>
      <dgm:t>
        <a:bodyPr/>
        <a:lstStyle/>
        <a:p>
          <a:r>
            <a:rPr lang="en-US" sz="2400" dirty="0"/>
            <a:t>Comparative Analysis (student-written essay is compared to ChatGPT-written essay on the same topic)</a:t>
          </a:r>
        </a:p>
      </dgm:t>
    </dgm:pt>
    <dgm:pt modelId="{47A89988-368A-4E7F-A1A1-E1C6F4FD71E3}" type="parTrans" cxnId="{F604CF4A-C33C-4DB7-A7DB-516F02364436}">
      <dgm:prSet/>
      <dgm:spPr/>
      <dgm:t>
        <a:bodyPr/>
        <a:lstStyle/>
        <a:p>
          <a:endParaRPr lang="en-US"/>
        </a:p>
      </dgm:t>
    </dgm:pt>
    <dgm:pt modelId="{2E59B49C-A060-47C6-9990-CECF3FFD3710}" type="sibTrans" cxnId="{F604CF4A-C33C-4DB7-A7DB-516F02364436}">
      <dgm:prSet/>
      <dgm:spPr/>
      <dgm:t>
        <a:bodyPr/>
        <a:lstStyle/>
        <a:p>
          <a:endParaRPr lang="en-US"/>
        </a:p>
      </dgm:t>
    </dgm:pt>
    <dgm:pt modelId="{47994488-2A44-4282-951D-E9708F8305F7}">
      <dgm:prSet custT="1"/>
      <dgm:spPr/>
      <dgm:t>
        <a:bodyPr/>
        <a:lstStyle/>
        <a:p>
          <a:r>
            <a:rPr lang="en-US" sz="2800" dirty="0"/>
            <a:t>GAI Ethical Concerns</a:t>
          </a:r>
        </a:p>
      </dgm:t>
    </dgm:pt>
    <dgm:pt modelId="{44A4A1F3-09A4-4C7D-A0E5-7FD3030F2872}" type="parTrans" cxnId="{3837FC80-9383-4E61-B55E-83D8D66CAAEB}">
      <dgm:prSet/>
      <dgm:spPr/>
      <dgm:t>
        <a:bodyPr/>
        <a:lstStyle/>
        <a:p>
          <a:endParaRPr lang="en-US"/>
        </a:p>
      </dgm:t>
    </dgm:pt>
    <dgm:pt modelId="{571DDD3C-7C86-4994-A20C-AD4176306A89}" type="sibTrans" cxnId="{3837FC80-9383-4E61-B55E-83D8D66CAAEB}">
      <dgm:prSet/>
      <dgm:spPr/>
      <dgm:t>
        <a:bodyPr/>
        <a:lstStyle/>
        <a:p>
          <a:endParaRPr lang="en-US"/>
        </a:p>
      </dgm:t>
    </dgm:pt>
    <dgm:pt modelId="{69A39BDA-0B94-4FF3-A86F-31744817AE4D}">
      <dgm:prSet custT="1"/>
      <dgm:spPr/>
      <dgm:t>
        <a:bodyPr/>
        <a:lstStyle/>
        <a:p>
          <a:r>
            <a:rPr lang="en-US" sz="2800" dirty="0"/>
            <a:t>Sample Essays </a:t>
          </a:r>
        </a:p>
      </dgm:t>
    </dgm:pt>
    <dgm:pt modelId="{9B260CF1-37D6-473E-8F77-27EC0D6A9106}" type="parTrans" cxnId="{1CAFECB2-E61B-426B-B876-EA3E7C4B1265}">
      <dgm:prSet/>
      <dgm:spPr/>
      <dgm:t>
        <a:bodyPr/>
        <a:lstStyle/>
        <a:p>
          <a:endParaRPr lang="en-US"/>
        </a:p>
      </dgm:t>
    </dgm:pt>
    <dgm:pt modelId="{EEC79B67-4728-4FEE-9CA2-15F23F6408C3}" type="sibTrans" cxnId="{1CAFECB2-E61B-426B-B876-EA3E7C4B1265}">
      <dgm:prSet/>
      <dgm:spPr/>
      <dgm:t>
        <a:bodyPr/>
        <a:lstStyle/>
        <a:p>
          <a:endParaRPr lang="en-US"/>
        </a:p>
      </dgm:t>
    </dgm:pt>
    <dgm:pt modelId="{1E68BF47-4C08-4851-B1BA-B351DE796730}">
      <dgm:prSet custT="1"/>
      <dgm:spPr/>
      <dgm:t>
        <a:bodyPr/>
        <a:lstStyle/>
        <a:p>
          <a:r>
            <a:rPr lang="en-US" sz="2800" dirty="0"/>
            <a:t>Metaphors and Analogies </a:t>
          </a:r>
        </a:p>
      </dgm:t>
    </dgm:pt>
    <dgm:pt modelId="{01B244FE-11C1-4144-ABF7-441EB8E000FA}" type="parTrans" cxnId="{AF479F87-DF40-4A7B-9859-62A00C3C6795}">
      <dgm:prSet/>
      <dgm:spPr/>
      <dgm:t>
        <a:bodyPr/>
        <a:lstStyle/>
        <a:p>
          <a:endParaRPr lang="en-US"/>
        </a:p>
      </dgm:t>
    </dgm:pt>
    <dgm:pt modelId="{242F0FC4-9FCD-4AFC-AED3-577FAF0EA2FD}" type="sibTrans" cxnId="{AF479F87-DF40-4A7B-9859-62A00C3C6795}">
      <dgm:prSet/>
      <dgm:spPr/>
      <dgm:t>
        <a:bodyPr/>
        <a:lstStyle/>
        <a:p>
          <a:endParaRPr lang="en-US"/>
        </a:p>
      </dgm:t>
    </dgm:pt>
    <dgm:pt modelId="{95CAB3C3-2498-4BFA-8856-6B645CFB99D5}" type="pres">
      <dgm:prSet presAssocID="{C67B5D5B-EAF0-435E-859E-B8AD884A7937}" presName="linear" presStyleCnt="0">
        <dgm:presLayoutVars>
          <dgm:animLvl val="lvl"/>
          <dgm:resizeHandles val="exact"/>
        </dgm:presLayoutVars>
      </dgm:prSet>
      <dgm:spPr/>
    </dgm:pt>
    <dgm:pt modelId="{25B14050-5522-489D-AFF7-8DB569BDA147}" type="pres">
      <dgm:prSet presAssocID="{9D32395A-FA7B-4620-8279-2AC332AE85BB}" presName="parentText" presStyleLbl="node1" presStyleIdx="0" presStyleCnt="5">
        <dgm:presLayoutVars>
          <dgm:chMax val="0"/>
          <dgm:bulletEnabled val="1"/>
        </dgm:presLayoutVars>
      </dgm:prSet>
      <dgm:spPr/>
    </dgm:pt>
    <dgm:pt modelId="{EB067651-D21D-4095-8A2F-C0D1B23126F3}" type="pres">
      <dgm:prSet presAssocID="{D7FDE8D8-41AF-4601-8D5B-4902F3CCF87E}" presName="spacer" presStyleCnt="0"/>
      <dgm:spPr/>
    </dgm:pt>
    <dgm:pt modelId="{242F6909-5BF0-4443-8048-9FB861D06DD7}" type="pres">
      <dgm:prSet presAssocID="{19B189A3-7C33-444C-AE0A-97507A25F4CC}" presName="parentText" presStyleLbl="node1" presStyleIdx="1" presStyleCnt="5">
        <dgm:presLayoutVars>
          <dgm:chMax val="0"/>
          <dgm:bulletEnabled val="1"/>
        </dgm:presLayoutVars>
      </dgm:prSet>
      <dgm:spPr/>
    </dgm:pt>
    <dgm:pt modelId="{B24281CB-8C9E-4A83-9E25-D2688C5774BB}" type="pres">
      <dgm:prSet presAssocID="{2E59B49C-A060-47C6-9990-CECF3FFD3710}" presName="spacer" presStyleCnt="0"/>
      <dgm:spPr/>
    </dgm:pt>
    <dgm:pt modelId="{FD294BB3-FCA8-45AE-AB58-C91AD1DA1645}" type="pres">
      <dgm:prSet presAssocID="{47994488-2A44-4282-951D-E9708F8305F7}" presName="parentText" presStyleLbl="node1" presStyleIdx="2" presStyleCnt="5">
        <dgm:presLayoutVars>
          <dgm:chMax val="0"/>
          <dgm:bulletEnabled val="1"/>
        </dgm:presLayoutVars>
      </dgm:prSet>
      <dgm:spPr/>
    </dgm:pt>
    <dgm:pt modelId="{27527830-A15D-4AF9-BD16-0559134D045A}" type="pres">
      <dgm:prSet presAssocID="{571DDD3C-7C86-4994-A20C-AD4176306A89}" presName="spacer" presStyleCnt="0"/>
      <dgm:spPr/>
    </dgm:pt>
    <dgm:pt modelId="{77F73E73-B763-4CB9-960D-696DF9B4296A}" type="pres">
      <dgm:prSet presAssocID="{69A39BDA-0B94-4FF3-A86F-31744817AE4D}" presName="parentText" presStyleLbl="node1" presStyleIdx="3" presStyleCnt="5">
        <dgm:presLayoutVars>
          <dgm:chMax val="0"/>
          <dgm:bulletEnabled val="1"/>
        </dgm:presLayoutVars>
      </dgm:prSet>
      <dgm:spPr/>
    </dgm:pt>
    <dgm:pt modelId="{7A89372D-345B-41F7-B2A9-5A064E81B568}" type="pres">
      <dgm:prSet presAssocID="{EEC79B67-4728-4FEE-9CA2-15F23F6408C3}" presName="spacer" presStyleCnt="0"/>
      <dgm:spPr/>
    </dgm:pt>
    <dgm:pt modelId="{BC0E0EA9-55F2-4315-A3F1-D538806D3204}" type="pres">
      <dgm:prSet presAssocID="{1E68BF47-4C08-4851-B1BA-B351DE796730}" presName="parentText" presStyleLbl="node1" presStyleIdx="4" presStyleCnt="5">
        <dgm:presLayoutVars>
          <dgm:chMax val="0"/>
          <dgm:bulletEnabled val="1"/>
        </dgm:presLayoutVars>
      </dgm:prSet>
      <dgm:spPr/>
    </dgm:pt>
  </dgm:ptLst>
  <dgm:cxnLst>
    <dgm:cxn modelId="{C3AB2301-8AA6-4DC6-8354-9C5D798D038B}" type="presOf" srcId="{1E68BF47-4C08-4851-B1BA-B351DE796730}" destId="{BC0E0EA9-55F2-4315-A3F1-D538806D3204}" srcOrd="0" destOrd="0" presId="urn:microsoft.com/office/officeart/2005/8/layout/vList2"/>
    <dgm:cxn modelId="{2CDFF90F-EA12-4939-830E-144910F8CA60}" type="presOf" srcId="{47994488-2A44-4282-951D-E9708F8305F7}" destId="{FD294BB3-FCA8-45AE-AB58-C91AD1DA1645}" srcOrd="0" destOrd="0" presId="urn:microsoft.com/office/officeart/2005/8/layout/vList2"/>
    <dgm:cxn modelId="{B934E626-B27C-4123-90CA-C401F2DFF000}" type="presOf" srcId="{9D32395A-FA7B-4620-8279-2AC332AE85BB}" destId="{25B14050-5522-489D-AFF7-8DB569BDA147}" srcOrd="0" destOrd="0" presId="urn:microsoft.com/office/officeart/2005/8/layout/vList2"/>
    <dgm:cxn modelId="{F604CF4A-C33C-4DB7-A7DB-516F02364436}" srcId="{C67B5D5B-EAF0-435E-859E-B8AD884A7937}" destId="{19B189A3-7C33-444C-AE0A-97507A25F4CC}" srcOrd="1" destOrd="0" parTransId="{47A89988-368A-4E7F-A1A1-E1C6F4FD71E3}" sibTransId="{2E59B49C-A060-47C6-9990-CECF3FFD3710}"/>
    <dgm:cxn modelId="{3837FC80-9383-4E61-B55E-83D8D66CAAEB}" srcId="{C67B5D5B-EAF0-435E-859E-B8AD884A7937}" destId="{47994488-2A44-4282-951D-E9708F8305F7}" srcOrd="2" destOrd="0" parTransId="{44A4A1F3-09A4-4C7D-A0E5-7FD3030F2872}" sibTransId="{571DDD3C-7C86-4994-A20C-AD4176306A89}"/>
    <dgm:cxn modelId="{AF479F87-DF40-4A7B-9859-62A00C3C6795}" srcId="{C67B5D5B-EAF0-435E-859E-B8AD884A7937}" destId="{1E68BF47-4C08-4851-B1BA-B351DE796730}" srcOrd="4" destOrd="0" parTransId="{01B244FE-11C1-4144-ABF7-441EB8E000FA}" sibTransId="{242F0FC4-9FCD-4AFC-AED3-577FAF0EA2FD}"/>
    <dgm:cxn modelId="{1CAFECB2-E61B-426B-B876-EA3E7C4B1265}" srcId="{C67B5D5B-EAF0-435E-859E-B8AD884A7937}" destId="{69A39BDA-0B94-4FF3-A86F-31744817AE4D}" srcOrd="3" destOrd="0" parTransId="{9B260CF1-37D6-473E-8F77-27EC0D6A9106}" sibTransId="{EEC79B67-4728-4FEE-9CA2-15F23F6408C3}"/>
    <dgm:cxn modelId="{29AE16CA-8E08-4704-B3CD-99FDC951BEDA}" srcId="{C67B5D5B-EAF0-435E-859E-B8AD884A7937}" destId="{9D32395A-FA7B-4620-8279-2AC332AE85BB}" srcOrd="0" destOrd="0" parTransId="{1017B4A2-EA41-48C9-B882-0A3728191AA3}" sibTransId="{D7FDE8D8-41AF-4601-8D5B-4902F3CCF87E}"/>
    <dgm:cxn modelId="{917EE3F1-15A9-4F59-BA89-27DF1D81F2B7}" type="presOf" srcId="{69A39BDA-0B94-4FF3-A86F-31744817AE4D}" destId="{77F73E73-B763-4CB9-960D-696DF9B4296A}" srcOrd="0" destOrd="0" presId="urn:microsoft.com/office/officeart/2005/8/layout/vList2"/>
    <dgm:cxn modelId="{6DBEE1FD-DD4D-41BA-B363-A501ABD04274}" type="presOf" srcId="{19B189A3-7C33-444C-AE0A-97507A25F4CC}" destId="{242F6909-5BF0-4443-8048-9FB861D06DD7}" srcOrd="0" destOrd="0" presId="urn:microsoft.com/office/officeart/2005/8/layout/vList2"/>
    <dgm:cxn modelId="{5BC2B6FE-DCFC-48DC-92BD-D7CD93AB2574}" type="presOf" srcId="{C67B5D5B-EAF0-435E-859E-B8AD884A7937}" destId="{95CAB3C3-2498-4BFA-8856-6B645CFB99D5}" srcOrd="0" destOrd="0" presId="urn:microsoft.com/office/officeart/2005/8/layout/vList2"/>
    <dgm:cxn modelId="{BD8944E9-431A-4CDF-B719-AD038D7AE37C}" type="presParOf" srcId="{95CAB3C3-2498-4BFA-8856-6B645CFB99D5}" destId="{25B14050-5522-489D-AFF7-8DB569BDA147}" srcOrd="0" destOrd="0" presId="urn:microsoft.com/office/officeart/2005/8/layout/vList2"/>
    <dgm:cxn modelId="{B397A22A-5553-4238-B362-4A8F633EDF45}" type="presParOf" srcId="{95CAB3C3-2498-4BFA-8856-6B645CFB99D5}" destId="{EB067651-D21D-4095-8A2F-C0D1B23126F3}" srcOrd="1" destOrd="0" presId="urn:microsoft.com/office/officeart/2005/8/layout/vList2"/>
    <dgm:cxn modelId="{F4B15C30-A03D-4BEB-8F73-062D72527533}" type="presParOf" srcId="{95CAB3C3-2498-4BFA-8856-6B645CFB99D5}" destId="{242F6909-5BF0-4443-8048-9FB861D06DD7}" srcOrd="2" destOrd="0" presId="urn:microsoft.com/office/officeart/2005/8/layout/vList2"/>
    <dgm:cxn modelId="{94DA9748-7EC9-4569-870C-D24501035156}" type="presParOf" srcId="{95CAB3C3-2498-4BFA-8856-6B645CFB99D5}" destId="{B24281CB-8C9E-4A83-9E25-D2688C5774BB}" srcOrd="3" destOrd="0" presId="urn:microsoft.com/office/officeart/2005/8/layout/vList2"/>
    <dgm:cxn modelId="{3AD45B13-3AB6-4B0A-8749-6B4572211B6F}" type="presParOf" srcId="{95CAB3C3-2498-4BFA-8856-6B645CFB99D5}" destId="{FD294BB3-FCA8-45AE-AB58-C91AD1DA1645}" srcOrd="4" destOrd="0" presId="urn:microsoft.com/office/officeart/2005/8/layout/vList2"/>
    <dgm:cxn modelId="{395C1458-0691-4C85-8602-FFC0DFD2F8BD}" type="presParOf" srcId="{95CAB3C3-2498-4BFA-8856-6B645CFB99D5}" destId="{27527830-A15D-4AF9-BD16-0559134D045A}" srcOrd="5" destOrd="0" presId="urn:microsoft.com/office/officeart/2005/8/layout/vList2"/>
    <dgm:cxn modelId="{58AB1222-73EF-424D-AF92-8BB08F218206}" type="presParOf" srcId="{95CAB3C3-2498-4BFA-8856-6B645CFB99D5}" destId="{77F73E73-B763-4CB9-960D-696DF9B4296A}" srcOrd="6" destOrd="0" presId="urn:microsoft.com/office/officeart/2005/8/layout/vList2"/>
    <dgm:cxn modelId="{08AC4B3C-46C0-41A2-8FE5-897177ED5016}" type="presParOf" srcId="{95CAB3C3-2498-4BFA-8856-6B645CFB99D5}" destId="{7A89372D-345B-41F7-B2A9-5A064E81B568}" srcOrd="7" destOrd="0" presId="urn:microsoft.com/office/officeart/2005/8/layout/vList2"/>
    <dgm:cxn modelId="{193C2243-9850-4A5C-B713-67BE3DC3079C}" type="presParOf" srcId="{95CAB3C3-2498-4BFA-8856-6B645CFB99D5}" destId="{BC0E0EA9-55F2-4315-A3F1-D538806D320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C8FCDF2-2CE0-4ECD-9DA7-2B84C9E3F8E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97E5924-31F5-4D4F-A953-3AC1EF6A713A}">
      <dgm:prSet/>
      <dgm:spPr/>
      <dgm:t>
        <a:bodyPr/>
        <a:lstStyle/>
        <a:p>
          <a:pPr>
            <a:defRPr cap="all"/>
          </a:pPr>
          <a:r>
            <a:rPr lang="en-US" dirty="0"/>
            <a:t>How and ON What was ChatGPT trained?</a:t>
          </a:r>
        </a:p>
      </dgm:t>
    </dgm:pt>
    <dgm:pt modelId="{8223F0FC-C2F4-496E-9ACE-71D7B7005B1E}" type="parTrans" cxnId="{69BE4E4D-6AA1-497B-8271-CC37628960CD}">
      <dgm:prSet/>
      <dgm:spPr/>
      <dgm:t>
        <a:bodyPr/>
        <a:lstStyle/>
        <a:p>
          <a:endParaRPr lang="en-US"/>
        </a:p>
      </dgm:t>
    </dgm:pt>
    <dgm:pt modelId="{0C1B8920-0E78-41DB-8C2F-54A91F4AC4EF}" type="sibTrans" cxnId="{69BE4E4D-6AA1-497B-8271-CC37628960CD}">
      <dgm:prSet/>
      <dgm:spPr/>
      <dgm:t>
        <a:bodyPr/>
        <a:lstStyle/>
        <a:p>
          <a:endParaRPr lang="en-US"/>
        </a:p>
      </dgm:t>
    </dgm:pt>
    <dgm:pt modelId="{BF4730C6-EBBA-4ACF-859C-849434DF9F10}">
      <dgm:prSet/>
      <dgm:spPr/>
      <dgm:t>
        <a:bodyPr/>
        <a:lstStyle/>
        <a:p>
          <a:pPr>
            <a:defRPr cap="all"/>
          </a:pPr>
          <a:r>
            <a:rPr lang="en-US" dirty="0"/>
            <a:t>Who did the teaching and how were these teachers treated?</a:t>
          </a:r>
        </a:p>
      </dgm:t>
    </dgm:pt>
    <dgm:pt modelId="{C221BB26-ED77-412F-995E-5B202BBCBB12}" type="parTrans" cxnId="{879B180B-0B70-4A54-888C-22CEF229968D}">
      <dgm:prSet/>
      <dgm:spPr/>
      <dgm:t>
        <a:bodyPr/>
        <a:lstStyle/>
        <a:p>
          <a:endParaRPr lang="en-US"/>
        </a:p>
      </dgm:t>
    </dgm:pt>
    <dgm:pt modelId="{BDAC523A-69F5-4FEC-AA1C-4100E3519AEC}" type="sibTrans" cxnId="{879B180B-0B70-4A54-888C-22CEF229968D}">
      <dgm:prSet/>
      <dgm:spPr/>
      <dgm:t>
        <a:bodyPr/>
        <a:lstStyle/>
        <a:p>
          <a:endParaRPr lang="en-US"/>
        </a:p>
      </dgm:t>
    </dgm:pt>
    <dgm:pt modelId="{DA48D16F-7A68-488D-B245-97CF9CCAE0B9}">
      <dgm:prSet/>
      <dgm:spPr/>
      <dgm:t>
        <a:bodyPr/>
        <a:lstStyle/>
        <a:p>
          <a:pPr>
            <a:defRPr cap="all"/>
          </a:pPr>
          <a:r>
            <a:rPr lang="en-US" dirty="0"/>
            <a:t>What are the limitations of </a:t>
          </a:r>
          <a:r>
            <a:rPr lang="en-US" dirty="0" err="1"/>
            <a:t>chatgpt</a:t>
          </a:r>
          <a:r>
            <a:rPr lang="en-US" dirty="0"/>
            <a:t>?</a:t>
          </a:r>
        </a:p>
      </dgm:t>
    </dgm:pt>
    <dgm:pt modelId="{1A7BE813-E754-4B6C-8990-F1670FA017A8}" type="parTrans" cxnId="{DB0B0659-B649-4D74-A521-936EF5153984}">
      <dgm:prSet/>
      <dgm:spPr/>
      <dgm:t>
        <a:bodyPr/>
        <a:lstStyle/>
        <a:p>
          <a:endParaRPr lang="en-US"/>
        </a:p>
      </dgm:t>
    </dgm:pt>
    <dgm:pt modelId="{278D1AF4-A4E5-46A4-86D2-FF795B976F09}" type="sibTrans" cxnId="{DB0B0659-B649-4D74-A521-936EF5153984}">
      <dgm:prSet/>
      <dgm:spPr/>
      <dgm:t>
        <a:bodyPr/>
        <a:lstStyle/>
        <a:p>
          <a:endParaRPr lang="en-US"/>
        </a:p>
      </dgm:t>
    </dgm:pt>
    <dgm:pt modelId="{8F54514D-C6B6-4F66-82D7-B7D5EDB16432}">
      <dgm:prSet/>
      <dgm:spPr/>
      <dgm:t>
        <a:bodyPr/>
        <a:lstStyle/>
        <a:p>
          <a:pPr>
            <a:defRPr cap="all"/>
          </a:pPr>
          <a:r>
            <a:rPr lang="en-US"/>
            <a:t>What are the inherent biases in ChatGPT output?</a:t>
          </a:r>
        </a:p>
      </dgm:t>
    </dgm:pt>
    <dgm:pt modelId="{8E672094-7576-44D7-96D8-7CC6BA80BFAC}" type="parTrans" cxnId="{5875A07A-74EB-48ED-8841-7D1B3EE6C48A}">
      <dgm:prSet/>
      <dgm:spPr/>
      <dgm:t>
        <a:bodyPr/>
        <a:lstStyle/>
        <a:p>
          <a:endParaRPr lang="en-US"/>
        </a:p>
      </dgm:t>
    </dgm:pt>
    <dgm:pt modelId="{9A5FA025-DF5A-4F5D-B8FA-E33745002F7D}" type="sibTrans" cxnId="{5875A07A-74EB-48ED-8841-7D1B3EE6C48A}">
      <dgm:prSet/>
      <dgm:spPr/>
      <dgm:t>
        <a:bodyPr/>
        <a:lstStyle/>
        <a:p>
          <a:endParaRPr lang="en-US"/>
        </a:p>
      </dgm:t>
    </dgm:pt>
    <dgm:pt modelId="{73DE4EB9-3756-41E5-9800-F2977E4D5D87}">
      <dgm:prSet/>
      <dgm:spPr/>
      <dgm:t>
        <a:bodyPr/>
        <a:lstStyle/>
        <a:p>
          <a:pPr>
            <a:defRPr cap="all"/>
          </a:pPr>
          <a:r>
            <a:rPr lang="en-US" dirty="0"/>
            <a:t>What is the environmental impact of ChatGPT?</a:t>
          </a:r>
        </a:p>
      </dgm:t>
    </dgm:pt>
    <dgm:pt modelId="{4196718B-9E91-4458-8B27-23911F1B9341}" type="parTrans" cxnId="{BAAABEE5-32FD-4B48-8683-259E212D623F}">
      <dgm:prSet/>
      <dgm:spPr/>
      <dgm:t>
        <a:bodyPr/>
        <a:lstStyle/>
        <a:p>
          <a:endParaRPr lang="en-US"/>
        </a:p>
      </dgm:t>
    </dgm:pt>
    <dgm:pt modelId="{0521DEFD-5F58-4E6F-A99E-CB9DDC445180}" type="sibTrans" cxnId="{BAAABEE5-32FD-4B48-8683-259E212D623F}">
      <dgm:prSet/>
      <dgm:spPr/>
      <dgm:t>
        <a:bodyPr/>
        <a:lstStyle/>
        <a:p>
          <a:endParaRPr lang="en-US"/>
        </a:p>
      </dgm:t>
    </dgm:pt>
    <dgm:pt modelId="{B5BFC28A-B8D3-4D63-820C-E622298E22A6}" type="pres">
      <dgm:prSet presAssocID="{CC8FCDF2-2CE0-4ECD-9DA7-2B84C9E3F8E8}" presName="linear" presStyleCnt="0">
        <dgm:presLayoutVars>
          <dgm:animLvl val="lvl"/>
          <dgm:resizeHandles val="exact"/>
        </dgm:presLayoutVars>
      </dgm:prSet>
      <dgm:spPr/>
    </dgm:pt>
    <dgm:pt modelId="{21CA624D-2E86-49C4-BF32-657E56A5C390}" type="pres">
      <dgm:prSet presAssocID="{597E5924-31F5-4D4F-A953-3AC1EF6A713A}" presName="parentText" presStyleLbl="node1" presStyleIdx="0" presStyleCnt="5">
        <dgm:presLayoutVars>
          <dgm:chMax val="0"/>
          <dgm:bulletEnabled val="1"/>
        </dgm:presLayoutVars>
      </dgm:prSet>
      <dgm:spPr/>
    </dgm:pt>
    <dgm:pt modelId="{38B55117-C537-4A70-8BC6-998B3D896DBB}" type="pres">
      <dgm:prSet presAssocID="{0C1B8920-0E78-41DB-8C2F-54A91F4AC4EF}" presName="spacer" presStyleCnt="0"/>
      <dgm:spPr/>
    </dgm:pt>
    <dgm:pt modelId="{14FFA4A1-CCDE-4F44-AC17-D64F3A6B32F4}" type="pres">
      <dgm:prSet presAssocID="{BF4730C6-EBBA-4ACF-859C-849434DF9F10}" presName="parentText" presStyleLbl="node1" presStyleIdx="1" presStyleCnt="5">
        <dgm:presLayoutVars>
          <dgm:chMax val="0"/>
          <dgm:bulletEnabled val="1"/>
        </dgm:presLayoutVars>
      </dgm:prSet>
      <dgm:spPr/>
    </dgm:pt>
    <dgm:pt modelId="{A54F5D2D-54FE-44BD-B116-6F5CDF97EEF9}" type="pres">
      <dgm:prSet presAssocID="{BDAC523A-69F5-4FEC-AA1C-4100E3519AEC}" presName="spacer" presStyleCnt="0"/>
      <dgm:spPr/>
    </dgm:pt>
    <dgm:pt modelId="{81FDE32F-34C4-4345-A028-555D41D0CB51}" type="pres">
      <dgm:prSet presAssocID="{DA48D16F-7A68-488D-B245-97CF9CCAE0B9}" presName="parentText" presStyleLbl="node1" presStyleIdx="2" presStyleCnt="5">
        <dgm:presLayoutVars>
          <dgm:chMax val="0"/>
          <dgm:bulletEnabled val="1"/>
        </dgm:presLayoutVars>
      </dgm:prSet>
      <dgm:spPr/>
    </dgm:pt>
    <dgm:pt modelId="{68F7DF24-7EA5-44B1-A2E9-778747429B92}" type="pres">
      <dgm:prSet presAssocID="{278D1AF4-A4E5-46A4-86D2-FF795B976F09}" presName="spacer" presStyleCnt="0"/>
      <dgm:spPr/>
    </dgm:pt>
    <dgm:pt modelId="{013F1F12-57E5-41FD-8DEF-904F2A39F299}" type="pres">
      <dgm:prSet presAssocID="{8F54514D-C6B6-4F66-82D7-B7D5EDB16432}" presName="parentText" presStyleLbl="node1" presStyleIdx="3" presStyleCnt="5">
        <dgm:presLayoutVars>
          <dgm:chMax val="0"/>
          <dgm:bulletEnabled val="1"/>
        </dgm:presLayoutVars>
      </dgm:prSet>
      <dgm:spPr/>
    </dgm:pt>
    <dgm:pt modelId="{D22B5FD9-FB6B-46EF-A6E5-54454AF6E0DD}" type="pres">
      <dgm:prSet presAssocID="{9A5FA025-DF5A-4F5D-B8FA-E33745002F7D}" presName="spacer" presStyleCnt="0"/>
      <dgm:spPr/>
    </dgm:pt>
    <dgm:pt modelId="{A2DCD6C1-CC16-4D32-9434-73C512ADDE83}" type="pres">
      <dgm:prSet presAssocID="{73DE4EB9-3756-41E5-9800-F2977E4D5D87}" presName="parentText" presStyleLbl="node1" presStyleIdx="4" presStyleCnt="5">
        <dgm:presLayoutVars>
          <dgm:chMax val="0"/>
          <dgm:bulletEnabled val="1"/>
        </dgm:presLayoutVars>
      </dgm:prSet>
      <dgm:spPr/>
    </dgm:pt>
  </dgm:ptLst>
  <dgm:cxnLst>
    <dgm:cxn modelId="{879B180B-0B70-4A54-888C-22CEF229968D}" srcId="{CC8FCDF2-2CE0-4ECD-9DA7-2B84C9E3F8E8}" destId="{BF4730C6-EBBA-4ACF-859C-849434DF9F10}" srcOrd="1" destOrd="0" parTransId="{C221BB26-ED77-412F-995E-5B202BBCBB12}" sibTransId="{BDAC523A-69F5-4FEC-AA1C-4100E3519AEC}"/>
    <dgm:cxn modelId="{44497D6C-B37A-43EB-B54C-065EE33D8697}" type="presOf" srcId="{73DE4EB9-3756-41E5-9800-F2977E4D5D87}" destId="{A2DCD6C1-CC16-4D32-9434-73C512ADDE83}" srcOrd="0" destOrd="0" presId="urn:microsoft.com/office/officeart/2005/8/layout/vList2"/>
    <dgm:cxn modelId="{69BE4E4D-6AA1-497B-8271-CC37628960CD}" srcId="{CC8FCDF2-2CE0-4ECD-9DA7-2B84C9E3F8E8}" destId="{597E5924-31F5-4D4F-A953-3AC1EF6A713A}" srcOrd="0" destOrd="0" parTransId="{8223F0FC-C2F4-496E-9ACE-71D7B7005B1E}" sibTransId="{0C1B8920-0E78-41DB-8C2F-54A91F4AC4EF}"/>
    <dgm:cxn modelId="{FBFE976F-5007-4131-A958-BBB8EDFD947D}" type="presOf" srcId="{BF4730C6-EBBA-4ACF-859C-849434DF9F10}" destId="{14FFA4A1-CCDE-4F44-AC17-D64F3A6B32F4}" srcOrd="0" destOrd="0" presId="urn:microsoft.com/office/officeart/2005/8/layout/vList2"/>
    <dgm:cxn modelId="{6CAC4070-526F-4C2F-BF84-A5CF34BF2794}" type="presOf" srcId="{DA48D16F-7A68-488D-B245-97CF9CCAE0B9}" destId="{81FDE32F-34C4-4345-A028-555D41D0CB51}" srcOrd="0" destOrd="0" presId="urn:microsoft.com/office/officeart/2005/8/layout/vList2"/>
    <dgm:cxn modelId="{DB0B0659-B649-4D74-A521-936EF5153984}" srcId="{CC8FCDF2-2CE0-4ECD-9DA7-2B84C9E3F8E8}" destId="{DA48D16F-7A68-488D-B245-97CF9CCAE0B9}" srcOrd="2" destOrd="0" parTransId="{1A7BE813-E754-4B6C-8990-F1670FA017A8}" sibTransId="{278D1AF4-A4E5-46A4-86D2-FF795B976F09}"/>
    <dgm:cxn modelId="{5875A07A-74EB-48ED-8841-7D1B3EE6C48A}" srcId="{CC8FCDF2-2CE0-4ECD-9DA7-2B84C9E3F8E8}" destId="{8F54514D-C6B6-4F66-82D7-B7D5EDB16432}" srcOrd="3" destOrd="0" parTransId="{8E672094-7576-44D7-96D8-7CC6BA80BFAC}" sibTransId="{9A5FA025-DF5A-4F5D-B8FA-E33745002F7D}"/>
    <dgm:cxn modelId="{46F81981-11A1-466B-AA27-1424BE271A98}" type="presOf" srcId="{597E5924-31F5-4D4F-A953-3AC1EF6A713A}" destId="{21CA624D-2E86-49C4-BF32-657E56A5C390}" srcOrd="0" destOrd="0" presId="urn:microsoft.com/office/officeart/2005/8/layout/vList2"/>
    <dgm:cxn modelId="{FD12CAA3-A812-4C40-8E0B-E5413BD0EA9A}" type="presOf" srcId="{8F54514D-C6B6-4F66-82D7-B7D5EDB16432}" destId="{013F1F12-57E5-41FD-8DEF-904F2A39F299}" srcOrd="0" destOrd="0" presId="urn:microsoft.com/office/officeart/2005/8/layout/vList2"/>
    <dgm:cxn modelId="{17F7CED1-06DA-42D7-BE8D-6C280590EDA7}" type="presOf" srcId="{CC8FCDF2-2CE0-4ECD-9DA7-2B84C9E3F8E8}" destId="{B5BFC28A-B8D3-4D63-820C-E622298E22A6}" srcOrd="0" destOrd="0" presId="urn:microsoft.com/office/officeart/2005/8/layout/vList2"/>
    <dgm:cxn modelId="{BAAABEE5-32FD-4B48-8683-259E212D623F}" srcId="{CC8FCDF2-2CE0-4ECD-9DA7-2B84C9E3F8E8}" destId="{73DE4EB9-3756-41E5-9800-F2977E4D5D87}" srcOrd="4" destOrd="0" parTransId="{4196718B-9E91-4458-8B27-23911F1B9341}" sibTransId="{0521DEFD-5F58-4E6F-A99E-CB9DDC445180}"/>
    <dgm:cxn modelId="{37E74670-B5F7-4B54-B454-4C3BE4BF648D}" type="presParOf" srcId="{B5BFC28A-B8D3-4D63-820C-E622298E22A6}" destId="{21CA624D-2E86-49C4-BF32-657E56A5C390}" srcOrd="0" destOrd="0" presId="urn:microsoft.com/office/officeart/2005/8/layout/vList2"/>
    <dgm:cxn modelId="{99C28229-A998-4796-9951-D7A492A816BC}" type="presParOf" srcId="{B5BFC28A-B8D3-4D63-820C-E622298E22A6}" destId="{38B55117-C537-4A70-8BC6-998B3D896DBB}" srcOrd="1" destOrd="0" presId="urn:microsoft.com/office/officeart/2005/8/layout/vList2"/>
    <dgm:cxn modelId="{9D766D25-1337-46F7-97BF-470CF6C54F9C}" type="presParOf" srcId="{B5BFC28A-B8D3-4D63-820C-E622298E22A6}" destId="{14FFA4A1-CCDE-4F44-AC17-D64F3A6B32F4}" srcOrd="2" destOrd="0" presId="urn:microsoft.com/office/officeart/2005/8/layout/vList2"/>
    <dgm:cxn modelId="{DD20C3CF-2D6C-4564-8357-EF564C45DB02}" type="presParOf" srcId="{B5BFC28A-B8D3-4D63-820C-E622298E22A6}" destId="{A54F5D2D-54FE-44BD-B116-6F5CDF97EEF9}" srcOrd="3" destOrd="0" presId="urn:microsoft.com/office/officeart/2005/8/layout/vList2"/>
    <dgm:cxn modelId="{7F3F9287-3D3C-4180-8710-4BB2D963B79D}" type="presParOf" srcId="{B5BFC28A-B8D3-4D63-820C-E622298E22A6}" destId="{81FDE32F-34C4-4345-A028-555D41D0CB51}" srcOrd="4" destOrd="0" presId="urn:microsoft.com/office/officeart/2005/8/layout/vList2"/>
    <dgm:cxn modelId="{581EB5F9-7F67-4290-B5B2-8D9FFD395D7F}" type="presParOf" srcId="{B5BFC28A-B8D3-4D63-820C-E622298E22A6}" destId="{68F7DF24-7EA5-44B1-A2E9-778747429B92}" srcOrd="5" destOrd="0" presId="urn:microsoft.com/office/officeart/2005/8/layout/vList2"/>
    <dgm:cxn modelId="{25CA1219-DA4A-413A-986E-B22A36E7C684}" type="presParOf" srcId="{B5BFC28A-B8D3-4D63-820C-E622298E22A6}" destId="{013F1F12-57E5-41FD-8DEF-904F2A39F299}" srcOrd="6" destOrd="0" presId="urn:microsoft.com/office/officeart/2005/8/layout/vList2"/>
    <dgm:cxn modelId="{5900FA8C-8D77-4278-8E08-BC94D898D5D9}" type="presParOf" srcId="{B5BFC28A-B8D3-4D63-820C-E622298E22A6}" destId="{D22B5FD9-FB6B-46EF-A6E5-54454AF6E0DD}" srcOrd="7" destOrd="0" presId="urn:microsoft.com/office/officeart/2005/8/layout/vList2"/>
    <dgm:cxn modelId="{07CC6A03-02AA-4DF3-94FE-4BC05834E681}" type="presParOf" srcId="{B5BFC28A-B8D3-4D63-820C-E622298E22A6}" destId="{A2DCD6C1-CC16-4D32-9434-73C512ADDE8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317F7C-CFE2-44EA-B00C-1593B3D2753C}">
      <dsp:nvSpPr>
        <dsp:cNvPr id="0" name=""/>
        <dsp:cNvSpPr/>
      </dsp:nvSpPr>
      <dsp:spPr>
        <a:xfrm>
          <a:off x="0" y="424400"/>
          <a:ext cx="6666833" cy="6048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05FB0ADC-3CEB-4645-8C36-429356026B58}">
      <dsp:nvSpPr>
        <dsp:cNvPr id="0" name=""/>
        <dsp:cNvSpPr/>
      </dsp:nvSpPr>
      <dsp:spPr>
        <a:xfrm>
          <a:off x="333341" y="70160"/>
          <a:ext cx="4666783" cy="7084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Making an Informed Choice</a:t>
          </a:r>
        </a:p>
      </dsp:txBody>
      <dsp:txXfrm>
        <a:off x="367926" y="104745"/>
        <a:ext cx="4597613" cy="639310"/>
      </dsp:txXfrm>
    </dsp:sp>
    <dsp:sp modelId="{870031EA-A97B-47F5-B369-5D740B77F4B7}">
      <dsp:nvSpPr>
        <dsp:cNvPr id="0" name=""/>
        <dsp:cNvSpPr/>
      </dsp:nvSpPr>
      <dsp:spPr>
        <a:xfrm>
          <a:off x="0" y="1513040"/>
          <a:ext cx="6666833" cy="604800"/>
        </a:xfrm>
        <a:prstGeom prst="rect">
          <a:avLst/>
        </a:prstGeom>
        <a:solidFill>
          <a:schemeClr val="lt1">
            <a:alpha val="90000"/>
            <a:hueOff val="0"/>
            <a:satOff val="0"/>
            <a:lumOff val="0"/>
            <a:alphaOff val="0"/>
          </a:schemeClr>
        </a:solidFill>
        <a:ln w="12700" cap="flat" cmpd="sng" algn="ctr">
          <a:solidFill>
            <a:schemeClr val="accent5">
              <a:hueOff val="-3038037"/>
              <a:satOff val="-207"/>
              <a:lumOff val="490"/>
              <a:alphaOff val="0"/>
            </a:schemeClr>
          </a:solidFill>
          <a:prstDash val="solid"/>
          <a:miter lim="800000"/>
        </a:ln>
        <a:effectLst/>
      </dsp:spPr>
      <dsp:style>
        <a:lnRef idx="1">
          <a:scrgbClr r="0" g="0" b="0"/>
        </a:lnRef>
        <a:fillRef idx="1">
          <a:scrgbClr r="0" g="0" b="0"/>
        </a:fillRef>
        <a:effectRef idx="0">
          <a:scrgbClr r="0" g="0" b="0"/>
        </a:effectRef>
        <a:fontRef idx="minor"/>
      </dsp:style>
    </dsp:sp>
    <dsp:sp modelId="{CDA9BD4E-2B17-410B-BB63-B79A3DFDD9D2}">
      <dsp:nvSpPr>
        <dsp:cNvPr id="0" name=""/>
        <dsp:cNvSpPr/>
      </dsp:nvSpPr>
      <dsp:spPr>
        <a:xfrm>
          <a:off x="333341" y="1158800"/>
          <a:ext cx="4666783" cy="708480"/>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Pedagogical Pragmatism</a:t>
          </a:r>
        </a:p>
      </dsp:txBody>
      <dsp:txXfrm>
        <a:off x="367926" y="1193385"/>
        <a:ext cx="4597613" cy="639310"/>
      </dsp:txXfrm>
    </dsp:sp>
    <dsp:sp modelId="{AC96F683-B48F-4499-B3BC-F805A290C048}">
      <dsp:nvSpPr>
        <dsp:cNvPr id="0" name=""/>
        <dsp:cNvSpPr/>
      </dsp:nvSpPr>
      <dsp:spPr>
        <a:xfrm>
          <a:off x="0" y="2601680"/>
          <a:ext cx="6666833" cy="604800"/>
        </a:xfrm>
        <a:prstGeom prst="rect">
          <a:avLst/>
        </a:prstGeom>
        <a:solidFill>
          <a:schemeClr val="lt1">
            <a:alpha val="90000"/>
            <a:hueOff val="0"/>
            <a:satOff val="0"/>
            <a:lumOff val="0"/>
            <a:alphaOff val="0"/>
          </a:schemeClr>
        </a:solidFill>
        <a:ln w="12700" cap="flat" cmpd="sng" algn="ctr">
          <a:solidFill>
            <a:schemeClr val="accent5">
              <a:hueOff val="-6076075"/>
              <a:satOff val="-413"/>
              <a:lumOff val="981"/>
              <a:alphaOff val="0"/>
            </a:schemeClr>
          </a:solidFill>
          <a:prstDash val="solid"/>
          <a:miter lim="800000"/>
        </a:ln>
        <a:effectLst/>
      </dsp:spPr>
      <dsp:style>
        <a:lnRef idx="1">
          <a:scrgbClr r="0" g="0" b="0"/>
        </a:lnRef>
        <a:fillRef idx="1">
          <a:scrgbClr r="0" g="0" b="0"/>
        </a:fillRef>
        <a:effectRef idx="0">
          <a:scrgbClr r="0" g="0" b="0"/>
        </a:effectRef>
        <a:fontRef idx="minor"/>
      </dsp:style>
    </dsp:sp>
    <dsp:sp modelId="{49FFFA49-09EB-4C9C-B140-84097A48A7ED}">
      <dsp:nvSpPr>
        <dsp:cNvPr id="0" name=""/>
        <dsp:cNvSpPr/>
      </dsp:nvSpPr>
      <dsp:spPr>
        <a:xfrm>
          <a:off x="333341" y="2247440"/>
          <a:ext cx="4666783" cy="708480"/>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Applications</a:t>
          </a:r>
        </a:p>
      </dsp:txBody>
      <dsp:txXfrm>
        <a:off x="367926" y="2282025"/>
        <a:ext cx="4597613" cy="639310"/>
      </dsp:txXfrm>
    </dsp:sp>
    <dsp:sp modelId="{CC4760D3-C47D-43B0-8246-933BDC2A04C1}">
      <dsp:nvSpPr>
        <dsp:cNvPr id="0" name=""/>
        <dsp:cNvSpPr/>
      </dsp:nvSpPr>
      <dsp:spPr>
        <a:xfrm>
          <a:off x="0" y="3690319"/>
          <a:ext cx="6666833" cy="604800"/>
        </a:xfrm>
        <a:prstGeom prst="rect">
          <a:avLst/>
        </a:prstGeom>
        <a:solidFill>
          <a:schemeClr val="lt1">
            <a:alpha val="90000"/>
            <a:hueOff val="0"/>
            <a:satOff val="0"/>
            <a:lumOff val="0"/>
            <a:alphaOff val="0"/>
          </a:schemeClr>
        </a:solidFill>
        <a:ln w="12700" cap="flat" cmpd="sng" algn="ctr">
          <a:solidFill>
            <a:schemeClr val="accent5">
              <a:hueOff val="-9114112"/>
              <a:satOff val="-620"/>
              <a:lumOff val="1471"/>
              <a:alphaOff val="0"/>
            </a:schemeClr>
          </a:solidFill>
          <a:prstDash val="solid"/>
          <a:miter lim="800000"/>
        </a:ln>
        <a:effectLst/>
      </dsp:spPr>
      <dsp:style>
        <a:lnRef idx="1">
          <a:scrgbClr r="0" g="0" b="0"/>
        </a:lnRef>
        <a:fillRef idx="1">
          <a:scrgbClr r="0" g="0" b="0"/>
        </a:fillRef>
        <a:effectRef idx="0">
          <a:scrgbClr r="0" g="0" b="0"/>
        </a:effectRef>
        <a:fontRef idx="minor"/>
      </dsp:style>
    </dsp:sp>
    <dsp:sp modelId="{63DE2246-7AA0-477F-8BB4-27B85175B529}">
      <dsp:nvSpPr>
        <dsp:cNvPr id="0" name=""/>
        <dsp:cNvSpPr/>
      </dsp:nvSpPr>
      <dsp:spPr>
        <a:xfrm>
          <a:off x="333341" y="3336080"/>
          <a:ext cx="4666783" cy="708480"/>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dirty="0"/>
            <a:t>Ethics</a:t>
          </a:r>
        </a:p>
      </dsp:txBody>
      <dsp:txXfrm>
        <a:off x="367926" y="3370665"/>
        <a:ext cx="4597613" cy="639310"/>
      </dsp:txXfrm>
    </dsp:sp>
    <dsp:sp modelId="{3CBD840A-8710-40D2-A1CA-38F68871189C}">
      <dsp:nvSpPr>
        <dsp:cNvPr id="0" name=""/>
        <dsp:cNvSpPr/>
      </dsp:nvSpPr>
      <dsp:spPr>
        <a:xfrm>
          <a:off x="0" y="4778959"/>
          <a:ext cx="6666833" cy="604800"/>
        </a:xfrm>
        <a:prstGeom prst="rect">
          <a:avLst/>
        </a:prstGeom>
        <a:solidFill>
          <a:schemeClr val="lt1">
            <a:alpha val="90000"/>
            <a:hueOff val="0"/>
            <a:satOff val="0"/>
            <a:lumOff val="0"/>
            <a:alphaOff val="0"/>
          </a:schemeClr>
        </a:solidFill>
        <a:ln w="12700" cap="flat" cmpd="sng" algn="ctr">
          <a:solidFill>
            <a:schemeClr val="accent5">
              <a:hueOff val="-12152150"/>
              <a:satOff val="-826"/>
              <a:lumOff val="1961"/>
              <a:alphaOff val="0"/>
            </a:schemeClr>
          </a:solidFill>
          <a:prstDash val="solid"/>
          <a:miter lim="800000"/>
        </a:ln>
        <a:effectLst/>
      </dsp:spPr>
      <dsp:style>
        <a:lnRef idx="1">
          <a:scrgbClr r="0" g="0" b="0"/>
        </a:lnRef>
        <a:fillRef idx="1">
          <a:scrgbClr r="0" g="0" b="0"/>
        </a:fillRef>
        <a:effectRef idx="0">
          <a:scrgbClr r="0" g="0" b="0"/>
        </a:effectRef>
        <a:fontRef idx="minor"/>
      </dsp:style>
    </dsp:sp>
    <dsp:sp modelId="{F6838427-CBD3-479A-A267-1B778CBF8598}">
      <dsp:nvSpPr>
        <dsp:cNvPr id="0" name=""/>
        <dsp:cNvSpPr/>
      </dsp:nvSpPr>
      <dsp:spPr>
        <a:xfrm>
          <a:off x="333341" y="4424719"/>
          <a:ext cx="4666783" cy="708480"/>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1066800">
            <a:lnSpc>
              <a:spcPct val="90000"/>
            </a:lnSpc>
            <a:spcBef>
              <a:spcPct val="0"/>
            </a:spcBef>
            <a:spcAft>
              <a:spcPct val="35000"/>
            </a:spcAft>
            <a:buNone/>
          </a:pPr>
          <a:r>
            <a:rPr lang="en-US" sz="2400" kern="1200"/>
            <a:t>Final Thoughts</a:t>
          </a:r>
        </a:p>
      </dsp:txBody>
      <dsp:txXfrm>
        <a:off x="367926" y="4459304"/>
        <a:ext cx="4597613" cy="639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2E00D2-ADA6-4E8B-AF4A-063C4B3908F6}">
      <dsp:nvSpPr>
        <dsp:cNvPr id="0" name=""/>
        <dsp:cNvSpPr/>
      </dsp:nvSpPr>
      <dsp:spPr>
        <a:xfrm>
          <a:off x="1469" y="717387"/>
          <a:ext cx="1689512" cy="844756"/>
        </a:xfrm>
        <a:prstGeom prst="roundRect">
          <a:avLst>
            <a:gd name="adj" fmla="val 10000"/>
          </a:avLst>
        </a:prstGeom>
        <a:solidFill>
          <a:srgbClr val="FF33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Denialist</a:t>
          </a:r>
        </a:p>
      </dsp:txBody>
      <dsp:txXfrm>
        <a:off x="26211" y="742129"/>
        <a:ext cx="1640028" cy="795272"/>
      </dsp:txXfrm>
    </dsp:sp>
    <dsp:sp modelId="{A895D688-81B7-467B-8143-63656F1B294B}">
      <dsp:nvSpPr>
        <dsp:cNvPr id="0" name=""/>
        <dsp:cNvSpPr/>
      </dsp:nvSpPr>
      <dsp:spPr>
        <a:xfrm>
          <a:off x="2113360" y="717387"/>
          <a:ext cx="1689512" cy="844756"/>
        </a:xfrm>
        <a:prstGeom prst="roundRect">
          <a:avLst>
            <a:gd name="adj" fmla="val 10000"/>
          </a:avLst>
        </a:prstGeom>
        <a:solidFill>
          <a:schemeClr val="accent5">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Zealot</a:t>
          </a:r>
        </a:p>
      </dsp:txBody>
      <dsp:txXfrm>
        <a:off x="2138102" y="742129"/>
        <a:ext cx="1640028" cy="795272"/>
      </dsp:txXfrm>
    </dsp:sp>
    <dsp:sp modelId="{D0488696-ED8F-44E3-90D2-B61E8BA78452}">
      <dsp:nvSpPr>
        <dsp:cNvPr id="0" name=""/>
        <dsp:cNvSpPr/>
      </dsp:nvSpPr>
      <dsp:spPr>
        <a:xfrm>
          <a:off x="4225250" y="717387"/>
          <a:ext cx="1689512" cy="844756"/>
        </a:xfrm>
        <a:prstGeom prst="roundRect">
          <a:avLst>
            <a:gd name="adj" fmla="val 10000"/>
          </a:avLst>
        </a:prstGeom>
        <a:gradFill flip="none" rotWithShape="0">
          <a:gsLst>
            <a:gs pos="0">
              <a:srgbClr val="FF0000">
                <a:shade val="30000"/>
                <a:satMod val="115000"/>
              </a:srgbClr>
            </a:gs>
            <a:gs pos="50000">
              <a:srgbClr val="FF0000">
                <a:shade val="67500"/>
                <a:satMod val="115000"/>
              </a:srgbClr>
            </a:gs>
            <a:gs pos="100000">
              <a:srgbClr val="FF0000">
                <a:shade val="100000"/>
                <a:satMod val="115000"/>
              </a:srgbClr>
            </a:gs>
          </a:gsLst>
          <a:lin ang="540000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Resistor</a:t>
          </a:r>
        </a:p>
      </dsp:txBody>
      <dsp:txXfrm>
        <a:off x="4249992" y="742129"/>
        <a:ext cx="1640028" cy="795272"/>
      </dsp:txXfrm>
    </dsp:sp>
    <dsp:sp modelId="{0CF4ED06-001E-408A-9914-28ED854F1159}">
      <dsp:nvSpPr>
        <dsp:cNvPr id="0" name=""/>
        <dsp:cNvSpPr/>
      </dsp:nvSpPr>
      <dsp:spPr>
        <a:xfrm>
          <a:off x="6337140" y="717387"/>
          <a:ext cx="1689512" cy="844756"/>
        </a:xfrm>
        <a:prstGeom prst="roundRect">
          <a:avLst>
            <a:gd name="adj" fmla="val 10000"/>
          </a:avLst>
        </a:prstGeom>
        <a:gradFill flip="none" rotWithShape="0">
          <a:gsLst>
            <a:gs pos="0">
              <a:srgbClr val="009900">
                <a:shade val="30000"/>
                <a:satMod val="115000"/>
              </a:srgbClr>
            </a:gs>
            <a:gs pos="50000">
              <a:srgbClr val="009900">
                <a:shade val="67500"/>
                <a:satMod val="115000"/>
              </a:srgbClr>
            </a:gs>
            <a:gs pos="100000">
              <a:srgbClr val="009900">
                <a:shade val="100000"/>
                <a:satMod val="115000"/>
              </a:srgbClr>
            </a:gs>
          </a:gsLst>
          <a:path path="circle">
            <a:fillToRect l="50000" t="50000" r="50000" b="50000"/>
          </a:path>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dirty="0"/>
            <a:t>Pragmatist </a:t>
          </a:r>
        </a:p>
      </dsp:txBody>
      <dsp:txXfrm>
        <a:off x="6361882" y="742129"/>
        <a:ext cx="1640028" cy="795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14050-5522-489D-AFF7-8DB569BDA147}">
      <dsp:nvSpPr>
        <dsp:cNvPr id="0" name=""/>
        <dsp:cNvSpPr/>
      </dsp:nvSpPr>
      <dsp:spPr>
        <a:xfrm>
          <a:off x="0" y="69675"/>
          <a:ext cx="7700785" cy="994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Syllabus Statement (instructor-crafted or negotiated with students)</a:t>
          </a:r>
        </a:p>
      </dsp:txBody>
      <dsp:txXfrm>
        <a:off x="48547" y="118222"/>
        <a:ext cx="7603691" cy="897406"/>
      </dsp:txXfrm>
    </dsp:sp>
    <dsp:sp modelId="{242F6909-5BF0-4443-8048-9FB861D06DD7}">
      <dsp:nvSpPr>
        <dsp:cNvPr id="0" name=""/>
        <dsp:cNvSpPr/>
      </dsp:nvSpPr>
      <dsp:spPr>
        <a:xfrm>
          <a:off x="0" y="1136176"/>
          <a:ext cx="7700785" cy="99450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Comparative Analysis (student-written essay is compared to ChatGPT-written essay on the same topic)</a:t>
          </a:r>
        </a:p>
      </dsp:txBody>
      <dsp:txXfrm>
        <a:off x="48547" y="1184723"/>
        <a:ext cx="7603691" cy="897406"/>
      </dsp:txXfrm>
    </dsp:sp>
    <dsp:sp modelId="{FD294BB3-FCA8-45AE-AB58-C91AD1DA1645}">
      <dsp:nvSpPr>
        <dsp:cNvPr id="0" name=""/>
        <dsp:cNvSpPr/>
      </dsp:nvSpPr>
      <dsp:spPr>
        <a:xfrm>
          <a:off x="0" y="2202676"/>
          <a:ext cx="7700785" cy="99450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GAI Ethical Concerns</a:t>
          </a:r>
        </a:p>
      </dsp:txBody>
      <dsp:txXfrm>
        <a:off x="48547" y="2251223"/>
        <a:ext cx="7603691" cy="897406"/>
      </dsp:txXfrm>
    </dsp:sp>
    <dsp:sp modelId="{77F73E73-B763-4CB9-960D-696DF9B4296A}">
      <dsp:nvSpPr>
        <dsp:cNvPr id="0" name=""/>
        <dsp:cNvSpPr/>
      </dsp:nvSpPr>
      <dsp:spPr>
        <a:xfrm>
          <a:off x="0" y="3269176"/>
          <a:ext cx="7700785" cy="99450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Sample Essays </a:t>
          </a:r>
        </a:p>
      </dsp:txBody>
      <dsp:txXfrm>
        <a:off x="48547" y="3317723"/>
        <a:ext cx="7603691" cy="897406"/>
      </dsp:txXfrm>
    </dsp:sp>
    <dsp:sp modelId="{BC0E0EA9-55F2-4315-A3F1-D538806D3204}">
      <dsp:nvSpPr>
        <dsp:cNvPr id="0" name=""/>
        <dsp:cNvSpPr/>
      </dsp:nvSpPr>
      <dsp:spPr>
        <a:xfrm>
          <a:off x="0" y="4335676"/>
          <a:ext cx="7700785" cy="994500"/>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dirty="0"/>
            <a:t>Metaphors and Analogies </a:t>
          </a:r>
        </a:p>
      </dsp:txBody>
      <dsp:txXfrm>
        <a:off x="48547" y="4384223"/>
        <a:ext cx="7603691" cy="8974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A624D-2E86-49C4-BF32-657E56A5C390}">
      <dsp:nvSpPr>
        <dsp:cNvPr id="0" name=""/>
        <dsp:cNvSpPr/>
      </dsp:nvSpPr>
      <dsp:spPr>
        <a:xfrm>
          <a:off x="0" y="96709"/>
          <a:ext cx="6666833" cy="99450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How and ON What was ChatGPT trained?</a:t>
          </a:r>
        </a:p>
      </dsp:txBody>
      <dsp:txXfrm>
        <a:off x="48547" y="145256"/>
        <a:ext cx="6569739" cy="897406"/>
      </dsp:txXfrm>
    </dsp:sp>
    <dsp:sp modelId="{14FFA4A1-CCDE-4F44-AC17-D64F3A6B32F4}">
      <dsp:nvSpPr>
        <dsp:cNvPr id="0" name=""/>
        <dsp:cNvSpPr/>
      </dsp:nvSpPr>
      <dsp:spPr>
        <a:xfrm>
          <a:off x="0" y="1163209"/>
          <a:ext cx="6666833" cy="994500"/>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Who did the teaching and how were these teachers treated?</a:t>
          </a:r>
        </a:p>
      </dsp:txBody>
      <dsp:txXfrm>
        <a:off x="48547" y="1211756"/>
        <a:ext cx="6569739" cy="897406"/>
      </dsp:txXfrm>
    </dsp:sp>
    <dsp:sp modelId="{81FDE32F-34C4-4345-A028-555D41D0CB51}">
      <dsp:nvSpPr>
        <dsp:cNvPr id="0" name=""/>
        <dsp:cNvSpPr/>
      </dsp:nvSpPr>
      <dsp:spPr>
        <a:xfrm>
          <a:off x="0" y="2229710"/>
          <a:ext cx="6666833" cy="99450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What are the limitations of </a:t>
          </a:r>
          <a:r>
            <a:rPr lang="en-US" sz="2500" kern="1200" dirty="0" err="1"/>
            <a:t>chatgpt</a:t>
          </a:r>
          <a:r>
            <a:rPr lang="en-US" sz="2500" kern="1200" dirty="0"/>
            <a:t>?</a:t>
          </a:r>
        </a:p>
      </dsp:txBody>
      <dsp:txXfrm>
        <a:off x="48547" y="2278257"/>
        <a:ext cx="6569739" cy="897406"/>
      </dsp:txXfrm>
    </dsp:sp>
    <dsp:sp modelId="{013F1F12-57E5-41FD-8DEF-904F2A39F299}">
      <dsp:nvSpPr>
        <dsp:cNvPr id="0" name=""/>
        <dsp:cNvSpPr/>
      </dsp:nvSpPr>
      <dsp:spPr>
        <a:xfrm>
          <a:off x="0" y="3296210"/>
          <a:ext cx="6666833" cy="994500"/>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a:t>What are the inherent biases in ChatGPT output?</a:t>
          </a:r>
        </a:p>
      </dsp:txBody>
      <dsp:txXfrm>
        <a:off x="48547" y="3344757"/>
        <a:ext cx="6569739" cy="897406"/>
      </dsp:txXfrm>
    </dsp:sp>
    <dsp:sp modelId="{A2DCD6C1-CC16-4D32-9434-73C512ADDE83}">
      <dsp:nvSpPr>
        <dsp:cNvPr id="0" name=""/>
        <dsp:cNvSpPr/>
      </dsp:nvSpPr>
      <dsp:spPr>
        <a:xfrm>
          <a:off x="0" y="4362710"/>
          <a:ext cx="6666833" cy="99450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defRPr cap="all"/>
          </a:pPr>
          <a:r>
            <a:rPr lang="en-US" sz="2500" kern="1200" dirty="0"/>
            <a:t>What is the environmental impact of ChatGPT?</a:t>
          </a:r>
        </a:p>
      </dsp:txBody>
      <dsp:txXfrm>
        <a:off x="48547" y="4411257"/>
        <a:ext cx="6569739"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7C52-F57F-0480-DD30-C95FFC001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84D1CB-A40A-7D89-E153-B693C1DC343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23018C5-8431-0EC3-2DAB-C7D41F697856}"/>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5" name="Footer Placeholder 4">
            <a:extLst>
              <a:ext uri="{FF2B5EF4-FFF2-40B4-BE49-F238E27FC236}">
                <a16:creationId xmlns:a16="http://schemas.microsoft.com/office/drawing/2014/main" id="{095A2EB4-8CF5-A319-B719-397FAF0206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E23D14-BDEB-CD5C-F22B-C45D9628E46C}"/>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31702862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14889-1BCC-E337-B379-F3D3871F0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6AFED4-1674-804E-5452-BD0B8C463A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401C9B-7C08-986A-11AA-92651BD6B98F}"/>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5" name="Footer Placeholder 4">
            <a:extLst>
              <a:ext uri="{FF2B5EF4-FFF2-40B4-BE49-F238E27FC236}">
                <a16:creationId xmlns:a16="http://schemas.microsoft.com/office/drawing/2014/main" id="{02AD165C-5C9C-DF7D-7864-46318BE4FC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6E8766-44F9-7360-58DE-4273677FE2DA}"/>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16859769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11C01E-27FF-16D5-696F-53FB8A7DFE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9190C56-DDB3-DE45-4B1B-D256602447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A163F6-F5B2-5159-1F82-2527B36DBEC5}"/>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5" name="Footer Placeholder 4">
            <a:extLst>
              <a:ext uri="{FF2B5EF4-FFF2-40B4-BE49-F238E27FC236}">
                <a16:creationId xmlns:a16="http://schemas.microsoft.com/office/drawing/2014/main" id="{2A903153-61ED-BF0D-943E-C786DDDA4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F9E133-08B4-FCD3-4700-46FB612ACF30}"/>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3754184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7A26A-F821-6AA1-FE25-553CDED976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DCFCF4-627C-2B68-22FB-F1936CE2588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235A4E-A2DE-2177-89B0-7213A788E9C2}"/>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5" name="Footer Placeholder 4">
            <a:extLst>
              <a:ext uri="{FF2B5EF4-FFF2-40B4-BE49-F238E27FC236}">
                <a16:creationId xmlns:a16="http://schemas.microsoft.com/office/drawing/2014/main" id="{B18CB7D7-7FFF-8250-92EB-BDB415BC53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1C50EC-589B-AFC3-9476-B499F4325B64}"/>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10434525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CEF621-FC7D-E44D-1964-8016C8F147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4B0D718-DE0F-1562-E865-5DED032FF8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9FAF13-086D-F9FE-17A3-D8C30C915CEA}"/>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5" name="Footer Placeholder 4">
            <a:extLst>
              <a:ext uri="{FF2B5EF4-FFF2-40B4-BE49-F238E27FC236}">
                <a16:creationId xmlns:a16="http://schemas.microsoft.com/office/drawing/2014/main" id="{3E33D874-93C1-CB6C-4BA1-7AD2579AC7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5A5449-D21A-B687-DCC6-63C86B85D77F}"/>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15782749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AF810-A451-9DA6-5572-8D6EE68397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9B11C4-E806-7758-DDFA-A6C691AD47B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C12FB-78AB-28F3-F583-47857771348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D130907-8893-98E5-562E-3EA2AF5A0284}"/>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6" name="Footer Placeholder 5">
            <a:extLst>
              <a:ext uri="{FF2B5EF4-FFF2-40B4-BE49-F238E27FC236}">
                <a16:creationId xmlns:a16="http://schemas.microsoft.com/office/drawing/2014/main" id="{DF381750-2984-568D-95E4-3A12F09BF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EA2070-F4ED-300A-B5B2-33D880B56526}"/>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1453091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E1E36-8CD1-8816-512D-C21B43558E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AC02E07-7001-248B-E138-FAB1D38A43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F36FBEB-24A5-7D05-9447-BE5A65BD79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D4A6CE-2C4B-0957-C5FB-D4BC3564F5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EDB82-B42C-30D0-8101-F75F298131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97A602-6063-E735-BF47-897E13CD9F7B}"/>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8" name="Footer Placeholder 7">
            <a:extLst>
              <a:ext uri="{FF2B5EF4-FFF2-40B4-BE49-F238E27FC236}">
                <a16:creationId xmlns:a16="http://schemas.microsoft.com/office/drawing/2014/main" id="{58216108-1CD4-0A35-05C2-98ED4A8729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23EBCD3-8C86-A165-8733-3B52D541BE9E}"/>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10609360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87EF9-DCBC-3E1B-4701-CDFA6DBA125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20B5DD-17C5-6612-6F12-9BD6273A7168}"/>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4" name="Footer Placeholder 3">
            <a:extLst>
              <a:ext uri="{FF2B5EF4-FFF2-40B4-BE49-F238E27FC236}">
                <a16:creationId xmlns:a16="http://schemas.microsoft.com/office/drawing/2014/main" id="{2E6942C2-88C8-24F2-C898-1BF68FEA64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006952-0BC2-32C6-84A1-FB4D45C1CB39}"/>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38033117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102FF1-4E87-8BB0-0D22-A1C98DBC9F3A}"/>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3" name="Footer Placeholder 2">
            <a:extLst>
              <a:ext uri="{FF2B5EF4-FFF2-40B4-BE49-F238E27FC236}">
                <a16:creationId xmlns:a16="http://schemas.microsoft.com/office/drawing/2014/main" id="{CEE392F2-C4E8-0976-5A8D-16E703239A2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0EC972-AD60-AB40-EF40-4BD8A86184EF}"/>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653603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253B2-1F4F-AFB1-9F11-12418E2635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CB6E81-6167-A2EF-77D9-FBBDEBD947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1E7BAF7-293F-42A2-04FA-E8355E6AA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43B21-13AA-8C42-DEA5-63B0FFCD01F5}"/>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6" name="Footer Placeholder 5">
            <a:extLst>
              <a:ext uri="{FF2B5EF4-FFF2-40B4-BE49-F238E27FC236}">
                <a16:creationId xmlns:a16="http://schemas.microsoft.com/office/drawing/2014/main" id="{ECCDF8ED-4B9D-82F4-BD8C-E54E43D83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AAF2D-7AA3-DC61-A73A-C1442DA96A1F}"/>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85637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B955-D9B0-5A7E-6405-F3E4F3D96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9AE838-B143-9229-EBB1-0DDBC9D80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0CF32E-EC98-2500-FF60-4C888C7174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BFAC8A-B27F-0F53-25E2-2049CF81FAA7}"/>
              </a:ext>
            </a:extLst>
          </p:cNvPr>
          <p:cNvSpPr>
            <a:spLocks noGrp="1"/>
          </p:cNvSpPr>
          <p:nvPr>
            <p:ph type="dt" sz="half" idx="10"/>
          </p:nvPr>
        </p:nvSpPr>
        <p:spPr/>
        <p:txBody>
          <a:bodyPr/>
          <a:lstStyle/>
          <a:p>
            <a:fld id="{5A4C7492-D849-41ED-9CD9-42C6CEB4EFCE}" type="datetimeFigureOut">
              <a:rPr lang="en-US" smtClean="0"/>
              <a:t>4/10/2025</a:t>
            </a:fld>
            <a:endParaRPr lang="en-US"/>
          </a:p>
        </p:txBody>
      </p:sp>
      <p:sp>
        <p:nvSpPr>
          <p:cNvPr id="6" name="Footer Placeholder 5">
            <a:extLst>
              <a:ext uri="{FF2B5EF4-FFF2-40B4-BE49-F238E27FC236}">
                <a16:creationId xmlns:a16="http://schemas.microsoft.com/office/drawing/2014/main" id="{DD2056B4-DCE0-293B-A41F-6423A2B6A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A6588B-3388-788B-04BD-1DC0EC9BC3A2}"/>
              </a:ext>
            </a:extLst>
          </p:cNvPr>
          <p:cNvSpPr>
            <a:spLocks noGrp="1"/>
          </p:cNvSpPr>
          <p:nvPr>
            <p:ph type="sldNum" sz="quarter" idx="12"/>
          </p:nvPr>
        </p:nvSpPr>
        <p:spPr/>
        <p:txBody>
          <a:bodyPr/>
          <a:lstStyle/>
          <a:p>
            <a:fld id="{6A40F704-176B-415D-BBD3-F7E57FA56D31}" type="slidenum">
              <a:rPr lang="en-US" smtClean="0"/>
              <a:t>‹#›</a:t>
            </a:fld>
            <a:endParaRPr lang="en-US"/>
          </a:p>
        </p:txBody>
      </p:sp>
    </p:spTree>
    <p:extLst>
      <p:ext uri="{BB962C8B-B14F-4D97-AF65-F5344CB8AC3E}">
        <p14:creationId xmlns:p14="http://schemas.microsoft.com/office/powerpoint/2010/main" val="367602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7128E1-A7D6-781A-B1DC-1D26057F92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07F471-6347-09D7-FF58-79B7E63EB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039E9-4748-E89F-4579-11E6658B46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A4C7492-D849-41ED-9CD9-42C6CEB4EFCE}" type="datetimeFigureOut">
              <a:rPr lang="en-US" smtClean="0"/>
              <a:t>4/10/2025</a:t>
            </a:fld>
            <a:endParaRPr lang="en-US"/>
          </a:p>
        </p:txBody>
      </p:sp>
      <p:sp>
        <p:nvSpPr>
          <p:cNvPr id="5" name="Footer Placeholder 4">
            <a:extLst>
              <a:ext uri="{FF2B5EF4-FFF2-40B4-BE49-F238E27FC236}">
                <a16:creationId xmlns:a16="http://schemas.microsoft.com/office/drawing/2014/main" id="{4DE6E6D1-1173-1EC4-2698-55BFB4C4AF1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248AB6-B759-35A2-7F85-DC3CD6B008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40F704-176B-415D-BBD3-F7E57FA56D31}" type="slidenum">
              <a:rPr lang="en-US" smtClean="0"/>
              <a:t>‹#›</a:t>
            </a:fld>
            <a:endParaRPr lang="en-US"/>
          </a:p>
        </p:txBody>
      </p:sp>
    </p:spTree>
    <p:extLst>
      <p:ext uri="{BB962C8B-B14F-4D97-AF65-F5344CB8AC3E}">
        <p14:creationId xmlns:p14="http://schemas.microsoft.com/office/powerpoint/2010/main" val="2696642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ress.princeton.edu/books/hardcover/9780691122946/on-bullshit?srs" TargetMode="External"/><Relationship Id="rId2" Type="http://schemas.openxmlformats.org/officeDocument/2006/relationships/hyperlink" Target="https://doi.org/10.1145/3442188.3445922" TargetMode="Externa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hyperlink" Target="https://link.springer.com/article/10.1007/s10676-024-09785-3"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sites.broadviewpress.com/ai/writing/" TargetMode="External"/><Relationship Id="rId7" Type="http://schemas.openxmlformats.org/officeDocument/2006/relationships/hyperlink" Target="https://www.linkedin.com/pulse/topics/education-s124/educational-technology-s3596/" TargetMode="External"/><Relationship Id="rId2" Type="http://schemas.openxmlformats.org/officeDocument/2006/relationships/hyperlink" Target="https://nam11.safelinks.protection.outlook.com/?url=https%3A%2F%2Fwac.colostate.edu%2Frepository%2Fcollections%2Ftextgened%2F&amp;data=05%7C02%7Cdhackelton%40cpp.edu%7C4af5aa77116b4c4c826008dd6038304b%7C164ba61e39ec4f5d89ffaa1f00a521b4%7C0%7C0%7C638772516637319630%7CUnknown%7CTWFpbGZsb3d8eyJFbXB0eU1hcGkiOnRydWUsIlYiOiIwLjAuMDAwMCIsIlAiOiJXaW4zMiIsIkFOIjoiTWFpbCIsIldUIjoyfQ%3D%3D%7C0%7C%7C%7C&amp;sdata=tsXJ6ytFm5qM4urt7zh7qvO2ZM%2Bou%2BjBx3LJnf1ho38%3D&amp;reserved=0" TargetMode="External"/><Relationship Id="rId1" Type="http://schemas.openxmlformats.org/officeDocument/2006/relationships/slideLayout" Target="../slideLayouts/slideLayout2.xml"/><Relationship Id="rId6" Type="http://schemas.openxmlformats.org/officeDocument/2006/relationships/hyperlink" Target="https://www.facebook.com/groups/632930835501841" TargetMode="External"/><Relationship Id="rId5" Type="http://schemas.openxmlformats.org/officeDocument/2006/relationships/hyperlink" Target="https://youtu.be/aQguO9IeQWE?si=AVTtIMQw0LX47n-E" TargetMode="External"/><Relationship Id="rId4" Type="http://schemas.openxmlformats.org/officeDocument/2006/relationships/hyperlink" Target="https://youtu.be/3omqcuQD1tU?si=2Ud1UK9oomUtNSx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3.jpg"/><Relationship Id="rId7" Type="http://schemas.openxmlformats.org/officeDocument/2006/relationships/diagramData" Target="../diagrams/data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jpeg"/><Relationship Id="rId11" Type="http://schemas.microsoft.com/office/2007/relationships/diagramDrawing" Target="../diagrams/drawing2.xml"/><Relationship Id="rId5" Type="http://schemas.openxmlformats.org/officeDocument/2006/relationships/image" Target="../media/image5.jpg"/><Relationship Id="rId10" Type="http://schemas.openxmlformats.org/officeDocument/2006/relationships/diagramColors" Target="../diagrams/colors2.xml"/><Relationship Id="rId4" Type="http://schemas.openxmlformats.org/officeDocument/2006/relationships/image" Target="../media/image4.jpg"/><Relationship Id="rId9"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2E2429-69EF-C0BA-851D-F88B5A2F6C30}"/>
              </a:ext>
            </a:extLst>
          </p:cNvPr>
          <p:cNvPicPr>
            <a:picLocks noChangeAspect="1"/>
          </p:cNvPicPr>
          <p:nvPr/>
        </p:nvPicPr>
        <p:blipFill>
          <a:blip r:embed="rId2">
            <a:extLst>
              <a:ext uri="{28A0092B-C50C-407E-A947-70E740481C1C}">
                <a14:useLocalDpi xmlns:a14="http://schemas.microsoft.com/office/drawing/2010/main" val="0"/>
              </a:ext>
            </a:extLst>
          </a:blip>
          <a:srcRect t="21875" b="21875"/>
          <a:stretch/>
        </p:blipFill>
        <p:spPr>
          <a:xfrm>
            <a:off x="20" y="10"/>
            <a:ext cx="12191979" cy="6857990"/>
          </a:xfrm>
          <a:prstGeom prst="rect">
            <a:avLst/>
          </a:prstGeom>
        </p:spPr>
      </p:pic>
      <p:sp>
        <p:nvSpPr>
          <p:cNvPr id="9" name="Rectangle 8">
            <a:extLst>
              <a:ext uri="{FF2B5EF4-FFF2-40B4-BE49-F238E27FC236}">
                <a16:creationId xmlns:a16="http://schemas.microsoft.com/office/drawing/2014/main" id="{EB0222B5-B739-82A9-5CCC-C5585AE12A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344663" y="-4344657"/>
            <a:ext cx="3512260" cy="12201589"/>
          </a:xfrm>
          <a:prstGeom prst="rect">
            <a:avLst/>
          </a:prstGeom>
          <a:gradFill flip="none" rotWithShape="1">
            <a:gsLst>
              <a:gs pos="10000">
                <a:srgbClr val="000000">
                  <a:alpha val="0"/>
                </a:srgbClr>
              </a:gs>
              <a:gs pos="66000">
                <a:srgbClr val="000000">
                  <a:alpha val="46000"/>
                </a:srgbClr>
              </a:gs>
              <a:gs pos="100000">
                <a:srgbClr val="000000">
                  <a:alpha val="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E18E210-3505-8446-4E99-6DA2EA79DDC1}"/>
              </a:ext>
            </a:extLst>
          </p:cNvPr>
          <p:cNvSpPr>
            <a:spLocks noGrp="1"/>
          </p:cNvSpPr>
          <p:nvPr>
            <p:ph type="ctrTitle"/>
          </p:nvPr>
        </p:nvSpPr>
        <p:spPr>
          <a:xfrm>
            <a:off x="7251280" y="3841065"/>
            <a:ext cx="4480937" cy="1520987"/>
          </a:xfrm>
        </p:spPr>
        <p:txBody>
          <a:bodyPr anchor="t">
            <a:noAutofit/>
          </a:bodyPr>
          <a:lstStyle/>
          <a:p>
            <a:pPr algn="l"/>
            <a:r>
              <a:rPr lang="en-US" sz="4000" dirty="0">
                <a:solidFill>
                  <a:srgbClr val="FFFFFF"/>
                </a:solidFill>
                <a:latin typeface="Arial" panose="020B0604020202020204" pitchFamily="34" charset="0"/>
                <a:cs typeface="Arial" panose="020B0604020202020204" pitchFamily="34" charset="0"/>
              </a:rPr>
              <a:t>ChatGPT, Me,</a:t>
            </a:r>
            <a:br>
              <a:rPr lang="en-US" sz="4000" dirty="0">
                <a:solidFill>
                  <a:srgbClr val="FFFFFF"/>
                </a:solidFill>
                <a:latin typeface="Arial" panose="020B0604020202020204" pitchFamily="34" charset="0"/>
                <a:cs typeface="Arial" panose="020B0604020202020204" pitchFamily="34" charset="0"/>
              </a:rPr>
            </a:br>
            <a:r>
              <a:rPr lang="en-US" sz="4000" dirty="0">
                <a:solidFill>
                  <a:srgbClr val="FFFFFF"/>
                </a:solidFill>
                <a:latin typeface="Arial" panose="020B0604020202020204" pitchFamily="34" charset="0"/>
                <a:cs typeface="Arial" panose="020B0604020202020204" pitchFamily="34" charset="0"/>
              </a:rPr>
              <a:t>and Pedagogy Makes Three</a:t>
            </a:r>
          </a:p>
        </p:txBody>
      </p:sp>
      <p:sp>
        <p:nvSpPr>
          <p:cNvPr id="11" name="Rectangle 10">
            <a:extLst>
              <a:ext uri="{FF2B5EF4-FFF2-40B4-BE49-F238E27FC236}">
                <a16:creationId xmlns:a16="http://schemas.microsoft.com/office/drawing/2014/main" id="{5BE23E75-E7E9-4D9F-6D25-5512363F86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78570" y="-449383"/>
            <a:ext cx="2425271" cy="12201588"/>
          </a:xfrm>
          <a:prstGeom prst="rect">
            <a:avLst/>
          </a:prstGeom>
          <a:gradFill flip="none" rotWithShape="1">
            <a:gsLst>
              <a:gs pos="10000">
                <a:srgbClr val="000000">
                  <a:alpha val="0"/>
                </a:srgbClr>
              </a:gs>
              <a:gs pos="66000">
                <a:srgbClr val="000000">
                  <a:alpha val="35000"/>
                </a:srgbClr>
              </a:gs>
              <a:gs pos="100000">
                <a:srgbClr val="000000">
                  <a:alpha val="4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2CDC68A-7E58-64CF-6629-C19DBB8D7AA3}"/>
              </a:ext>
            </a:extLst>
          </p:cNvPr>
          <p:cNvSpPr>
            <a:spLocks noGrp="1"/>
          </p:cNvSpPr>
          <p:nvPr>
            <p:ph type="subTitle" idx="1"/>
          </p:nvPr>
        </p:nvSpPr>
        <p:spPr>
          <a:xfrm>
            <a:off x="62331" y="3390977"/>
            <a:ext cx="3563319" cy="1588514"/>
          </a:xfrm>
        </p:spPr>
        <p:txBody>
          <a:bodyPr anchor="b">
            <a:normAutofit fontScale="85000" lnSpcReduction="20000"/>
          </a:bodyPr>
          <a:lstStyle/>
          <a:p>
            <a:pPr algn="l"/>
            <a:r>
              <a:rPr lang="en-US" sz="2600" dirty="0">
                <a:solidFill>
                  <a:srgbClr val="FFFFFF"/>
                </a:solidFill>
              </a:rPr>
              <a:t>Devon Hackelton</a:t>
            </a:r>
          </a:p>
          <a:p>
            <a:pPr algn="l"/>
            <a:r>
              <a:rPr lang="en-US" sz="1800" dirty="0">
                <a:solidFill>
                  <a:srgbClr val="FFFFFF"/>
                </a:solidFill>
              </a:rPr>
              <a:t>Spring Generative AI Series: Understanding Generative AI Through a Pedagogical Lens</a:t>
            </a:r>
          </a:p>
          <a:p>
            <a:pPr algn="l"/>
            <a:r>
              <a:rPr lang="en-US" sz="1800" dirty="0">
                <a:solidFill>
                  <a:srgbClr val="FFFFFF"/>
                </a:solidFill>
              </a:rPr>
              <a:t>CAFÉ: Cal Poly Pomona</a:t>
            </a:r>
          </a:p>
          <a:p>
            <a:pPr algn="l"/>
            <a:r>
              <a:rPr lang="en-US" sz="1800" dirty="0">
                <a:solidFill>
                  <a:srgbClr val="FFFFFF"/>
                </a:solidFill>
              </a:rPr>
              <a:t>10 APRIL 2025</a:t>
            </a:r>
          </a:p>
        </p:txBody>
      </p:sp>
      <p:cxnSp>
        <p:nvCxnSpPr>
          <p:cNvPr id="13" name="Straight Connector 12">
            <a:extLst>
              <a:ext uri="{FF2B5EF4-FFF2-40B4-BE49-F238E27FC236}">
                <a16:creationId xmlns:a16="http://schemas.microsoft.com/office/drawing/2014/main" id="{61B115DB-65EB-3FC3-7284-CFDF4ADC60B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09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500"/>
                                        <p:tgtEl>
                                          <p:spTgt spid="3">
                                            <p:txEl>
                                              <p:pRg st="0" end="0"/>
                                            </p:txEl>
                                          </p:spTgt>
                                        </p:tgtEl>
                                      </p:cBhvr>
                                    </p:animEffect>
                                  </p:childTnLst>
                                </p:cTn>
                              </p:par>
                              <p:par>
                                <p:cTn id="11" presetID="10" presetClass="entr" presetSubtype="0" fill="hold" grpId="0" nodeType="withEffect">
                                  <p:stCondLst>
                                    <p:cond delay="0"/>
                                  </p:stCondLst>
                                  <p:iterate>
                                    <p:tmPct val="10000"/>
                                  </p:iterate>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500"/>
                                        <p:tgtEl>
                                          <p:spTgt spid="3">
                                            <p:txEl>
                                              <p:pRg st="1" end="1"/>
                                            </p:txEl>
                                          </p:spTgt>
                                        </p:tgtEl>
                                      </p:cBhvr>
                                    </p:animEffect>
                                  </p:childTnLst>
                                </p:cTn>
                              </p:par>
                              <p:par>
                                <p:cTn id="14" presetID="10" presetClass="entr" presetSubtype="0" fill="hold" grpId="0" nodeType="withEffect">
                                  <p:stCondLst>
                                    <p:cond delay="0"/>
                                  </p:stCondLst>
                                  <p:iterate>
                                    <p:tmPct val="10000"/>
                                  </p:iterate>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500"/>
                                        <p:tgtEl>
                                          <p:spTgt spid="3">
                                            <p:txEl>
                                              <p:pRg st="2" end="2"/>
                                            </p:txEl>
                                          </p:spTgt>
                                        </p:tgtEl>
                                      </p:cBhvr>
                                    </p:animEffect>
                                  </p:childTnLst>
                                </p:cTn>
                              </p:par>
                              <p:par>
                                <p:cTn id="17" presetID="10" presetClass="entr" presetSubtype="0" fill="hold" grpId="0" nodeType="withEffect">
                                  <p:stCondLst>
                                    <p:cond delay="0"/>
                                  </p:stCondLst>
                                  <p:iterate>
                                    <p:tmPct val="10000"/>
                                  </p:iterate>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5C2EA7F0-FCC5-AF5C-02C5-2C0C36DCFAB0}"/>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58E0193-F21F-8964-5F60-339677AC4470}"/>
              </a:ext>
            </a:extLst>
          </p:cNvPr>
          <p:cNvSpPr>
            <a:spLocks noGrp="1"/>
          </p:cNvSpPr>
          <p:nvPr>
            <p:ph type="title"/>
          </p:nvPr>
        </p:nvSpPr>
        <p:spPr>
          <a:xfrm>
            <a:off x="907912" y="104502"/>
            <a:ext cx="9942716" cy="933884"/>
          </a:xfrm>
        </p:spPr>
        <p:txBody>
          <a:bodyPr anchor="ctr">
            <a:normAutofit/>
          </a:bodyPr>
          <a:lstStyle/>
          <a:p>
            <a:r>
              <a:rPr lang="en-US" sz="4000" dirty="0">
                <a:solidFill>
                  <a:srgbClr val="C00000"/>
                </a:solidFill>
              </a:rPr>
              <a:t>ChatGPT Ethics: Inherent Biases</a:t>
            </a:r>
          </a:p>
        </p:txBody>
      </p:sp>
      <p:sp>
        <p:nvSpPr>
          <p:cNvPr id="3" name="Content Placeholder 2">
            <a:extLst>
              <a:ext uri="{FF2B5EF4-FFF2-40B4-BE49-F238E27FC236}">
                <a16:creationId xmlns:a16="http://schemas.microsoft.com/office/drawing/2014/main" id="{E17A8302-12D3-B012-C25A-C6A8DB355225}"/>
              </a:ext>
            </a:extLst>
          </p:cNvPr>
          <p:cNvSpPr>
            <a:spLocks noGrp="1"/>
          </p:cNvSpPr>
          <p:nvPr>
            <p:ph idx="1"/>
          </p:nvPr>
        </p:nvSpPr>
        <p:spPr>
          <a:xfrm>
            <a:off x="835934" y="929901"/>
            <a:ext cx="10711632" cy="5555405"/>
          </a:xfrm>
          <a:solidFill>
            <a:schemeClr val="bg1"/>
          </a:solidFill>
        </p:spPr>
        <p:txBody>
          <a:bodyPr anchor="ctr">
            <a:normAutofit fontScale="85000" lnSpcReduction="20000"/>
          </a:bodyPr>
          <a:lstStyle/>
          <a:p>
            <a:pPr marL="457200" lvl="1" indent="0">
              <a:buNone/>
            </a:pPr>
            <a:r>
              <a:rPr lang="en-US" sz="2100" b="1" dirty="0">
                <a:cs typeface="Arial" panose="020B0604020202020204" pitchFamily="34" charset="0"/>
              </a:rPr>
              <a:t>Prompt: </a:t>
            </a:r>
            <a:r>
              <a:rPr lang="en-US" sz="2100" kern="100" dirty="0">
                <a:effectLst/>
                <a:ea typeface="DengXian" panose="02010600030101010101" pitchFamily="2" charset="-122"/>
                <a:cs typeface="Arial" panose="020B0604020202020204" pitchFamily="34" charset="0"/>
              </a:rPr>
              <a:t>Write a 1000-word literacy narrative about </a:t>
            </a:r>
            <a:r>
              <a:rPr lang="en-US" sz="2100" b="1" kern="100" dirty="0">
                <a:ea typeface="DengXian" panose="02010600030101010101" pitchFamily="2" charset="-122"/>
                <a:cs typeface="Arial" panose="020B0604020202020204" pitchFamily="34" charset="0"/>
              </a:rPr>
              <a:t>Emily Johnson</a:t>
            </a:r>
            <a:r>
              <a:rPr lang="en-US" sz="2100" kern="100" dirty="0">
                <a:effectLst/>
                <a:ea typeface="DengXian" panose="02010600030101010101" pitchFamily="2" charset="-122"/>
                <a:cs typeface="Arial" panose="020B0604020202020204" pitchFamily="34" charset="0"/>
              </a:rPr>
              <a:t>. The narrative should focus on one instance where the individual learned something about reading or writing in English. The narrative should also use descriptive details and dialogue. It should identify the names of people and places such as schools and towns.</a:t>
            </a:r>
          </a:p>
          <a:p>
            <a:pPr marL="457200" lvl="1" indent="0">
              <a:buNone/>
            </a:pPr>
            <a:endParaRPr lang="en-US" sz="2000" dirty="0">
              <a:latin typeface="Arial" panose="020B0604020202020204" pitchFamily="34" charset="0"/>
              <a:cs typeface="Arial" panose="020B0604020202020204" pitchFamily="34" charset="0"/>
            </a:endParaRPr>
          </a:p>
          <a:p>
            <a:pPr marL="0" marR="0">
              <a:lnSpc>
                <a:spcPct val="115000"/>
              </a:lnSpc>
              <a:spcAft>
                <a:spcPts val="800"/>
              </a:spcAft>
              <a:buNone/>
            </a:pPr>
            <a:r>
              <a:rPr lang="en-US" sz="2300" b="1" kern="100" dirty="0">
                <a:effectLst/>
                <a:latin typeface="Aptos" panose="020B0004020202020204" pitchFamily="34" charset="0"/>
                <a:ea typeface="DengXian" panose="02010600030101010101" pitchFamily="2" charset="-122"/>
                <a:cs typeface="Times New Roman" panose="02020603050405020304" pitchFamily="18" charset="0"/>
              </a:rPr>
              <a:t>Finding Her Voice: Emily Johnson’s Literacy Journey</a:t>
            </a:r>
            <a:endParaRPr lang="en-US" sz="2300" kern="100" dirty="0">
              <a:effectLst/>
              <a:latin typeface="Aptos" panose="020B0004020202020204" pitchFamily="34" charset="0"/>
              <a:ea typeface="DengXian" panose="02010600030101010101" pitchFamily="2" charset="-122"/>
              <a:cs typeface="Times New Roman" panose="02020603050405020304" pitchFamily="18" charset="0"/>
            </a:endParaRPr>
          </a:p>
          <a:p>
            <a:pPr marL="0" marR="0">
              <a:lnSpc>
                <a:spcPct val="115000"/>
              </a:lnSpc>
              <a:spcAft>
                <a:spcPts val="800"/>
              </a:spcAft>
              <a:buNone/>
            </a:pPr>
            <a:r>
              <a:rPr lang="en-US" sz="2400" kern="100" dirty="0">
                <a:effectLst/>
                <a:latin typeface="Aptos" panose="020B0004020202020204" pitchFamily="34" charset="0"/>
                <a:ea typeface="DengXian" panose="02010600030101010101" pitchFamily="2" charset="-122"/>
                <a:cs typeface="Times New Roman" panose="02020603050405020304" pitchFamily="18" charset="0"/>
              </a:rPr>
              <a:t>The rain tapped gently against the windows of Cedar Ridge Middle School, the kind of persistent drizzle that blurred the edges of </a:t>
            </a:r>
            <a:r>
              <a:rPr lang="en-US" sz="2400" b="1" kern="100" dirty="0">
                <a:effectLst/>
                <a:latin typeface="Aptos" panose="020B0004020202020204" pitchFamily="34" charset="0"/>
                <a:ea typeface="DengXian" panose="02010600030101010101" pitchFamily="2" charset="-122"/>
                <a:cs typeface="Times New Roman" panose="02020603050405020304" pitchFamily="18" charset="0"/>
              </a:rPr>
              <a:t>the small Oregon town of Maple Falls</a:t>
            </a:r>
            <a:r>
              <a:rPr lang="en-US" sz="2400" kern="100" dirty="0">
                <a:effectLst/>
                <a:latin typeface="Aptos" panose="020B0004020202020204" pitchFamily="34" charset="0"/>
                <a:ea typeface="DengXian" panose="02010600030101010101" pitchFamily="2" charset="-122"/>
                <a:cs typeface="Times New Roman" panose="02020603050405020304" pitchFamily="18" charset="0"/>
              </a:rPr>
              <a:t>. Inside Room 204, the hum of fluorescent lights mixed with the scratching of pencils and the rustling of notebook pages. It was an ordinary Wednesday afternoon in Mr. Taylor’s seventh-grade English class—ordinary for most students, but for Emily Johnson, it marked the beginning of a moment that would shape her relationship with reading and writing forever.</a:t>
            </a:r>
          </a:p>
          <a:p>
            <a:pPr marL="0" marR="0" indent="0">
              <a:lnSpc>
                <a:spcPct val="115000"/>
              </a:lnSpc>
              <a:spcAft>
                <a:spcPts val="800"/>
              </a:spcAft>
              <a:buNone/>
            </a:pPr>
            <a:r>
              <a:rPr lang="en-US" sz="2400" b="1" kern="100" dirty="0">
                <a:effectLst/>
                <a:latin typeface="Aptos" panose="020B0004020202020204" pitchFamily="34" charset="0"/>
                <a:ea typeface="DengXian" panose="02010600030101010101" pitchFamily="2" charset="-122"/>
                <a:cs typeface="Times New Roman" panose="02020603050405020304" pitchFamily="18" charset="0"/>
              </a:rPr>
              <a:t>Emily had never thought of herself as a writer. She could read well enough, finishing her class assignments and even enjoying the occasional mystery novel. </a:t>
            </a:r>
            <a:r>
              <a:rPr lang="en-US" sz="2400" kern="100" dirty="0">
                <a:effectLst/>
                <a:latin typeface="Aptos" panose="020B0004020202020204" pitchFamily="34" charset="0"/>
                <a:ea typeface="DengXian" panose="02010600030101010101" pitchFamily="2" charset="-122"/>
                <a:cs typeface="Times New Roman" panose="02020603050405020304" pitchFamily="18" charset="0"/>
              </a:rPr>
              <a:t>But when it came to writing, especially in English class, she always felt like an outsider looking in. Words came to other students effortlessly, while she wrestled with her sentences like they were wild animals refusing to be tamed. </a:t>
            </a:r>
            <a:r>
              <a:rPr lang="en-US" sz="2400" b="1" kern="100" dirty="0">
                <a:effectLst/>
                <a:latin typeface="Aptos" panose="020B0004020202020204" pitchFamily="34" charset="0"/>
                <a:ea typeface="DengXian" panose="02010600030101010101" pitchFamily="2" charset="-122"/>
                <a:cs typeface="Times New Roman" panose="02020603050405020304" pitchFamily="18" charset="0"/>
              </a:rPr>
              <a:t>Her spelling was fine, her grammar decent, but her voice</a:t>
            </a:r>
            <a:r>
              <a:rPr lang="en-US" sz="2400" kern="100" dirty="0">
                <a:effectLst/>
                <a:latin typeface="Aptos" panose="020B0004020202020204" pitchFamily="34" charset="0"/>
                <a:ea typeface="DengXian" panose="02010600030101010101" pitchFamily="2" charset="-122"/>
                <a:cs typeface="Times New Roman" panose="02020603050405020304" pitchFamily="18" charset="0"/>
              </a:rPr>
              <a:t>—that mysterious thing Mr. Taylor was always encouraging them to find—</a:t>
            </a:r>
            <a:r>
              <a:rPr lang="en-US" sz="2400" b="1" kern="100" dirty="0">
                <a:effectLst/>
                <a:latin typeface="Aptos" panose="020B0004020202020204" pitchFamily="34" charset="0"/>
                <a:ea typeface="DengXian" panose="02010600030101010101" pitchFamily="2" charset="-122"/>
                <a:cs typeface="Times New Roman" panose="02020603050405020304" pitchFamily="18" charset="0"/>
              </a:rPr>
              <a:t>remained stubbornly silent</a:t>
            </a:r>
            <a:r>
              <a:rPr lang="en-US" sz="2400" kern="100" dirty="0">
                <a:effectLst/>
                <a:latin typeface="Aptos" panose="020B0004020202020204" pitchFamily="34" charset="0"/>
                <a:ea typeface="DengXian" panose="02010600030101010101" pitchFamily="2" charset="-122"/>
                <a:cs typeface="Times New Roman" panose="02020603050405020304" pitchFamily="18" charset="0"/>
              </a:rPr>
              <a:t>.</a:t>
            </a:r>
          </a:p>
          <a:p>
            <a:pPr marL="457200" lvl="1" indent="0">
              <a:buNone/>
            </a:pPr>
            <a:endParaRPr lang="en-US" sz="11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9329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65593282-D882-9B5E-B8A9-2CD26EB9A70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DAE9FE79-CDBD-7A43-B690-BA0F57B3C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3D4ABE99-9F8F-518C-0492-34A8EE1352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E01DD532-02AC-EF0E-033F-145A05F787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894FEA-7CFB-C3B0-0E5A-F1DE5E93D5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E07F32D-B80B-FA6F-E329-95859486C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827A4A68-2EBE-D7C0-3273-273897F37D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92F1D-C041-88A0-79B4-517D0DD3372C}"/>
              </a:ext>
            </a:extLst>
          </p:cNvPr>
          <p:cNvSpPr>
            <a:spLocks noGrp="1"/>
          </p:cNvSpPr>
          <p:nvPr>
            <p:ph type="title"/>
          </p:nvPr>
        </p:nvSpPr>
        <p:spPr>
          <a:xfrm>
            <a:off x="907912" y="104502"/>
            <a:ext cx="9942716" cy="933884"/>
          </a:xfrm>
        </p:spPr>
        <p:txBody>
          <a:bodyPr anchor="ctr">
            <a:normAutofit/>
          </a:bodyPr>
          <a:lstStyle/>
          <a:p>
            <a:r>
              <a:rPr lang="en-US" sz="4000" dirty="0">
                <a:solidFill>
                  <a:srgbClr val="C00000"/>
                </a:solidFill>
              </a:rPr>
              <a:t>ChatGPT Ethics: Inherent Biases</a:t>
            </a:r>
          </a:p>
        </p:txBody>
      </p:sp>
      <p:sp>
        <p:nvSpPr>
          <p:cNvPr id="3" name="Content Placeholder 2">
            <a:extLst>
              <a:ext uri="{FF2B5EF4-FFF2-40B4-BE49-F238E27FC236}">
                <a16:creationId xmlns:a16="http://schemas.microsoft.com/office/drawing/2014/main" id="{2904553B-07DB-085B-1972-59338F466C81}"/>
              </a:ext>
            </a:extLst>
          </p:cNvPr>
          <p:cNvSpPr>
            <a:spLocks noGrp="1"/>
          </p:cNvSpPr>
          <p:nvPr>
            <p:ph idx="1"/>
          </p:nvPr>
        </p:nvSpPr>
        <p:spPr>
          <a:xfrm>
            <a:off x="835934" y="929901"/>
            <a:ext cx="10711632" cy="5555405"/>
          </a:xfrm>
          <a:solidFill>
            <a:schemeClr val="bg1"/>
          </a:solidFill>
        </p:spPr>
        <p:txBody>
          <a:bodyPr anchor="ctr">
            <a:normAutofit lnSpcReduction="10000"/>
          </a:bodyPr>
          <a:lstStyle/>
          <a:p>
            <a:pPr marL="457200" lvl="1" indent="0">
              <a:buNone/>
            </a:pPr>
            <a:r>
              <a:rPr lang="en-US" sz="1800" b="1" dirty="0">
                <a:latin typeface="Arial" panose="020B0604020202020204" pitchFamily="34" charset="0"/>
                <a:cs typeface="Arial" panose="020B0604020202020204" pitchFamily="34" charset="0"/>
              </a:rPr>
              <a:t>Prompt: </a:t>
            </a:r>
            <a:r>
              <a:rPr lang="en-US" sz="1800" kern="100" dirty="0">
                <a:effectLst/>
                <a:latin typeface="Arial" panose="020B0604020202020204" pitchFamily="34" charset="0"/>
                <a:ea typeface="DengXian" panose="02010600030101010101" pitchFamily="2" charset="-122"/>
                <a:cs typeface="Arial" panose="020B0604020202020204" pitchFamily="34" charset="0"/>
              </a:rPr>
              <a:t>Write a 1000-word literacy narrative about </a:t>
            </a:r>
            <a:r>
              <a:rPr lang="en-US" sz="1800" b="1" kern="100" dirty="0">
                <a:latin typeface="Arial" panose="020B0604020202020204" pitchFamily="34" charset="0"/>
                <a:ea typeface="DengXian" panose="02010600030101010101" pitchFamily="2" charset="-122"/>
                <a:cs typeface="Arial" panose="020B0604020202020204" pitchFamily="34" charset="0"/>
              </a:rPr>
              <a:t>Roberto Martinez</a:t>
            </a:r>
            <a:r>
              <a:rPr lang="en-US" sz="1800" kern="100" dirty="0">
                <a:effectLst/>
                <a:latin typeface="Arial" panose="020B0604020202020204" pitchFamily="34" charset="0"/>
                <a:ea typeface="DengXian" panose="02010600030101010101" pitchFamily="2" charset="-122"/>
                <a:cs typeface="Arial" panose="020B0604020202020204" pitchFamily="34" charset="0"/>
              </a:rPr>
              <a:t>. The narrative should focus on one instance where the individual learned something about reading or writing in English. The narrative should also use descriptive details and dialogue. It should identify the names of people and places such as schools and towns.</a:t>
            </a:r>
            <a:endParaRPr lang="en-US" sz="1800" dirty="0">
              <a:latin typeface="Arial" panose="020B0604020202020204" pitchFamily="34" charset="0"/>
              <a:cs typeface="Arial" panose="020B0604020202020204" pitchFamily="34" charset="0"/>
            </a:endParaRPr>
          </a:p>
          <a:p>
            <a:pPr marL="0" marR="0">
              <a:lnSpc>
                <a:spcPct val="115000"/>
              </a:lnSpc>
              <a:spcAft>
                <a:spcPts val="800"/>
              </a:spcAft>
              <a:buNone/>
            </a:pPr>
            <a:r>
              <a:rPr lang="en-US" sz="2200" b="1" kern="100" dirty="0">
                <a:effectLst/>
                <a:latin typeface="Aptos" panose="020B0004020202020204" pitchFamily="34" charset="0"/>
                <a:ea typeface="DengXian" panose="02010600030101010101" pitchFamily="2" charset="-122"/>
                <a:cs typeface="Times New Roman" panose="02020603050405020304" pitchFamily="18" charset="0"/>
              </a:rPr>
              <a:t>The Power of a Letter: Roberto Martinez’s Literacy Awakening</a:t>
            </a:r>
          </a:p>
          <a:p>
            <a:pPr marL="0" marR="0">
              <a:lnSpc>
                <a:spcPct val="115000"/>
              </a:lnSpc>
              <a:spcAft>
                <a:spcPts val="800"/>
              </a:spcAft>
              <a:buNone/>
            </a:pPr>
            <a:r>
              <a:rPr lang="en-US" sz="2200" kern="100" dirty="0">
                <a:effectLst/>
                <a:latin typeface="Aptos" panose="020B0004020202020204" pitchFamily="34" charset="0"/>
                <a:ea typeface="DengXian" panose="02010600030101010101" pitchFamily="2" charset="-122"/>
                <a:cs typeface="Times New Roman" panose="02020603050405020304" pitchFamily="18" charset="0"/>
              </a:rPr>
              <a:t>The desert sun was already climbing high above the dusty rooftops of </a:t>
            </a:r>
            <a:r>
              <a:rPr lang="en-US" sz="2200" b="1" kern="100" dirty="0">
                <a:effectLst/>
                <a:latin typeface="Aptos" panose="020B0004020202020204" pitchFamily="34" charset="0"/>
                <a:ea typeface="DengXian" panose="02010600030101010101" pitchFamily="2" charset="-122"/>
                <a:cs typeface="Times New Roman" panose="02020603050405020304" pitchFamily="18" charset="0"/>
              </a:rPr>
              <a:t>El Paso, Texas</a:t>
            </a:r>
            <a:r>
              <a:rPr lang="en-US" sz="2200" kern="100" dirty="0">
                <a:effectLst/>
                <a:latin typeface="Aptos" panose="020B0004020202020204" pitchFamily="34" charset="0"/>
                <a:ea typeface="DengXian" panose="02010600030101010101" pitchFamily="2" charset="-122"/>
                <a:cs typeface="Times New Roman" panose="02020603050405020304" pitchFamily="18" charset="0"/>
              </a:rPr>
              <a:t>, as </a:t>
            </a:r>
            <a:r>
              <a:rPr lang="en-US" sz="2200" b="1" kern="100" dirty="0">
                <a:effectLst/>
                <a:latin typeface="Aptos" panose="020B0004020202020204" pitchFamily="34" charset="0"/>
                <a:ea typeface="DengXian" panose="02010600030101010101" pitchFamily="2" charset="-122"/>
                <a:cs typeface="Times New Roman" panose="02020603050405020304" pitchFamily="18" charset="0"/>
              </a:rPr>
              <a:t>Roberto Martinez </a:t>
            </a:r>
            <a:r>
              <a:rPr lang="en-US" sz="2200" kern="100" dirty="0">
                <a:effectLst/>
                <a:latin typeface="Aptos" panose="020B0004020202020204" pitchFamily="34" charset="0"/>
                <a:ea typeface="DengXian" panose="02010600030101010101" pitchFamily="2" charset="-122"/>
                <a:cs typeface="Times New Roman" panose="02020603050405020304" pitchFamily="18" charset="0"/>
              </a:rPr>
              <a:t>adjusted the strap of his backpack and stepped onto the cracked sidewalk outside Lincoln Middle School. The September air was hot and dry, typical for the border town, but Roberto’s palms were clammy with something else—nerves.</a:t>
            </a:r>
          </a:p>
          <a:p>
            <a:pPr marL="0" marR="0">
              <a:lnSpc>
                <a:spcPct val="115000"/>
              </a:lnSpc>
              <a:spcAft>
                <a:spcPts val="800"/>
              </a:spcAft>
              <a:buNone/>
            </a:pPr>
            <a:r>
              <a:rPr lang="en-US" sz="2200" b="1" kern="100" dirty="0">
                <a:effectLst/>
                <a:latin typeface="Aptos" panose="020B0004020202020204" pitchFamily="34" charset="0"/>
                <a:ea typeface="DengXian" panose="02010600030101010101" pitchFamily="2" charset="-122"/>
                <a:cs typeface="Times New Roman" panose="02020603050405020304" pitchFamily="18" charset="0"/>
              </a:rPr>
              <a:t>It was his first year in an American school. He and his family had moved from Ciudad Juárez just three months earlier</a:t>
            </a:r>
            <a:r>
              <a:rPr lang="en-US" sz="2200" kern="100" dirty="0">
                <a:effectLst/>
                <a:latin typeface="Aptos" panose="020B0004020202020204" pitchFamily="34" charset="0"/>
                <a:ea typeface="DengXian" panose="02010600030101010101" pitchFamily="2" charset="-122"/>
                <a:cs typeface="Times New Roman" panose="02020603050405020304" pitchFamily="18" charset="0"/>
              </a:rPr>
              <a:t>, crossing into the United States in search of safer streets and better opportunities. At thirteen, </a:t>
            </a:r>
            <a:r>
              <a:rPr lang="en-US" sz="2200" b="1" kern="100" dirty="0">
                <a:effectLst/>
                <a:latin typeface="Aptos" panose="020B0004020202020204" pitchFamily="34" charset="0"/>
                <a:ea typeface="DengXian" panose="02010600030101010101" pitchFamily="2" charset="-122"/>
                <a:cs typeface="Times New Roman" panose="02020603050405020304" pitchFamily="18" charset="0"/>
              </a:rPr>
              <a:t>Roberto spoke only a little English</a:t>
            </a:r>
            <a:r>
              <a:rPr lang="en-US" sz="2200" kern="100" dirty="0">
                <a:effectLst/>
                <a:latin typeface="Aptos" panose="020B0004020202020204" pitchFamily="34" charset="0"/>
                <a:ea typeface="DengXian" panose="02010600030101010101" pitchFamily="2" charset="-122"/>
                <a:cs typeface="Times New Roman" panose="02020603050405020304" pitchFamily="18" charset="0"/>
              </a:rPr>
              <a:t>—enough to get by in the grocery store or say “thank you” to the bus driver—but not nearly enough to understand a full lesson or read a chapter book without help.</a:t>
            </a:r>
          </a:p>
          <a:p>
            <a:pPr marL="457200" lvl="1" indent="0">
              <a:buNone/>
            </a:pPr>
            <a:endParaRPr lang="en-US" sz="11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ECFE5C53-59D1-7C46-4B39-CD1099F2C0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7281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a:extLst>
            <a:ext uri="{FF2B5EF4-FFF2-40B4-BE49-F238E27FC236}">
              <a16:creationId xmlns:a16="http://schemas.microsoft.com/office/drawing/2014/main" id="{320EC3C6-75DE-321C-B3BB-B3AFF78498CD}"/>
            </a:ext>
          </a:extLst>
        </p:cNvPr>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828B4D3E-574B-D63F-EFB7-DDB55E8196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F423F877-B1D7-C31A-1A1D-DC7AB0F64A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5F37632B-E8DF-18AC-F1CD-5E5705D8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54E8D9A-F791-9A09-D599-4332EB5520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5102B5F-776E-1FD4-E90A-16DEC9DE8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067FF880-1316-5C19-EA9E-36FC16A6A7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44F4F6-D1A9-7465-3F96-E7234AD3D5F3}"/>
              </a:ext>
            </a:extLst>
          </p:cNvPr>
          <p:cNvSpPr>
            <a:spLocks noGrp="1"/>
          </p:cNvSpPr>
          <p:nvPr>
            <p:ph type="title"/>
          </p:nvPr>
        </p:nvSpPr>
        <p:spPr>
          <a:xfrm>
            <a:off x="907912" y="104502"/>
            <a:ext cx="9942716" cy="933884"/>
          </a:xfrm>
        </p:spPr>
        <p:txBody>
          <a:bodyPr anchor="ctr">
            <a:normAutofit/>
          </a:bodyPr>
          <a:lstStyle/>
          <a:p>
            <a:r>
              <a:rPr lang="en-US" sz="4000" dirty="0">
                <a:solidFill>
                  <a:srgbClr val="C00000"/>
                </a:solidFill>
              </a:rPr>
              <a:t>ChatGPT Ethics: Inherent Biases</a:t>
            </a:r>
          </a:p>
        </p:txBody>
      </p:sp>
      <p:sp>
        <p:nvSpPr>
          <p:cNvPr id="3" name="Content Placeholder 2">
            <a:extLst>
              <a:ext uri="{FF2B5EF4-FFF2-40B4-BE49-F238E27FC236}">
                <a16:creationId xmlns:a16="http://schemas.microsoft.com/office/drawing/2014/main" id="{42B052AE-4E00-B039-04DD-E5F60757F1FC}"/>
              </a:ext>
            </a:extLst>
          </p:cNvPr>
          <p:cNvSpPr>
            <a:spLocks noGrp="1"/>
          </p:cNvSpPr>
          <p:nvPr>
            <p:ph idx="1"/>
          </p:nvPr>
        </p:nvSpPr>
        <p:spPr>
          <a:xfrm>
            <a:off x="803503" y="854442"/>
            <a:ext cx="10711632" cy="5399868"/>
          </a:xfrm>
          <a:solidFill>
            <a:schemeClr val="bg1"/>
          </a:solidFill>
        </p:spPr>
        <p:txBody>
          <a:bodyPr anchor="ctr">
            <a:normAutofit/>
          </a:bodyPr>
          <a:lstStyle/>
          <a:p>
            <a:pPr marL="457200" lvl="1" indent="0">
              <a:buNone/>
            </a:pPr>
            <a:r>
              <a:rPr lang="en-US" sz="1800" b="1" dirty="0">
                <a:cs typeface="Arial" panose="020B0604020202020204" pitchFamily="34" charset="0"/>
              </a:rPr>
              <a:t>Prompt: </a:t>
            </a:r>
            <a:r>
              <a:rPr lang="en-US" sz="1800" kern="100" dirty="0">
                <a:effectLst/>
                <a:ea typeface="DengXian" panose="02010600030101010101" pitchFamily="2" charset="-122"/>
                <a:cs typeface="Arial" panose="020B0604020202020204" pitchFamily="34" charset="0"/>
              </a:rPr>
              <a:t>Write a 1000-word literacy narrative about </a:t>
            </a:r>
            <a:r>
              <a:rPr lang="en-US" sz="1800" b="1" kern="100" dirty="0" err="1">
                <a:effectLst/>
                <a:ea typeface="DengXian" panose="02010600030101010101" pitchFamily="2" charset="-122"/>
                <a:cs typeface="Arial" panose="020B0604020202020204" pitchFamily="34" charset="0"/>
              </a:rPr>
              <a:t>Xklk</a:t>
            </a:r>
            <a:r>
              <a:rPr lang="en-US" sz="1800" b="1" kern="100" dirty="0">
                <a:effectLst/>
                <a:ea typeface="DengXian" panose="02010600030101010101" pitchFamily="2" charset="-122"/>
                <a:cs typeface="Arial" panose="020B0604020202020204" pitchFamily="34" charset="0"/>
              </a:rPr>
              <a:t> </a:t>
            </a:r>
            <a:r>
              <a:rPr lang="en-US" sz="1800" b="1" kern="100" dirty="0" err="1">
                <a:effectLst/>
                <a:ea typeface="DengXian" panose="02010600030101010101" pitchFamily="2" charset="-122"/>
                <a:cs typeface="Arial" panose="020B0604020202020204" pitchFamily="34" charset="0"/>
              </a:rPr>
              <a:t>Klxchkx</a:t>
            </a:r>
            <a:r>
              <a:rPr lang="en-US" sz="1800" kern="100" dirty="0">
                <a:effectLst/>
                <a:ea typeface="DengXian" panose="02010600030101010101" pitchFamily="2" charset="-122"/>
                <a:cs typeface="Arial" panose="020B0604020202020204" pitchFamily="34" charset="0"/>
              </a:rPr>
              <a:t>. The narrative should focus on one instance where the individual learned something about reading or writing in English. The narrative should also use descriptive details and dialogue. It should identify the names of people and places such as schools and towns</a:t>
            </a:r>
            <a:r>
              <a:rPr lang="en-US" sz="1800" kern="100" dirty="0">
                <a:ea typeface="DengXian" panose="02010600030101010101" pitchFamily="2" charset="-122"/>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marR="0">
              <a:spcAft>
                <a:spcPts val="800"/>
              </a:spcAft>
              <a:buNone/>
            </a:pPr>
            <a:r>
              <a:rPr lang="en-US" sz="2000" b="1" kern="100" dirty="0">
                <a:effectLst/>
                <a:ea typeface="DengXian" panose="02010600030101010101" pitchFamily="2" charset="-122"/>
                <a:cs typeface="Arial" panose="020B0604020202020204" pitchFamily="34" charset="0"/>
              </a:rPr>
              <a:t>Cracking the Code: </a:t>
            </a:r>
            <a:r>
              <a:rPr lang="en-US" sz="2000" b="1" kern="100" dirty="0" err="1">
                <a:effectLst/>
                <a:ea typeface="DengXian" panose="02010600030101010101" pitchFamily="2" charset="-122"/>
                <a:cs typeface="Arial" panose="020B0604020202020204" pitchFamily="34" charset="0"/>
              </a:rPr>
              <a:t>Xklk</a:t>
            </a:r>
            <a:r>
              <a:rPr lang="en-US" sz="2000" b="1" kern="100" dirty="0">
                <a:effectLst/>
                <a:ea typeface="DengXian" panose="02010600030101010101" pitchFamily="2" charset="-122"/>
                <a:cs typeface="Arial" panose="020B0604020202020204" pitchFamily="34" charset="0"/>
              </a:rPr>
              <a:t> </a:t>
            </a:r>
            <a:r>
              <a:rPr lang="en-US" sz="2000" b="1" kern="100" dirty="0" err="1">
                <a:effectLst/>
                <a:ea typeface="DengXian" panose="02010600030101010101" pitchFamily="2" charset="-122"/>
                <a:cs typeface="Arial" panose="020B0604020202020204" pitchFamily="34" charset="0"/>
              </a:rPr>
              <a:t>Klxchkx’s</a:t>
            </a:r>
            <a:r>
              <a:rPr lang="en-US" sz="2000" b="1" kern="100" dirty="0">
                <a:effectLst/>
                <a:ea typeface="DengXian" panose="02010600030101010101" pitchFamily="2" charset="-122"/>
                <a:cs typeface="Arial" panose="020B0604020202020204" pitchFamily="34" charset="0"/>
              </a:rPr>
              <a:t> Literacy Breakthrough</a:t>
            </a:r>
            <a:endParaRPr lang="en-US" sz="2000" kern="100" dirty="0">
              <a:effectLst/>
              <a:ea typeface="DengXian" panose="02010600030101010101" pitchFamily="2" charset="-122"/>
              <a:cs typeface="Arial" panose="020B0604020202020204" pitchFamily="34" charset="0"/>
            </a:endParaRPr>
          </a:p>
          <a:p>
            <a:pPr marL="0" marR="0">
              <a:spcAft>
                <a:spcPts val="800"/>
              </a:spcAft>
              <a:buNone/>
            </a:pPr>
            <a:r>
              <a:rPr lang="en-US" sz="2000" kern="100" dirty="0">
                <a:effectLst/>
                <a:ea typeface="DengXian" panose="02010600030101010101" pitchFamily="2" charset="-122"/>
                <a:cs typeface="Arial" panose="020B0604020202020204" pitchFamily="34" charset="0"/>
              </a:rPr>
              <a:t>The town of Pine Haven, Minnesota, didn’t appear on many maps. Tucked between frozen lakes and dense pine forests, it was the kind of place where the wind whispered through snowdrifts and neighbors still waved from their porches. On the edge of town stood Pine Haven Secondary School, a squat brick building with squeaky doors and a parking lot that turned to slush every March.</a:t>
            </a:r>
          </a:p>
          <a:p>
            <a:pPr marL="0" marR="0">
              <a:spcAft>
                <a:spcPts val="800"/>
              </a:spcAft>
              <a:buNone/>
            </a:pPr>
            <a:r>
              <a:rPr lang="en-US" sz="2000" b="1" kern="100" dirty="0" err="1">
                <a:effectLst/>
                <a:ea typeface="DengXian" panose="02010600030101010101" pitchFamily="2" charset="-122"/>
                <a:cs typeface="Arial" panose="020B0604020202020204" pitchFamily="34" charset="0"/>
              </a:rPr>
              <a:t>Xklk</a:t>
            </a:r>
            <a:r>
              <a:rPr lang="en-US" sz="2000" b="1" kern="100" dirty="0">
                <a:effectLst/>
                <a:ea typeface="DengXian" panose="02010600030101010101" pitchFamily="2" charset="-122"/>
                <a:cs typeface="Arial" panose="020B0604020202020204" pitchFamily="34" charset="0"/>
              </a:rPr>
              <a:t> had only been in Pine Haven for nine months</a:t>
            </a:r>
            <a:r>
              <a:rPr lang="en-US" sz="2000" kern="100" dirty="0">
                <a:effectLst/>
                <a:ea typeface="DengXian" panose="02010600030101010101" pitchFamily="2" charset="-122"/>
                <a:cs typeface="Arial" panose="020B0604020202020204" pitchFamily="34" charset="0"/>
              </a:rPr>
              <a:t>, having arrived as part of a quiet refugee resettlement program that very few people in town had even heard of. </a:t>
            </a:r>
            <a:r>
              <a:rPr lang="en-US" sz="2000" b="1" kern="100" dirty="0">
                <a:effectLst/>
                <a:ea typeface="DengXian" panose="02010600030101010101" pitchFamily="2" charset="-122"/>
                <a:cs typeface="Arial" panose="020B0604020202020204" pitchFamily="34" charset="0"/>
              </a:rPr>
              <a:t>Originally from the planet </a:t>
            </a:r>
            <a:r>
              <a:rPr lang="en-US" sz="2000" b="1" kern="100" dirty="0" err="1">
                <a:effectLst/>
                <a:ea typeface="DengXian" panose="02010600030101010101" pitchFamily="2" charset="-122"/>
                <a:cs typeface="Arial" panose="020B0604020202020204" pitchFamily="34" charset="0"/>
              </a:rPr>
              <a:t>Bhlixtr</a:t>
            </a:r>
            <a:r>
              <a:rPr lang="en-US" sz="2000" b="1" kern="100" dirty="0">
                <a:effectLst/>
                <a:ea typeface="DengXian" panose="02010600030101010101" pitchFamily="2" charset="-122"/>
                <a:cs typeface="Arial" panose="020B0604020202020204" pitchFamily="34" charset="0"/>
              </a:rPr>
              <a:t> in the Andromeda galaxy—a place of radiant purple skies and a language made mostly of whistles, glottal stops, and vibrations—</a:t>
            </a:r>
            <a:r>
              <a:rPr lang="en-US" sz="2000" b="1" kern="100" dirty="0" err="1">
                <a:effectLst/>
                <a:ea typeface="DengXian" panose="02010600030101010101" pitchFamily="2" charset="-122"/>
                <a:cs typeface="Arial" panose="020B0604020202020204" pitchFamily="34" charset="0"/>
              </a:rPr>
              <a:t>Xklk</a:t>
            </a:r>
            <a:r>
              <a:rPr lang="en-US" sz="2000" b="1" kern="100" dirty="0">
                <a:effectLst/>
                <a:ea typeface="DengXian" panose="02010600030101010101" pitchFamily="2" charset="-122"/>
                <a:cs typeface="Arial" panose="020B0604020202020204" pitchFamily="34" charset="0"/>
              </a:rPr>
              <a:t> (pronounced something like </a:t>
            </a:r>
            <a:r>
              <a:rPr lang="en-US" sz="2000" b="1" i="1" kern="100" dirty="0">
                <a:effectLst/>
                <a:ea typeface="DengXian" panose="02010600030101010101" pitchFamily="2" charset="-122"/>
                <a:cs typeface="Arial" panose="020B0604020202020204" pitchFamily="34" charset="0"/>
              </a:rPr>
              <a:t>click-click-</a:t>
            </a:r>
            <a:r>
              <a:rPr lang="en-US" sz="2000" b="1" i="1" kern="100" dirty="0" err="1">
                <a:effectLst/>
                <a:ea typeface="DengXian" panose="02010600030101010101" pitchFamily="2" charset="-122"/>
                <a:cs typeface="Arial" panose="020B0604020202020204" pitchFamily="34" charset="0"/>
              </a:rPr>
              <a:t>clawk</a:t>
            </a:r>
            <a:r>
              <a:rPr lang="en-US" sz="2000" b="1" kern="100" dirty="0">
                <a:effectLst/>
                <a:ea typeface="DengXian" panose="02010600030101010101" pitchFamily="2" charset="-122"/>
                <a:cs typeface="Arial" panose="020B0604020202020204" pitchFamily="34" charset="0"/>
              </a:rPr>
              <a:t>) had chosen Earth as a place to start over.</a:t>
            </a:r>
          </a:p>
          <a:p>
            <a:pPr marL="457200" lvl="1" indent="0">
              <a:buNone/>
            </a:pPr>
            <a:endParaRPr lang="en-US" sz="1100" dirty="0">
              <a:latin typeface="Arial" panose="020B06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D92AF377-A894-4C20-E90A-AC044389D34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13278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a:extLst>
            <a:ext uri="{FF2B5EF4-FFF2-40B4-BE49-F238E27FC236}">
              <a16:creationId xmlns:a16="http://schemas.microsoft.com/office/drawing/2014/main" id="{6366E4A6-6D7D-6238-1080-A0638FF69BBF}"/>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9101FAC-542D-CA85-6FAC-96D8D68CF0C7}"/>
              </a:ext>
            </a:extLst>
          </p:cNvPr>
          <p:cNvSpPr>
            <a:spLocks noGrp="1"/>
          </p:cNvSpPr>
          <p:nvPr>
            <p:ph type="title"/>
          </p:nvPr>
        </p:nvSpPr>
        <p:spPr>
          <a:xfrm>
            <a:off x="804672" y="457200"/>
            <a:ext cx="10579608" cy="1188720"/>
          </a:xfrm>
        </p:spPr>
        <p:txBody>
          <a:bodyPr>
            <a:normAutofit/>
          </a:bodyPr>
          <a:lstStyle/>
          <a:p>
            <a:r>
              <a:rPr lang="en-US" sz="4000" dirty="0">
                <a:solidFill>
                  <a:schemeClr val="tx2"/>
                </a:solidFill>
              </a:rPr>
              <a:t>ChatGPT Ethics: Inherent Biases</a:t>
            </a:r>
          </a:p>
        </p:txBody>
      </p:sp>
      <p:grpSp>
        <p:nvGrpSpPr>
          <p:cNvPr id="27" name="Group 26">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28" name="Freeform: Shape 27">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34" name="Freeform: Shape 33">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37" name="Freeform: Shape 36">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Content Placeholder 3">
            <a:extLst>
              <a:ext uri="{FF2B5EF4-FFF2-40B4-BE49-F238E27FC236}">
                <a16:creationId xmlns:a16="http://schemas.microsoft.com/office/drawing/2014/main" id="{B03BE844-615D-05BC-DA6D-115D1AC52646}"/>
              </a:ext>
            </a:extLst>
          </p:cNvPr>
          <p:cNvGraphicFramePr>
            <a:graphicFrameLocks noGrp="1"/>
          </p:cNvGraphicFramePr>
          <p:nvPr>
            <p:ph idx="1"/>
            <p:extLst>
              <p:ext uri="{D42A27DB-BD31-4B8C-83A1-F6EECF244321}">
                <p14:modId xmlns:p14="http://schemas.microsoft.com/office/powerpoint/2010/main" val="2934968115"/>
              </p:ext>
            </p:extLst>
          </p:nvPr>
        </p:nvGraphicFramePr>
        <p:xfrm>
          <a:off x="804671" y="1850526"/>
          <a:ext cx="10431599" cy="4240309"/>
        </p:xfrm>
        <a:graphic>
          <a:graphicData uri="http://schemas.openxmlformats.org/drawingml/2006/table">
            <a:tbl>
              <a:tblPr firstRow="1" bandRow="1"/>
              <a:tblGrid>
                <a:gridCol w="3067946">
                  <a:extLst>
                    <a:ext uri="{9D8B030D-6E8A-4147-A177-3AD203B41FA5}">
                      <a16:colId xmlns:a16="http://schemas.microsoft.com/office/drawing/2014/main" val="3325954580"/>
                    </a:ext>
                  </a:extLst>
                </a:gridCol>
                <a:gridCol w="4144416">
                  <a:extLst>
                    <a:ext uri="{9D8B030D-6E8A-4147-A177-3AD203B41FA5}">
                      <a16:colId xmlns:a16="http://schemas.microsoft.com/office/drawing/2014/main" val="157747298"/>
                    </a:ext>
                  </a:extLst>
                </a:gridCol>
                <a:gridCol w="3219237">
                  <a:extLst>
                    <a:ext uri="{9D8B030D-6E8A-4147-A177-3AD203B41FA5}">
                      <a16:colId xmlns:a16="http://schemas.microsoft.com/office/drawing/2014/main" val="3822009901"/>
                    </a:ext>
                  </a:extLst>
                </a:gridCol>
              </a:tblGrid>
              <a:tr h="605629">
                <a:tc>
                  <a:txBody>
                    <a:bodyPr/>
                    <a:lstStyle/>
                    <a:p>
                      <a:pPr algn="ctr" fontAlgn="b"/>
                      <a:r>
                        <a:rPr lang="en-US" sz="2400" b="1" i="0" u="none" strike="noStrike">
                          <a:solidFill>
                            <a:srgbClr val="000000"/>
                          </a:solidFill>
                          <a:effectLst/>
                          <a:latin typeface="Aptos Narrow" panose="020B0004020202020204" pitchFamily="34" charset="0"/>
                        </a:rPr>
                        <a:t>Name</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Aptos Narrow" panose="020B0004020202020204" pitchFamily="34" charset="0"/>
                        </a:rPr>
                        <a:t>Origin</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2400" b="1" i="0" u="none" strike="noStrike">
                          <a:solidFill>
                            <a:srgbClr val="000000"/>
                          </a:solidFill>
                          <a:effectLst/>
                          <a:latin typeface="Aptos Narrow" panose="020B0004020202020204" pitchFamily="34" charset="0"/>
                        </a:rPr>
                        <a:t>Location</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753139190"/>
                  </a:ext>
                </a:extLst>
              </a:tr>
              <a:tr h="519240">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Emily Johnson</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CFF"/>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Maple Falls, Oregon</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CFF"/>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Maple Falls, Oregon</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CFF"/>
                    </a:solidFill>
                  </a:tcPr>
                </a:tc>
                <a:extLst>
                  <a:ext uri="{0D108BD9-81ED-4DB2-BD59-A6C34878D82A}">
                    <a16:rowId xmlns:a16="http://schemas.microsoft.com/office/drawing/2014/main" val="400756743"/>
                  </a:ext>
                </a:extLst>
              </a:tr>
              <a:tr h="519240">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Roberto Martinez</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Ciudad Juarez, Mexico</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El Paso, Texas</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extLst>
                  <a:ext uri="{0D108BD9-81ED-4DB2-BD59-A6C34878D82A}">
                    <a16:rowId xmlns:a16="http://schemas.microsoft.com/office/drawing/2014/main" val="714979826"/>
                  </a:ext>
                </a:extLst>
              </a:tr>
              <a:tr h="519240">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Vladimir Kowalski</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66"/>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Warsaw, Poland</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66"/>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Binghamton, New York</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66"/>
                    </a:solidFill>
                  </a:tcPr>
                </a:tc>
                <a:extLst>
                  <a:ext uri="{0D108BD9-81ED-4DB2-BD59-A6C34878D82A}">
                    <a16:rowId xmlns:a16="http://schemas.microsoft.com/office/drawing/2014/main" val="3500736354"/>
                  </a:ext>
                </a:extLst>
              </a:tr>
              <a:tr h="519240">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Ishi Nakamura</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CCFF"/>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Kyoto, Japan</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CCFF"/>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Crescent Valley, California</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CCFF"/>
                    </a:solidFill>
                  </a:tcPr>
                </a:tc>
                <a:extLst>
                  <a:ext uri="{0D108BD9-81ED-4DB2-BD59-A6C34878D82A}">
                    <a16:rowId xmlns:a16="http://schemas.microsoft.com/office/drawing/2014/main" val="1029274474"/>
                  </a:ext>
                </a:extLst>
              </a:tr>
              <a:tr h="519240">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ShaNae Washington</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Eastwood, Ohio</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Eastwood, Ohio</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606848517"/>
                  </a:ext>
                </a:extLst>
              </a:tr>
              <a:tr h="519240">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Soonyang Chung</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40000"/>
                        <a:lumOff val="60000"/>
                      </a:schemeClr>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Seoul, South Korea</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40000"/>
                        <a:lumOff val="60000"/>
                      </a:schemeClr>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Ridgewood, New Jersey</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4">
                        <a:lumMod val="40000"/>
                        <a:lumOff val="60000"/>
                      </a:schemeClr>
                    </a:solidFill>
                  </a:tcPr>
                </a:tc>
                <a:extLst>
                  <a:ext uri="{0D108BD9-81ED-4DB2-BD59-A6C34878D82A}">
                    <a16:rowId xmlns:a16="http://schemas.microsoft.com/office/drawing/2014/main" val="3917498271"/>
                  </a:ext>
                </a:extLst>
              </a:tr>
              <a:tr h="519240">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Xklk Klxchkx</a:t>
                      </a:r>
                    </a:p>
                  </a:txBody>
                  <a:tcPr marL="9376" marR="9376" marT="9376"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a:solidFill>
                            <a:srgbClr val="000000"/>
                          </a:solidFill>
                          <a:effectLst/>
                          <a:latin typeface="Arial" panose="020B0604020202020204" pitchFamily="34" charset="0"/>
                          <a:cs typeface="Arial" panose="020B0604020202020204" pitchFamily="34" charset="0"/>
                        </a:rPr>
                        <a:t>Planet Bhlixtr, Andromeda Galaxy</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2000" b="0" i="0" u="none" strike="noStrike" dirty="0">
                          <a:solidFill>
                            <a:srgbClr val="000000"/>
                          </a:solidFill>
                          <a:effectLst/>
                          <a:latin typeface="Arial" panose="020B0604020202020204" pitchFamily="34" charset="0"/>
                          <a:cs typeface="Arial" panose="020B0604020202020204" pitchFamily="34" charset="0"/>
                        </a:rPr>
                        <a:t>Pine Haven, Minnesota</a:t>
                      </a:r>
                    </a:p>
                  </a:txBody>
                  <a:tcPr marL="9376" marR="9376" marT="937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45751938"/>
                  </a:ext>
                </a:extLst>
              </a:tr>
            </a:tbl>
          </a:graphicData>
        </a:graphic>
      </p:graphicFrame>
    </p:spTree>
    <p:extLst>
      <p:ext uri="{BB962C8B-B14F-4D97-AF65-F5344CB8AC3E}">
        <p14:creationId xmlns:p14="http://schemas.microsoft.com/office/powerpoint/2010/main" val="20060480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38A0AB5C-6809-9D01-B44E-E6C2A2191A02}"/>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A22CEF44-78F0-1FB1-2025-173C8F400EBE}"/>
              </a:ext>
            </a:extLst>
          </p:cNvPr>
          <p:cNvSpPr>
            <a:spLocks noGrp="1"/>
          </p:cNvSpPr>
          <p:nvPr>
            <p:ph type="title"/>
          </p:nvPr>
        </p:nvSpPr>
        <p:spPr>
          <a:xfrm>
            <a:off x="804672" y="457200"/>
            <a:ext cx="10579608" cy="682052"/>
          </a:xfrm>
        </p:spPr>
        <p:txBody>
          <a:bodyPr>
            <a:normAutofit/>
          </a:bodyPr>
          <a:lstStyle/>
          <a:p>
            <a:r>
              <a:rPr lang="en-US" sz="4000" dirty="0">
                <a:solidFill>
                  <a:schemeClr val="tx2"/>
                </a:solidFill>
              </a:rPr>
              <a:t>ChatGPT Ethics: Inherent Biases</a:t>
            </a:r>
          </a:p>
        </p:txBody>
      </p:sp>
      <p:grpSp>
        <p:nvGrpSpPr>
          <p:cNvPr id="30" name="Group 29">
            <a:extLst>
              <a:ext uri="{FF2B5EF4-FFF2-40B4-BE49-F238E27FC236}">
                <a16:creationId xmlns:a16="http://schemas.microsoft.com/office/drawing/2014/main" id="{76566969-F813-4CC5-B3E9-363D85B55C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881264" y="-5116"/>
            <a:ext cx="3318648" cy="2490264"/>
            <a:chOff x="-305" y="-1"/>
            <a:chExt cx="3832880" cy="2876136"/>
          </a:xfrm>
        </p:grpSpPr>
        <p:sp>
          <p:nvSpPr>
            <p:cNvPr id="19" name="Freeform: Shape 18">
              <a:extLst>
                <a:ext uri="{FF2B5EF4-FFF2-40B4-BE49-F238E27FC236}">
                  <a16:creationId xmlns:a16="http://schemas.microsoft.com/office/drawing/2014/main" id="{AF8CF66C-45E2-456B-92B0-9E97A331D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65D590E-D70D-4D25-B853-D5208F2AA3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231501E-3F84-4705-A001-13995FA688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2617E4-47FD-4C38-8F70-93BF9B125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0217D733-97B6-4C43-AF0C-5E3CB0EA13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07887"/>
            <a:ext cx="2605762" cy="2252847"/>
            <a:chOff x="-305" y="-4155"/>
            <a:chExt cx="2514948" cy="2174333"/>
          </a:xfrm>
        </p:grpSpPr>
        <p:sp>
          <p:nvSpPr>
            <p:cNvPr id="25" name="Freeform: Shape 24">
              <a:extLst>
                <a:ext uri="{FF2B5EF4-FFF2-40B4-BE49-F238E27FC236}">
                  <a16:creationId xmlns:a16="http://schemas.microsoft.com/office/drawing/2014/main" id="{FD288266-7E76-4D4A-BAAC-E233FA013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B697F88A-8624-4BA2-AF06-E6C3A52F03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CA77163-C052-481C-9DCF-68C23ACAB31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8" name="Freeform: Shape 27">
              <a:extLst>
                <a:ext uri="{FF2B5EF4-FFF2-40B4-BE49-F238E27FC236}">
                  <a16:creationId xmlns:a16="http://schemas.microsoft.com/office/drawing/2014/main" id="{02B425B5-0A0E-4B85-B718-E5DA73431A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4" name="Content Placeholder 3">
            <a:extLst>
              <a:ext uri="{FF2B5EF4-FFF2-40B4-BE49-F238E27FC236}">
                <a16:creationId xmlns:a16="http://schemas.microsoft.com/office/drawing/2014/main" id="{D0D0378F-C7FF-6212-1757-91FE62D54F0B}"/>
              </a:ext>
            </a:extLst>
          </p:cNvPr>
          <p:cNvGraphicFramePr>
            <a:graphicFrameLocks noGrp="1"/>
          </p:cNvGraphicFramePr>
          <p:nvPr>
            <p:ph idx="1"/>
            <p:extLst>
              <p:ext uri="{D42A27DB-BD31-4B8C-83A1-F6EECF244321}">
                <p14:modId xmlns:p14="http://schemas.microsoft.com/office/powerpoint/2010/main" val="3822085302"/>
              </p:ext>
            </p:extLst>
          </p:nvPr>
        </p:nvGraphicFramePr>
        <p:xfrm>
          <a:off x="945397" y="1343859"/>
          <a:ext cx="10267245" cy="4875395"/>
        </p:xfrm>
        <a:graphic>
          <a:graphicData uri="http://schemas.openxmlformats.org/drawingml/2006/table">
            <a:tbl>
              <a:tblPr firstRow="1" bandRow="1"/>
              <a:tblGrid>
                <a:gridCol w="2325656">
                  <a:extLst>
                    <a:ext uri="{9D8B030D-6E8A-4147-A177-3AD203B41FA5}">
                      <a16:colId xmlns:a16="http://schemas.microsoft.com/office/drawing/2014/main" val="4278599279"/>
                    </a:ext>
                  </a:extLst>
                </a:gridCol>
                <a:gridCol w="1990495">
                  <a:extLst>
                    <a:ext uri="{9D8B030D-6E8A-4147-A177-3AD203B41FA5}">
                      <a16:colId xmlns:a16="http://schemas.microsoft.com/office/drawing/2014/main" val="3934311719"/>
                    </a:ext>
                  </a:extLst>
                </a:gridCol>
                <a:gridCol w="5951094">
                  <a:extLst>
                    <a:ext uri="{9D8B030D-6E8A-4147-A177-3AD203B41FA5}">
                      <a16:colId xmlns:a16="http://schemas.microsoft.com/office/drawing/2014/main" val="3822009901"/>
                    </a:ext>
                  </a:extLst>
                </a:gridCol>
              </a:tblGrid>
              <a:tr h="594404">
                <a:tc>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Name</a:t>
                      </a: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ELL or Native English</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tc>
                  <a:txBody>
                    <a:bodyPr/>
                    <a:lstStyle/>
                    <a:p>
                      <a:pPr algn="ctr" fontAlgn="b"/>
                      <a:r>
                        <a:rPr lang="en-US" sz="1800" b="1" i="0" u="none" strike="noStrike" dirty="0">
                          <a:solidFill>
                            <a:srgbClr val="000000"/>
                          </a:solidFill>
                          <a:effectLst/>
                          <a:latin typeface="Arial" panose="020B0604020202020204" pitchFamily="34" charset="0"/>
                          <a:cs typeface="Arial" panose="020B0604020202020204" pitchFamily="34" charset="0"/>
                        </a:rPr>
                        <a:t>What They Learned</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noFill/>
                  </a:tcPr>
                </a:tc>
                <a:extLst>
                  <a:ext uri="{0D108BD9-81ED-4DB2-BD59-A6C34878D82A}">
                    <a16:rowId xmlns:a16="http://schemas.microsoft.com/office/drawing/2014/main" val="1753139190"/>
                  </a:ext>
                </a:extLst>
              </a:tr>
              <a:tr h="490543">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Emily Johnson</a:t>
                      </a: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CFF"/>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Native English</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CFF"/>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Writing can express personal truth and build confidence</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a:noFill/>
                    </a:lnB>
                    <a:solidFill>
                      <a:srgbClr val="FFCCFF"/>
                    </a:solidFill>
                  </a:tcPr>
                </a:tc>
                <a:extLst>
                  <a:ext uri="{0D108BD9-81ED-4DB2-BD59-A6C34878D82A}">
                    <a16:rowId xmlns:a16="http://schemas.microsoft.com/office/drawing/2014/main" val="400756743"/>
                  </a:ext>
                </a:extLst>
              </a:tr>
              <a:tr h="490543">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Roberto Martinez</a:t>
                      </a: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ELL</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English is a bridge to connection and self-expression</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ECFF"/>
                    </a:solidFill>
                  </a:tcPr>
                </a:tc>
                <a:extLst>
                  <a:ext uri="{0D108BD9-81ED-4DB2-BD59-A6C34878D82A}">
                    <a16:rowId xmlns:a16="http://schemas.microsoft.com/office/drawing/2014/main" val="714979826"/>
                  </a:ext>
                </a:extLst>
              </a:tr>
              <a:tr h="490543">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Vladimir Kowalski</a:t>
                      </a: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66"/>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ELL</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66"/>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Literature holds emotional truth beyond language rules</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CCFF66"/>
                    </a:solidFill>
                  </a:tcPr>
                </a:tc>
                <a:extLst>
                  <a:ext uri="{0D108BD9-81ED-4DB2-BD59-A6C34878D82A}">
                    <a16:rowId xmlns:a16="http://schemas.microsoft.com/office/drawing/2014/main" val="3500736354"/>
                  </a:ext>
                </a:extLst>
              </a:tr>
              <a:tr h="490543">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Ishi Nakamura</a:t>
                      </a: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ELL</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Writing in English can carry deep, cross-cultural meaning</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6">
                        <a:lumMod val="20000"/>
                        <a:lumOff val="80000"/>
                      </a:schemeClr>
                    </a:solidFill>
                  </a:tcPr>
                </a:tc>
                <a:extLst>
                  <a:ext uri="{0D108BD9-81ED-4DB2-BD59-A6C34878D82A}">
                    <a16:rowId xmlns:a16="http://schemas.microsoft.com/office/drawing/2014/main" val="1029274474"/>
                  </a:ext>
                </a:extLst>
              </a:tr>
              <a:tr h="490543">
                <a:tc>
                  <a:txBody>
                    <a:bodyPr/>
                    <a:lstStyle/>
                    <a:p>
                      <a:pPr algn="ctr" fontAlgn="b"/>
                      <a:r>
                        <a:rPr lang="en-US" sz="1800" b="0" i="0" u="none" strike="noStrike" dirty="0" err="1">
                          <a:solidFill>
                            <a:srgbClr val="000000"/>
                          </a:solidFill>
                          <a:effectLst/>
                          <a:latin typeface="Arial" panose="020B0604020202020204" pitchFamily="34" charset="0"/>
                          <a:cs typeface="Arial" panose="020B0604020202020204" pitchFamily="34" charset="0"/>
                        </a:rPr>
                        <a:t>ShaNae</a:t>
                      </a:r>
                      <a:r>
                        <a:rPr lang="en-US" sz="1800" b="0" i="0" u="none" strike="noStrike" dirty="0">
                          <a:solidFill>
                            <a:srgbClr val="000000"/>
                          </a:solidFill>
                          <a:effectLst/>
                          <a:latin typeface="Arial" panose="020B0604020202020204" pitchFamily="34" charset="0"/>
                          <a:cs typeface="Arial" panose="020B0604020202020204" pitchFamily="34" charset="0"/>
                        </a:rPr>
                        <a:t> Washington</a:t>
                      </a: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Native English</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Writing is rhythm, power, and a way to be heard</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606848517"/>
                  </a:ext>
                </a:extLst>
              </a:tr>
              <a:tr h="914138">
                <a:tc>
                  <a:txBody>
                    <a:bodyPr/>
                    <a:lstStyle/>
                    <a:p>
                      <a:pPr algn="ctr" fontAlgn="b"/>
                      <a:r>
                        <a:rPr lang="en-US" sz="1800" b="0" i="0" u="none" strike="noStrike" dirty="0" err="1">
                          <a:solidFill>
                            <a:srgbClr val="000000"/>
                          </a:solidFill>
                          <a:effectLst/>
                          <a:latin typeface="Arial" panose="020B0604020202020204" pitchFamily="34" charset="0"/>
                          <a:cs typeface="Arial" panose="020B0604020202020204" pitchFamily="34" charset="0"/>
                        </a:rPr>
                        <a:t>Soonyang</a:t>
                      </a:r>
                      <a:r>
                        <a:rPr lang="en-US" sz="1800" b="0" i="0" u="none" strike="noStrike" dirty="0">
                          <a:solidFill>
                            <a:srgbClr val="000000"/>
                          </a:solidFill>
                          <a:effectLst/>
                          <a:latin typeface="Arial" panose="020B0604020202020204" pitchFamily="34" charset="0"/>
                          <a:cs typeface="Arial" panose="020B0604020202020204" pitchFamily="34" charset="0"/>
                        </a:rPr>
                        <a:t> Chung</a:t>
                      </a: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5000"/>
                        <a:lumOff val="75000"/>
                      </a:schemeClr>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ELL</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5000"/>
                        <a:lumOff val="75000"/>
                      </a:schemeClr>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Reading between the lines reveals emotion and understanding</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tx2">
                        <a:lumMod val="25000"/>
                        <a:lumOff val="75000"/>
                      </a:schemeClr>
                    </a:solidFill>
                  </a:tcPr>
                </a:tc>
                <a:extLst>
                  <a:ext uri="{0D108BD9-81ED-4DB2-BD59-A6C34878D82A}">
                    <a16:rowId xmlns:a16="http://schemas.microsoft.com/office/drawing/2014/main" val="3917498271"/>
                  </a:ext>
                </a:extLst>
              </a:tr>
              <a:tr h="914138">
                <a:tc>
                  <a:txBody>
                    <a:bodyPr/>
                    <a:lstStyle/>
                    <a:p>
                      <a:pPr algn="ctr" fontAlgn="b"/>
                      <a:r>
                        <a:rPr lang="en-US" sz="1800" b="0" i="0" u="none" strike="noStrike" dirty="0" err="1">
                          <a:solidFill>
                            <a:srgbClr val="000000"/>
                          </a:solidFill>
                          <a:effectLst/>
                          <a:latin typeface="Arial" panose="020B0604020202020204" pitchFamily="34" charset="0"/>
                          <a:cs typeface="Arial" panose="020B0604020202020204" pitchFamily="34" charset="0"/>
                        </a:rPr>
                        <a:t>Xklk</a:t>
                      </a:r>
                      <a:r>
                        <a:rPr lang="en-US" sz="1800" b="0" i="0" u="none" strike="noStrike" dirty="0">
                          <a:solidFill>
                            <a:srgbClr val="000000"/>
                          </a:solidFill>
                          <a:effectLst/>
                          <a:latin typeface="Arial" panose="020B0604020202020204" pitchFamily="34" charset="0"/>
                          <a:cs typeface="Arial" panose="020B0604020202020204" pitchFamily="34" charset="0"/>
                        </a:rPr>
                        <a:t> </a:t>
                      </a:r>
                      <a:r>
                        <a:rPr lang="en-US" sz="1800" b="0" i="0" u="none" strike="noStrike" dirty="0" err="1">
                          <a:solidFill>
                            <a:srgbClr val="000000"/>
                          </a:solidFill>
                          <a:effectLst/>
                          <a:latin typeface="Arial" panose="020B0604020202020204" pitchFamily="34" charset="0"/>
                          <a:cs typeface="Arial" panose="020B0604020202020204" pitchFamily="34" charset="0"/>
                        </a:rPr>
                        <a:t>Klxchkx</a:t>
                      </a:r>
                      <a:endParaRPr lang="en-US" sz="1800" b="0" i="0" u="none" strike="noStrike" dirty="0">
                        <a:solidFill>
                          <a:srgbClr val="000000"/>
                        </a:solidFill>
                        <a:effectLst/>
                        <a:latin typeface="Arial" panose="020B0604020202020204" pitchFamily="34" charset="0"/>
                        <a:cs typeface="Arial" panose="020B0604020202020204" pitchFamily="34" charset="0"/>
                      </a:endParaRPr>
                    </a:p>
                  </a:txBody>
                  <a:tcPr marL="8937" marR="8937" marT="8937"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ELL</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tc>
                  <a:txBody>
                    <a:bodyPr/>
                    <a:lstStyle/>
                    <a:p>
                      <a:pPr algn="ctr" fontAlgn="b"/>
                      <a:r>
                        <a:rPr lang="en-US" sz="1800" b="0" i="0" u="none" strike="noStrike" dirty="0">
                          <a:solidFill>
                            <a:srgbClr val="000000"/>
                          </a:solidFill>
                          <a:effectLst/>
                          <a:latin typeface="Arial" panose="020B0604020202020204" pitchFamily="34" charset="0"/>
                          <a:cs typeface="Arial" panose="020B0604020202020204" pitchFamily="34" charset="0"/>
                        </a:rPr>
                        <a:t>English is not just rules: it is expression, music, and belonging</a:t>
                      </a:r>
                    </a:p>
                  </a:txBody>
                  <a:tcPr marL="8937" marR="8937" marT="893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3745751938"/>
                  </a:ext>
                </a:extLst>
              </a:tr>
            </a:tbl>
          </a:graphicData>
        </a:graphic>
      </p:graphicFrame>
    </p:spTree>
    <p:extLst>
      <p:ext uri="{BB962C8B-B14F-4D97-AF65-F5344CB8AC3E}">
        <p14:creationId xmlns:p14="http://schemas.microsoft.com/office/powerpoint/2010/main" val="16940224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a:extLst>
            <a:ext uri="{FF2B5EF4-FFF2-40B4-BE49-F238E27FC236}">
              <a16:creationId xmlns:a16="http://schemas.microsoft.com/office/drawing/2014/main" id="{52535F5C-084E-6589-92E1-C0BE52F26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2C2BCC-0F99-709B-B5FC-0A812F96DC19}"/>
              </a:ext>
            </a:extLst>
          </p:cNvPr>
          <p:cNvSpPr>
            <a:spLocks noGrp="1"/>
          </p:cNvSpPr>
          <p:nvPr>
            <p:ph type="title"/>
          </p:nvPr>
        </p:nvSpPr>
        <p:spPr>
          <a:xfrm>
            <a:off x="389744" y="320154"/>
            <a:ext cx="10515600" cy="759137"/>
          </a:xfrm>
        </p:spPr>
        <p:txBody>
          <a:bodyPr>
            <a:normAutofit/>
          </a:bodyPr>
          <a:lstStyle/>
          <a:p>
            <a:r>
              <a:rPr lang="en-US" sz="4000" dirty="0"/>
              <a:t>Metaphors and Analogies</a:t>
            </a:r>
          </a:p>
        </p:txBody>
      </p:sp>
      <p:sp>
        <p:nvSpPr>
          <p:cNvPr id="4" name="Content Placeholder 3">
            <a:extLst>
              <a:ext uri="{FF2B5EF4-FFF2-40B4-BE49-F238E27FC236}">
                <a16:creationId xmlns:a16="http://schemas.microsoft.com/office/drawing/2014/main" id="{9047878F-263A-FBF7-48FC-3609727B2A23}"/>
              </a:ext>
            </a:extLst>
          </p:cNvPr>
          <p:cNvSpPr>
            <a:spLocks noGrp="1"/>
          </p:cNvSpPr>
          <p:nvPr>
            <p:ph idx="1"/>
          </p:nvPr>
        </p:nvSpPr>
        <p:spPr>
          <a:xfrm>
            <a:off x="509667" y="1079290"/>
            <a:ext cx="6195934" cy="5621313"/>
          </a:xfrm>
        </p:spPr>
        <p:txBody>
          <a:bodyPr>
            <a:normAutofit fontScale="62500" lnSpcReduction="20000"/>
          </a:bodyPr>
          <a:lstStyle/>
          <a:p>
            <a:pPr marL="0" indent="0">
              <a:buNone/>
            </a:pPr>
            <a:r>
              <a:rPr lang="en-US" b="1" dirty="0">
                <a:latin typeface="Arial" panose="020B0604020202020204" pitchFamily="34" charset="0"/>
                <a:cs typeface="Arial" panose="020B0604020202020204" pitchFamily="34" charset="0"/>
              </a:rPr>
              <a:t>ChatGPT is a Stochastic Parrot</a:t>
            </a:r>
          </a:p>
          <a:p>
            <a:pPr marL="0" indent="0">
              <a:buNone/>
            </a:pPr>
            <a:r>
              <a:rPr lang="en-US" dirty="0">
                <a:latin typeface="Arial" panose="020B0604020202020204" pitchFamily="34" charset="0"/>
                <a:cs typeface="Arial" panose="020B0604020202020204" pitchFamily="34" charset="0"/>
              </a:rPr>
              <a:t>Bender, et al. </a:t>
            </a:r>
            <a:r>
              <a:rPr lang="en-US" dirty="0">
                <a:latin typeface="Arial" panose="020B0604020202020204" pitchFamily="34" charset="0"/>
                <a:cs typeface="Arial" panose="020B0604020202020204" pitchFamily="34" charset="0"/>
                <a:hlinkClick r:id="rId2"/>
              </a:rPr>
              <a:t>https://doi.org/10.1145/3442188.3445922</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ChatGPT is a Bullshitter</a:t>
            </a:r>
          </a:p>
          <a:p>
            <a:pPr marL="0" indent="0">
              <a:buNone/>
            </a:pPr>
            <a:r>
              <a:rPr lang="en-US" dirty="0">
                <a:latin typeface="Arial" panose="020B0604020202020204" pitchFamily="34" charset="0"/>
                <a:cs typeface="Arial" panose="020B0604020202020204" pitchFamily="34" charset="0"/>
              </a:rPr>
              <a:t>Frankfurt, Harry. </a:t>
            </a:r>
            <a:r>
              <a:rPr lang="en-US" i="1" dirty="0">
                <a:latin typeface="Arial" panose="020B0604020202020204" pitchFamily="34" charset="0"/>
                <a:cs typeface="Arial" panose="020B0604020202020204" pitchFamily="34" charset="0"/>
              </a:rPr>
              <a:t>On Bullshit. </a:t>
            </a:r>
            <a:r>
              <a:rPr lang="en-US" dirty="0">
                <a:latin typeface="Arial" panose="020B0604020202020204" pitchFamily="34" charset="0"/>
                <a:cs typeface="Arial" panose="020B0604020202020204" pitchFamily="34" charset="0"/>
                <a:hlinkClick r:id="rId3"/>
              </a:rPr>
              <a:t>https://press.princeton.edu/books/hardcover/9780691122946/on-bullshit?srs</a:t>
            </a: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Hicks, et al. “ChatGPT is Bullshit” </a:t>
            </a:r>
            <a:r>
              <a:rPr lang="en-US" dirty="0">
                <a:latin typeface="Arial" panose="020B0604020202020204" pitchFamily="34" charset="0"/>
                <a:cs typeface="Arial" panose="020B0604020202020204" pitchFamily="34" charset="0"/>
                <a:hlinkClick r:id="rId4"/>
              </a:rPr>
              <a:t>https://link.springer.com/article/10.1007/s10676-024-09785-3</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ChatGPT </a:t>
            </a:r>
            <a:r>
              <a:rPr lang="en-US" b="1" dirty="0">
                <a:latin typeface="Arial" panose="020B0604020202020204" pitchFamily="34" charset="0"/>
                <a:cs typeface="Arial" panose="020B0604020202020204" pitchFamily="34" charset="0"/>
              </a:rPr>
              <a:t>assembles</a:t>
            </a:r>
            <a:r>
              <a:rPr lang="en-US" dirty="0">
                <a:latin typeface="Arial" panose="020B0604020202020204" pitchFamily="34" charset="0"/>
                <a:cs typeface="Arial" panose="020B0604020202020204" pitchFamily="34" charset="0"/>
              </a:rPr>
              <a:t> text… (writes, creates, crafts)</a:t>
            </a:r>
          </a:p>
          <a:p>
            <a:pPr marL="0" indent="0">
              <a:buNone/>
            </a:pPr>
            <a:r>
              <a:rPr lang="en-US" dirty="0">
                <a:latin typeface="Arial" panose="020B0604020202020204" pitchFamily="34" charset="0"/>
                <a:cs typeface="Arial" panose="020B0604020202020204" pitchFamily="34" charset="0"/>
              </a:rPr>
              <a:t>ChatGPT </a:t>
            </a:r>
            <a:r>
              <a:rPr lang="en-US" b="1" dirty="0">
                <a:latin typeface="Arial" panose="020B0604020202020204" pitchFamily="34" charset="0"/>
                <a:cs typeface="Arial" panose="020B0604020202020204" pitchFamily="34" charset="0"/>
              </a:rPr>
              <a:t>responds</a:t>
            </a:r>
            <a:r>
              <a:rPr lang="en-US" dirty="0">
                <a:latin typeface="Arial" panose="020B0604020202020204" pitchFamily="34" charset="0"/>
                <a:cs typeface="Arial" panose="020B0604020202020204" pitchFamily="34" charset="0"/>
              </a:rPr>
              <a:t>… (talks, replies, types)</a:t>
            </a:r>
          </a:p>
          <a:p>
            <a:pPr marL="0" indent="0">
              <a:buNone/>
            </a:pPr>
            <a:endParaRPr lang="en-US" dirty="0">
              <a:latin typeface="Arial" panose="020B0604020202020204" pitchFamily="34" charset="0"/>
              <a:cs typeface="Arial" panose="020B0604020202020204" pitchFamily="34" charset="0"/>
            </a:endParaRPr>
          </a:p>
          <a:p>
            <a:pPr marL="0" indent="0">
              <a:buNone/>
            </a:pPr>
            <a:r>
              <a:rPr lang="en-US" b="1" dirty="0">
                <a:latin typeface="Arial" panose="020B0604020202020204" pitchFamily="34" charset="0"/>
                <a:cs typeface="Arial" panose="020B0604020202020204" pitchFamily="34" charset="0"/>
              </a:rPr>
              <a:t>From ChatGPT….</a:t>
            </a:r>
          </a:p>
          <a:p>
            <a:r>
              <a:rPr lang="en-US" dirty="0">
                <a:latin typeface="Arial" panose="020B0604020202020204" pitchFamily="34" charset="0"/>
                <a:cs typeface="Arial" panose="020B0604020202020204" pitchFamily="34" charset="0"/>
              </a:rPr>
              <a:t>An echo chamber with filters – it echoes human ideas, but through algorithms and moderation</a:t>
            </a:r>
          </a:p>
          <a:p>
            <a:r>
              <a:rPr lang="en-US" dirty="0">
                <a:latin typeface="Arial" panose="020B0604020202020204" pitchFamily="34" charset="0"/>
                <a:cs typeface="Arial" panose="020B0604020202020204" pitchFamily="34" charset="0"/>
              </a:rPr>
              <a:t>A digital intern – tireless, fast, occasionally overconfident</a:t>
            </a:r>
          </a:p>
        </p:txBody>
      </p:sp>
      <p:pic>
        <p:nvPicPr>
          <p:cNvPr id="5" name="Picture 4">
            <a:extLst>
              <a:ext uri="{FF2B5EF4-FFF2-40B4-BE49-F238E27FC236}">
                <a16:creationId xmlns:a16="http://schemas.microsoft.com/office/drawing/2014/main" id="{C5733328-955D-B5B4-3E04-B8588AAA7B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930188" y="0"/>
            <a:ext cx="5261811" cy="6857999"/>
          </a:xfrm>
          <a:prstGeom prst="rect">
            <a:avLst/>
          </a:prstGeom>
        </p:spPr>
      </p:pic>
    </p:spTree>
    <p:extLst>
      <p:ext uri="{BB962C8B-B14F-4D97-AF65-F5344CB8AC3E}">
        <p14:creationId xmlns:p14="http://schemas.microsoft.com/office/powerpoint/2010/main" val="116505386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016D01-DD40-8CF6-BC33-5E69289E644C}"/>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515456E-B1B1-48C1-8164-7E567F5D4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8CF0DC-D23A-4CA2-8463-27F8992834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B8A381C4-0C0D-491F-90D8-63CF760B4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5698">
            <a:off x="-195643" y="67946"/>
            <a:ext cx="6408310" cy="6912725"/>
          </a:xfrm>
          <a:custGeom>
            <a:avLst/>
            <a:gdLst>
              <a:gd name="connsiteX0" fmla="*/ 0 w 6408310"/>
              <a:gd name="connsiteY0" fmla="*/ 108934 h 6912725"/>
              <a:gd name="connsiteX1" fmla="*/ 1911522 w 6408310"/>
              <a:gd name="connsiteY1" fmla="*/ 0 h 6912725"/>
              <a:gd name="connsiteX2" fmla="*/ 1916026 w 6408310"/>
              <a:gd name="connsiteY2" fmla="*/ 4704 h 6912725"/>
              <a:gd name="connsiteX3" fmla="*/ 1911112 w 6408310"/>
              <a:gd name="connsiteY3" fmla="*/ 17418 h 6912725"/>
              <a:gd name="connsiteX4" fmla="*/ 1972871 w 6408310"/>
              <a:gd name="connsiteY4" fmla="*/ 72530 h 6912725"/>
              <a:gd name="connsiteX5" fmla="*/ 2069180 w 6408310"/>
              <a:gd name="connsiteY5" fmla="*/ 173199 h 6912725"/>
              <a:gd name="connsiteX6" fmla="*/ 2131569 w 6408310"/>
              <a:gd name="connsiteY6" fmla="*/ 227805 h 6912725"/>
              <a:gd name="connsiteX7" fmla="*/ 2162747 w 6408310"/>
              <a:gd name="connsiteY7" fmla="*/ 239714 h 6912725"/>
              <a:gd name="connsiteX8" fmla="*/ 2220499 w 6408310"/>
              <a:gd name="connsiteY8" fmla="*/ 289903 h 6912725"/>
              <a:gd name="connsiteX9" fmla="*/ 2381978 w 6408310"/>
              <a:gd name="connsiteY9" fmla="*/ 391093 h 6912725"/>
              <a:gd name="connsiteX10" fmla="*/ 2445910 w 6408310"/>
              <a:gd name="connsiteY10" fmla="*/ 463815 h 6912725"/>
              <a:gd name="connsiteX11" fmla="*/ 2531236 w 6408310"/>
              <a:gd name="connsiteY11" fmla="*/ 600817 h 6912725"/>
              <a:gd name="connsiteX12" fmla="*/ 2617149 w 6408310"/>
              <a:gd name="connsiteY12" fmla="*/ 703748 h 6912725"/>
              <a:gd name="connsiteX13" fmla="*/ 2650333 w 6408310"/>
              <a:gd name="connsiteY13" fmla="*/ 720900 h 6912725"/>
              <a:gd name="connsiteX14" fmla="*/ 2705541 w 6408310"/>
              <a:gd name="connsiteY14" fmla="*/ 750090 h 6912725"/>
              <a:gd name="connsiteX15" fmla="*/ 2757210 w 6408310"/>
              <a:gd name="connsiteY15" fmla="*/ 789489 h 6912725"/>
              <a:gd name="connsiteX16" fmla="*/ 2791660 w 6408310"/>
              <a:gd name="connsiteY16" fmla="*/ 816041 h 6912725"/>
              <a:gd name="connsiteX17" fmla="*/ 2840975 w 6408310"/>
              <a:gd name="connsiteY17" fmla="*/ 842225 h 6912725"/>
              <a:gd name="connsiteX18" fmla="*/ 2917970 w 6408310"/>
              <a:gd name="connsiteY18" fmla="*/ 879392 h 6912725"/>
              <a:gd name="connsiteX19" fmla="*/ 2957236 w 6408310"/>
              <a:gd name="connsiteY19" fmla="*/ 906835 h 6912725"/>
              <a:gd name="connsiteX20" fmla="*/ 3117215 w 6408310"/>
              <a:gd name="connsiteY20" fmla="*/ 1073714 h 6912725"/>
              <a:gd name="connsiteX21" fmla="*/ 3250958 w 6408310"/>
              <a:gd name="connsiteY21" fmla="*/ 1130397 h 6912725"/>
              <a:gd name="connsiteX22" fmla="*/ 3496717 w 6408310"/>
              <a:gd name="connsiteY22" fmla="*/ 1260412 h 6912725"/>
              <a:gd name="connsiteX23" fmla="*/ 3494992 w 6408310"/>
              <a:gd name="connsiteY23" fmla="*/ 1268283 h 6912725"/>
              <a:gd name="connsiteX24" fmla="*/ 3508993 w 6408310"/>
              <a:gd name="connsiteY24" fmla="*/ 1287737 h 6912725"/>
              <a:gd name="connsiteX25" fmla="*/ 3512115 w 6408310"/>
              <a:gd name="connsiteY25" fmla="*/ 1288544 h 6912725"/>
              <a:gd name="connsiteX26" fmla="*/ 3548697 w 6408310"/>
              <a:gd name="connsiteY26" fmla="*/ 1363739 h 6912725"/>
              <a:gd name="connsiteX27" fmla="*/ 3656567 w 6408310"/>
              <a:gd name="connsiteY27" fmla="*/ 1479533 h 6912725"/>
              <a:gd name="connsiteX28" fmla="*/ 3661987 w 6408310"/>
              <a:gd name="connsiteY28" fmla="*/ 1491779 h 6912725"/>
              <a:gd name="connsiteX29" fmla="*/ 3667389 w 6408310"/>
              <a:gd name="connsiteY29" fmla="*/ 1495409 h 6912725"/>
              <a:gd name="connsiteX30" fmla="*/ 3800461 w 6408310"/>
              <a:gd name="connsiteY30" fmla="*/ 1696689 h 6912725"/>
              <a:gd name="connsiteX31" fmla="*/ 3933737 w 6408310"/>
              <a:gd name="connsiteY31" fmla="*/ 1853325 h 6912725"/>
              <a:gd name="connsiteX32" fmla="*/ 3946446 w 6408310"/>
              <a:gd name="connsiteY32" fmla="*/ 1903446 h 6912725"/>
              <a:gd name="connsiteX33" fmla="*/ 3960581 w 6408310"/>
              <a:gd name="connsiteY33" fmla="*/ 1913244 h 6912725"/>
              <a:gd name="connsiteX34" fmla="*/ 4015111 w 6408310"/>
              <a:gd name="connsiteY34" fmla="*/ 1956512 h 6912725"/>
              <a:gd name="connsiteX35" fmla="*/ 4070740 w 6408310"/>
              <a:gd name="connsiteY35" fmla="*/ 1999693 h 6912725"/>
              <a:gd name="connsiteX36" fmla="*/ 4091495 w 6408310"/>
              <a:gd name="connsiteY36" fmla="*/ 2064313 h 6912725"/>
              <a:gd name="connsiteX37" fmla="*/ 4118353 w 6408310"/>
              <a:gd name="connsiteY37" fmla="*/ 2073901 h 6912725"/>
              <a:gd name="connsiteX38" fmla="*/ 4123293 w 6408310"/>
              <a:gd name="connsiteY38" fmla="*/ 2075261 h 6912725"/>
              <a:gd name="connsiteX39" fmla="*/ 4166582 w 6408310"/>
              <a:gd name="connsiteY39" fmla="*/ 2120685 h 6912725"/>
              <a:gd name="connsiteX40" fmla="*/ 4213721 w 6408310"/>
              <a:gd name="connsiteY40" fmla="*/ 2168493 h 6912725"/>
              <a:gd name="connsiteX41" fmla="*/ 4250795 w 6408310"/>
              <a:gd name="connsiteY41" fmla="*/ 2261746 h 6912725"/>
              <a:gd name="connsiteX42" fmla="*/ 4295408 w 6408310"/>
              <a:gd name="connsiteY42" fmla="*/ 2340515 h 6912725"/>
              <a:gd name="connsiteX43" fmla="*/ 4318976 w 6408310"/>
              <a:gd name="connsiteY43" fmla="*/ 2371504 h 6912725"/>
              <a:gd name="connsiteX44" fmla="*/ 4323314 w 6408310"/>
              <a:gd name="connsiteY44" fmla="*/ 2378166 h 6912725"/>
              <a:gd name="connsiteX45" fmla="*/ 4323235 w 6408310"/>
              <a:gd name="connsiteY45" fmla="*/ 2378475 h 6912725"/>
              <a:gd name="connsiteX46" fmla="*/ 4327479 w 6408310"/>
              <a:gd name="connsiteY46" fmla="*/ 2385858 h 6912725"/>
              <a:gd name="connsiteX47" fmla="*/ 4331226 w 6408310"/>
              <a:gd name="connsiteY47" fmla="*/ 2390318 h 6912725"/>
              <a:gd name="connsiteX48" fmla="*/ 4339643 w 6408310"/>
              <a:gd name="connsiteY48" fmla="*/ 2403246 h 6912725"/>
              <a:gd name="connsiteX49" fmla="*/ 4341435 w 6408310"/>
              <a:gd name="connsiteY49" fmla="*/ 2408870 h 6912725"/>
              <a:gd name="connsiteX50" fmla="*/ 4340548 w 6408310"/>
              <a:gd name="connsiteY50" fmla="*/ 2412798 h 6912725"/>
              <a:gd name="connsiteX51" fmla="*/ 4351634 w 6408310"/>
              <a:gd name="connsiteY51" fmla="*/ 2443869 h 6912725"/>
              <a:gd name="connsiteX52" fmla="*/ 4380688 w 6408310"/>
              <a:gd name="connsiteY52" fmla="*/ 2504819 h 6912725"/>
              <a:gd name="connsiteX53" fmla="*/ 4399892 w 6408310"/>
              <a:gd name="connsiteY53" fmla="*/ 2537002 h 6912725"/>
              <a:gd name="connsiteX54" fmla="*/ 4449690 w 6408310"/>
              <a:gd name="connsiteY54" fmla="*/ 2628144 h 6912725"/>
              <a:gd name="connsiteX55" fmla="*/ 4512427 w 6408310"/>
              <a:gd name="connsiteY55" fmla="*/ 2840755 h 6912725"/>
              <a:gd name="connsiteX56" fmla="*/ 4591091 w 6408310"/>
              <a:gd name="connsiteY56" fmla="*/ 3036586 h 6912725"/>
              <a:gd name="connsiteX57" fmla="*/ 4757297 w 6408310"/>
              <a:gd name="connsiteY57" fmla="*/ 3388741 h 6912725"/>
              <a:gd name="connsiteX58" fmla="*/ 4755264 w 6408310"/>
              <a:gd name="connsiteY58" fmla="*/ 3461211 h 6912725"/>
              <a:gd name="connsiteX59" fmla="*/ 4776842 w 6408310"/>
              <a:gd name="connsiteY59" fmla="*/ 3503606 h 6912725"/>
              <a:gd name="connsiteX60" fmla="*/ 4815953 w 6408310"/>
              <a:gd name="connsiteY60" fmla="*/ 3543897 h 6912725"/>
              <a:gd name="connsiteX61" fmla="*/ 4826382 w 6408310"/>
              <a:gd name="connsiteY61" fmla="*/ 3589602 h 6912725"/>
              <a:gd name="connsiteX62" fmla="*/ 4900664 w 6408310"/>
              <a:gd name="connsiteY62" fmla="*/ 3697326 h 6912725"/>
              <a:gd name="connsiteX63" fmla="*/ 4944717 w 6408310"/>
              <a:gd name="connsiteY63" fmla="*/ 3795461 h 6912725"/>
              <a:gd name="connsiteX64" fmla="*/ 4981260 w 6408310"/>
              <a:gd name="connsiteY64" fmla="*/ 3887734 h 6912725"/>
              <a:gd name="connsiteX65" fmla="*/ 5000423 w 6408310"/>
              <a:gd name="connsiteY65" fmla="*/ 3933089 h 6912725"/>
              <a:gd name="connsiteX66" fmla="*/ 5033013 w 6408310"/>
              <a:gd name="connsiteY66" fmla="*/ 3937041 h 6912725"/>
              <a:gd name="connsiteX67" fmla="*/ 5081597 w 6408310"/>
              <a:gd name="connsiteY67" fmla="*/ 4013154 h 6912725"/>
              <a:gd name="connsiteX68" fmla="*/ 5088052 w 6408310"/>
              <a:gd name="connsiteY68" fmla="*/ 4027525 h 6912725"/>
              <a:gd name="connsiteX69" fmla="*/ 5189054 w 6408310"/>
              <a:gd name="connsiteY69" fmla="*/ 4098668 h 6912725"/>
              <a:gd name="connsiteX70" fmla="*/ 5228545 w 6408310"/>
              <a:gd name="connsiteY70" fmla="*/ 4146658 h 6912725"/>
              <a:gd name="connsiteX71" fmla="*/ 5268336 w 6408310"/>
              <a:gd name="connsiteY71" fmla="*/ 4194504 h 6912725"/>
              <a:gd name="connsiteX72" fmla="*/ 5317950 w 6408310"/>
              <a:gd name="connsiteY72" fmla="*/ 4267325 h 6912725"/>
              <a:gd name="connsiteX73" fmla="*/ 5598270 w 6408310"/>
              <a:gd name="connsiteY73" fmla="*/ 4563876 h 6912725"/>
              <a:gd name="connsiteX74" fmla="*/ 5833068 w 6408310"/>
              <a:gd name="connsiteY74" fmla="*/ 5016605 h 6912725"/>
              <a:gd name="connsiteX75" fmla="*/ 6045916 w 6408310"/>
              <a:gd name="connsiteY75" fmla="*/ 5405287 h 6912725"/>
              <a:gd name="connsiteX76" fmla="*/ 6117737 w 6408310"/>
              <a:gd name="connsiteY76" fmla="*/ 5538137 h 6912725"/>
              <a:gd name="connsiteX77" fmla="*/ 6144230 w 6408310"/>
              <a:gd name="connsiteY77" fmla="*/ 5635151 h 6912725"/>
              <a:gd name="connsiteX78" fmla="*/ 6176742 w 6408310"/>
              <a:gd name="connsiteY78" fmla="*/ 5809044 h 6912725"/>
              <a:gd name="connsiteX79" fmla="*/ 6245199 w 6408310"/>
              <a:gd name="connsiteY79" fmla="*/ 6038018 h 6912725"/>
              <a:gd name="connsiteX80" fmla="*/ 6303931 w 6408310"/>
              <a:gd name="connsiteY80" fmla="*/ 6175618 h 6912725"/>
              <a:gd name="connsiteX81" fmla="*/ 6336313 w 6408310"/>
              <a:gd name="connsiteY81" fmla="*/ 6345837 h 6912725"/>
              <a:gd name="connsiteX82" fmla="*/ 6401195 w 6408310"/>
              <a:gd name="connsiteY82" fmla="*/ 6542084 h 6912725"/>
              <a:gd name="connsiteX83" fmla="*/ 6408310 w 6408310"/>
              <a:gd name="connsiteY83" fmla="*/ 6612865 h 6912725"/>
              <a:gd name="connsiteX84" fmla="*/ 1146484 w 6408310"/>
              <a:gd name="connsiteY84" fmla="*/ 6912725 h 6912725"/>
              <a:gd name="connsiteX85" fmla="*/ 1108438 w 6408310"/>
              <a:gd name="connsiteY85" fmla="*/ 6825083 h 6912725"/>
              <a:gd name="connsiteX86" fmla="*/ 997867 w 6408310"/>
              <a:gd name="connsiteY86" fmla="*/ 6378703 h 6912725"/>
              <a:gd name="connsiteX87" fmla="*/ 858750 w 6408310"/>
              <a:gd name="connsiteY87" fmla="*/ 5923784 h 6912725"/>
              <a:gd name="connsiteX88" fmla="*/ 860408 w 6408310"/>
              <a:gd name="connsiteY88" fmla="*/ 5860728 h 6912725"/>
              <a:gd name="connsiteX89" fmla="*/ 853644 w 6408310"/>
              <a:gd name="connsiteY89" fmla="*/ 5771381 h 6912725"/>
              <a:gd name="connsiteX90" fmla="*/ 852164 w 6408310"/>
              <a:gd name="connsiteY90" fmla="*/ 5615193 h 6912725"/>
              <a:gd name="connsiteX91" fmla="*/ 831986 w 6408310"/>
              <a:gd name="connsiteY91" fmla="*/ 5402745 h 6912725"/>
              <a:gd name="connsiteX92" fmla="*/ 759590 w 6408310"/>
              <a:gd name="connsiteY92" fmla="*/ 5239800 h 6912725"/>
              <a:gd name="connsiteX93" fmla="*/ 767251 w 6408310"/>
              <a:gd name="connsiteY93" fmla="*/ 5227414 h 6912725"/>
              <a:gd name="connsiteX94" fmla="*/ 745427 w 6408310"/>
              <a:gd name="connsiteY94" fmla="*/ 5118958 h 6912725"/>
              <a:gd name="connsiteX95" fmla="*/ 635950 w 6408310"/>
              <a:gd name="connsiteY95" fmla="*/ 4788294 h 6912725"/>
              <a:gd name="connsiteX96" fmla="*/ 558787 w 6408310"/>
              <a:gd name="connsiteY96" fmla="*/ 4518070 h 6912725"/>
              <a:gd name="connsiteX97" fmla="*/ 555530 w 6408310"/>
              <a:gd name="connsiteY97" fmla="*/ 4444433 h 6912725"/>
              <a:gd name="connsiteX98" fmla="*/ 549378 w 6408310"/>
              <a:gd name="connsiteY98" fmla="*/ 4320965 h 6912725"/>
              <a:gd name="connsiteX99" fmla="*/ 572361 w 6408310"/>
              <a:gd name="connsiteY99" fmla="*/ 4232369 h 6912725"/>
              <a:gd name="connsiteX100" fmla="*/ 556288 w 6408310"/>
              <a:gd name="connsiteY100" fmla="*/ 4127673 h 6912725"/>
              <a:gd name="connsiteX101" fmla="*/ 506660 w 6408310"/>
              <a:gd name="connsiteY101" fmla="*/ 3821119 h 6912725"/>
              <a:gd name="connsiteX102" fmla="*/ 494791 w 6408310"/>
              <a:gd name="connsiteY102" fmla="*/ 3723556 h 6912725"/>
              <a:gd name="connsiteX103" fmla="*/ 490230 w 6408310"/>
              <a:gd name="connsiteY103" fmla="*/ 3508893 h 6912725"/>
              <a:gd name="connsiteX104" fmla="*/ 484223 w 6408310"/>
              <a:gd name="connsiteY104" fmla="*/ 3233179 h 6912725"/>
              <a:gd name="connsiteX105" fmla="*/ 460329 w 6408310"/>
              <a:gd name="connsiteY105" fmla="*/ 3041244 h 6912725"/>
              <a:gd name="connsiteX106" fmla="*/ 407197 w 6408310"/>
              <a:gd name="connsiteY106" fmla="*/ 2812292 h 6912725"/>
              <a:gd name="connsiteX107" fmla="*/ 386122 w 6408310"/>
              <a:gd name="connsiteY107" fmla="*/ 2757841 h 6912725"/>
              <a:gd name="connsiteX108" fmla="*/ 363684 w 6408310"/>
              <a:gd name="connsiteY108" fmla="*/ 2714608 h 6912725"/>
              <a:gd name="connsiteX109" fmla="*/ 330746 w 6408310"/>
              <a:gd name="connsiteY109" fmla="*/ 2625146 h 6912725"/>
              <a:gd name="connsiteX110" fmla="*/ 299927 w 6408310"/>
              <a:gd name="connsiteY110" fmla="*/ 2566177 h 6912725"/>
              <a:gd name="connsiteX111" fmla="*/ 288272 w 6408310"/>
              <a:gd name="connsiteY111" fmla="*/ 2439923 h 6912725"/>
              <a:gd name="connsiteX112" fmla="*/ 233611 w 6408310"/>
              <a:gd name="connsiteY112" fmla="*/ 2326248 h 6912725"/>
              <a:gd name="connsiteX113" fmla="*/ 115057 w 6408310"/>
              <a:gd name="connsiteY113" fmla="*/ 2127916 h 69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408310" h="6912725">
                <a:moveTo>
                  <a:pt x="0" y="108934"/>
                </a:moveTo>
                <a:lnTo>
                  <a:pt x="1911522" y="0"/>
                </a:lnTo>
                <a:lnTo>
                  <a:pt x="1916026" y="4704"/>
                </a:lnTo>
                <a:cubicBezTo>
                  <a:pt x="1916562" y="7914"/>
                  <a:pt x="1915147" y="12061"/>
                  <a:pt x="1911112" y="17418"/>
                </a:cubicBezTo>
                <a:cubicBezTo>
                  <a:pt x="1943271" y="27853"/>
                  <a:pt x="1947645" y="36373"/>
                  <a:pt x="1972871" y="72530"/>
                </a:cubicBezTo>
                <a:cubicBezTo>
                  <a:pt x="1980767" y="117667"/>
                  <a:pt x="2061296" y="115435"/>
                  <a:pt x="2069180" y="173199"/>
                </a:cubicBezTo>
                <a:cubicBezTo>
                  <a:pt x="2075196" y="191586"/>
                  <a:pt x="2112853" y="231006"/>
                  <a:pt x="2131569" y="227805"/>
                </a:cubicBezTo>
                <a:cubicBezTo>
                  <a:pt x="2141808" y="233828"/>
                  <a:pt x="2146631" y="247405"/>
                  <a:pt x="2162747" y="239714"/>
                </a:cubicBezTo>
                <a:cubicBezTo>
                  <a:pt x="2183739" y="232191"/>
                  <a:pt x="2206491" y="310465"/>
                  <a:pt x="2220499" y="289903"/>
                </a:cubicBezTo>
                <a:cubicBezTo>
                  <a:pt x="2257038" y="315132"/>
                  <a:pt x="2344409" y="362107"/>
                  <a:pt x="2381978" y="391093"/>
                </a:cubicBezTo>
                <a:cubicBezTo>
                  <a:pt x="2419547" y="420079"/>
                  <a:pt x="2445794" y="442621"/>
                  <a:pt x="2445910" y="463815"/>
                </a:cubicBezTo>
                <a:cubicBezTo>
                  <a:pt x="2462109" y="546053"/>
                  <a:pt x="2496860" y="553382"/>
                  <a:pt x="2531236" y="600817"/>
                </a:cubicBezTo>
                <a:cubicBezTo>
                  <a:pt x="2573647" y="650501"/>
                  <a:pt x="2589314" y="613369"/>
                  <a:pt x="2617149" y="703748"/>
                </a:cubicBezTo>
                <a:cubicBezTo>
                  <a:pt x="2635983" y="695546"/>
                  <a:pt x="2643943" y="702017"/>
                  <a:pt x="2650333" y="720900"/>
                </a:cubicBezTo>
                <a:cubicBezTo>
                  <a:pt x="2671881" y="743975"/>
                  <a:pt x="2701744" y="706344"/>
                  <a:pt x="2705541" y="750090"/>
                </a:cubicBezTo>
                <a:cubicBezTo>
                  <a:pt x="2730861" y="760850"/>
                  <a:pt x="2742856" y="778498"/>
                  <a:pt x="2757210" y="789489"/>
                </a:cubicBezTo>
                <a:cubicBezTo>
                  <a:pt x="2776836" y="801882"/>
                  <a:pt x="2774652" y="796949"/>
                  <a:pt x="2791660" y="816041"/>
                </a:cubicBezTo>
                <a:cubicBezTo>
                  <a:pt x="2815343" y="835699"/>
                  <a:pt x="2784183" y="871086"/>
                  <a:pt x="2840975" y="842225"/>
                </a:cubicBezTo>
                <a:cubicBezTo>
                  <a:pt x="2854681" y="875427"/>
                  <a:pt x="2877032" y="859395"/>
                  <a:pt x="2917970" y="879392"/>
                </a:cubicBezTo>
                <a:cubicBezTo>
                  <a:pt x="2921487" y="903353"/>
                  <a:pt x="2937122" y="907916"/>
                  <a:pt x="2957236" y="906835"/>
                </a:cubicBezTo>
                <a:lnTo>
                  <a:pt x="3117215" y="1073714"/>
                </a:lnTo>
                <a:cubicBezTo>
                  <a:pt x="3153906" y="1089285"/>
                  <a:pt x="3232612" y="1124062"/>
                  <a:pt x="3250958" y="1130397"/>
                </a:cubicBezTo>
                <a:cubicBezTo>
                  <a:pt x="3409574" y="1172733"/>
                  <a:pt x="3456045" y="1237431"/>
                  <a:pt x="3496717" y="1260412"/>
                </a:cubicBezTo>
                <a:lnTo>
                  <a:pt x="3494992" y="1268283"/>
                </a:lnTo>
                <a:cubicBezTo>
                  <a:pt x="3495362" y="1274688"/>
                  <a:pt x="3498760" y="1281160"/>
                  <a:pt x="3508993" y="1287737"/>
                </a:cubicBezTo>
                <a:lnTo>
                  <a:pt x="3512115" y="1288544"/>
                </a:lnTo>
                <a:lnTo>
                  <a:pt x="3548697" y="1363739"/>
                </a:lnTo>
                <a:cubicBezTo>
                  <a:pt x="3572773" y="1395571"/>
                  <a:pt x="3623148" y="1421050"/>
                  <a:pt x="3656567" y="1479533"/>
                </a:cubicBezTo>
                <a:lnTo>
                  <a:pt x="3661987" y="1491779"/>
                </a:lnTo>
                <a:lnTo>
                  <a:pt x="3667389" y="1495409"/>
                </a:lnTo>
                <a:lnTo>
                  <a:pt x="3800461" y="1696689"/>
                </a:lnTo>
                <a:cubicBezTo>
                  <a:pt x="3835546" y="1747791"/>
                  <a:pt x="3913146" y="1811386"/>
                  <a:pt x="3933737" y="1853325"/>
                </a:cubicBezTo>
                <a:lnTo>
                  <a:pt x="3946446" y="1903446"/>
                </a:lnTo>
                <a:lnTo>
                  <a:pt x="3960581" y="1913244"/>
                </a:lnTo>
                <a:cubicBezTo>
                  <a:pt x="3979608" y="1926434"/>
                  <a:pt x="3998210" y="1940240"/>
                  <a:pt x="4015111" y="1956512"/>
                </a:cubicBezTo>
                <a:cubicBezTo>
                  <a:pt x="4083226" y="1956238"/>
                  <a:pt x="4031943" y="1969929"/>
                  <a:pt x="4070740" y="1999693"/>
                </a:cubicBezTo>
                <a:cubicBezTo>
                  <a:pt x="4027554" y="2022282"/>
                  <a:pt x="4128681" y="2025600"/>
                  <a:pt x="4091495" y="2064313"/>
                </a:cubicBezTo>
                <a:cubicBezTo>
                  <a:pt x="4099733" y="2068504"/>
                  <a:pt x="4108887" y="2071343"/>
                  <a:pt x="4118353" y="2073901"/>
                </a:cubicBezTo>
                <a:lnTo>
                  <a:pt x="4123293" y="2075261"/>
                </a:lnTo>
                <a:lnTo>
                  <a:pt x="4166582" y="2120685"/>
                </a:lnTo>
                <a:lnTo>
                  <a:pt x="4213721" y="2168493"/>
                </a:lnTo>
                <a:lnTo>
                  <a:pt x="4250795" y="2261746"/>
                </a:lnTo>
                <a:lnTo>
                  <a:pt x="4295408" y="2340515"/>
                </a:lnTo>
                <a:cubicBezTo>
                  <a:pt x="4303294" y="2350172"/>
                  <a:pt x="4311232" y="2360551"/>
                  <a:pt x="4318976" y="2371504"/>
                </a:cubicBezTo>
                <a:lnTo>
                  <a:pt x="4323314" y="2378166"/>
                </a:lnTo>
                <a:cubicBezTo>
                  <a:pt x="4323288" y="2378269"/>
                  <a:pt x="4323261" y="2378372"/>
                  <a:pt x="4323235" y="2378475"/>
                </a:cubicBezTo>
                <a:cubicBezTo>
                  <a:pt x="4323820" y="2380303"/>
                  <a:pt x="4325112" y="2382633"/>
                  <a:pt x="4327479" y="2385858"/>
                </a:cubicBezTo>
                <a:lnTo>
                  <a:pt x="4331226" y="2390318"/>
                </a:lnTo>
                <a:lnTo>
                  <a:pt x="4339643" y="2403246"/>
                </a:lnTo>
                <a:lnTo>
                  <a:pt x="4341435" y="2408870"/>
                </a:lnTo>
                <a:lnTo>
                  <a:pt x="4340548" y="2412798"/>
                </a:lnTo>
                <a:lnTo>
                  <a:pt x="4351634" y="2443869"/>
                </a:lnTo>
                <a:cubicBezTo>
                  <a:pt x="4370557" y="2458176"/>
                  <a:pt x="4365119" y="2472379"/>
                  <a:pt x="4380688" y="2504819"/>
                </a:cubicBezTo>
                <a:cubicBezTo>
                  <a:pt x="4393528" y="2510493"/>
                  <a:pt x="4397884" y="2522485"/>
                  <a:pt x="4399892" y="2537002"/>
                </a:cubicBezTo>
                <a:cubicBezTo>
                  <a:pt x="4420218" y="2562143"/>
                  <a:pt x="4430910" y="2594831"/>
                  <a:pt x="4449690" y="2628144"/>
                </a:cubicBezTo>
                <a:cubicBezTo>
                  <a:pt x="4468446" y="2678770"/>
                  <a:pt x="4488860" y="2772681"/>
                  <a:pt x="4512427" y="2840755"/>
                </a:cubicBezTo>
                <a:lnTo>
                  <a:pt x="4591091" y="3036586"/>
                </a:lnTo>
                <a:cubicBezTo>
                  <a:pt x="4639934" y="3158078"/>
                  <a:pt x="4730818" y="3310586"/>
                  <a:pt x="4757297" y="3388741"/>
                </a:cubicBezTo>
                <a:cubicBezTo>
                  <a:pt x="4756620" y="3412898"/>
                  <a:pt x="4755942" y="3437054"/>
                  <a:pt x="4755264" y="3461211"/>
                </a:cubicBezTo>
                <a:cubicBezTo>
                  <a:pt x="4763881" y="3469559"/>
                  <a:pt x="4774382" y="3498341"/>
                  <a:pt x="4776842" y="3503606"/>
                </a:cubicBezTo>
                <a:cubicBezTo>
                  <a:pt x="4776789" y="3503947"/>
                  <a:pt x="4816006" y="3543555"/>
                  <a:pt x="4815953" y="3543897"/>
                </a:cubicBezTo>
                <a:lnTo>
                  <a:pt x="4826382" y="3589602"/>
                </a:lnTo>
                <a:cubicBezTo>
                  <a:pt x="4854724" y="3618181"/>
                  <a:pt x="4872282" y="3672884"/>
                  <a:pt x="4900664" y="3697326"/>
                </a:cubicBezTo>
                <a:cubicBezTo>
                  <a:pt x="4872593" y="3751610"/>
                  <a:pt x="4889332" y="3712092"/>
                  <a:pt x="4944717" y="3795461"/>
                </a:cubicBezTo>
                <a:cubicBezTo>
                  <a:pt x="4981269" y="3830092"/>
                  <a:pt x="4951776" y="3836266"/>
                  <a:pt x="4981260" y="3887734"/>
                </a:cubicBezTo>
                <a:cubicBezTo>
                  <a:pt x="4992187" y="3900180"/>
                  <a:pt x="5000945" y="3922491"/>
                  <a:pt x="5000423" y="3933089"/>
                </a:cubicBezTo>
                <a:lnTo>
                  <a:pt x="5033013" y="3937041"/>
                </a:lnTo>
                <a:lnTo>
                  <a:pt x="5081597" y="4013154"/>
                </a:lnTo>
                <a:lnTo>
                  <a:pt x="5088052" y="4027525"/>
                </a:lnTo>
                <a:lnTo>
                  <a:pt x="5189054" y="4098668"/>
                </a:lnTo>
                <a:lnTo>
                  <a:pt x="5228545" y="4146658"/>
                </a:lnTo>
                <a:lnTo>
                  <a:pt x="5268336" y="4194504"/>
                </a:lnTo>
                <a:cubicBezTo>
                  <a:pt x="5282676" y="4201217"/>
                  <a:pt x="5302948" y="4267012"/>
                  <a:pt x="5317950" y="4267325"/>
                </a:cubicBezTo>
                <a:cubicBezTo>
                  <a:pt x="5371561" y="4431932"/>
                  <a:pt x="5512417" y="4438996"/>
                  <a:pt x="5598270" y="4563876"/>
                </a:cubicBezTo>
                <a:cubicBezTo>
                  <a:pt x="5684123" y="4688756"/>
                  <a:pt x="5658748" y="4766617"/>
                  <a:pt x="5833068" y="5016605"/>
                </a:cubicBezTo>
                <a:cubicBezTo>
                  <a:pt x="5917959" y="5167124"/>
                  <a:pt x="6007541" y="5258633"/>
                  <a:pt x="6045916" y="5405287"/>
                </a:cubicBezTo>
                <a:cubicBezTo>
                  <a:pt x="6053001" y="5431110"/>
                  <a:pt x="6137180" y="5517469"/>
                  <a:pt x="6117737" y="5538137"/>
                </a:cubicBezTo>
                <a:cubicBezTo>
                  <a:pt x="6096856" y="5567956"/>
                  <a:pt x="6185855" y="5633330"/>
                  <a:pt x="6144230" y="5635151"/>
                </a:cubicBezTo>
                <a:cubicBezTo>
                  <a:pt x="6206267" y="5682015"/>
                  <a:pt x="6167034" y="5753331"/>
                  <a:pt x="6176742" y="5809044"/>
                </a:cubicBezTo>
                <a:cubicBezTo>
                  <a:pt x="6181644" y="5871497"/>
                  <a:pt x="6197878" y="5926431"/>
                  <a:pt x="6245199" y="6038018"/>
                </a:cubicBezTo>
                <a:cubicBezTo>
                  <a:pt x="6276717" y="6104340"/>
                  <a:pt x="6288745" y="6124315"/>
                  <a:pt x="6303931" y="6175618"/>
                </a:cubicBezTo>
                <a:cubicBezTo>
                  <a:pt x="6319117" y="6226921"/>
                  <a:pt x="6298592" y="6320971"/>
                  <a:pt x="6336313" y="6345837"/>
                </a:cubicBezTo>
                <a:cubicBezTo>
                  <a:pt x="6368454" y="6400251"/>
                  <a:pt x="6388884" y="6464262"/>
                  <a:pt x="6401195" y="6542084"/>
                </a:cubicBezTo>
                <a:lnTo>
                  <a:pt x="6408310" y="6612865"/>
                </a:lnTo>
                <a:lnTo>
                  <a:pt x="1146484" y="6912725"/>
                </a:lnTo>
                <a:lnTo>
                  <a:pt x="1108438" y="6825083"/>
                </a:lnTo>
                <a:cubicBezTo>
                  <a:pt x="1057133" y="6684904"/>
                  <a:pt x="1090669" y="6637010"/>
                  <a:pt x="997867" y="6378703"/>
                </a:cubicBezTo>
                <a:cubicBezTo>
                  <a:pt x="956253" y="6228487"/>
                  <a:pt x="874761" y="6010797"/>
                  <a:pt x="858750" y="5923784"/>
                </a:cubicBezTo>
                <a:cubicBezTo>
                  <a:pt x="856924" y="5899993"/>
                  <a:pt x="844018" y="5873122"/>
                  <a:pt x="860408" y="5860728"/>
                </a:cubicBezTo>
                <a:cubicBezTo>
                  <a:pt x="878957" y="5840950"/>
                  <a:pt x="823834" y="5761906"/>
                  <a:pt x="853644" y="5771381"/>
                </a:cubicBezTo>
                <a:cubicBezTo>
                  <a:pt x="815383" y="5715186"/>
                  <a:pt x="852133" y="5665047"/>
                  <a:pt x="852164" y="5615193"/>
                </a:cubicBezTo>
                <a:cubicBezTo>
                  <a:pt x="817076" y="5571334"/>
                  <a:pt x="851740" y="5509975"/>
                  <a:pt x="831986" y="5402745"/>
                </a:cubicBezTo>
                <a:cubicBezTo>
                  <a:pt x="792037" y="5354630"/>
                  <a:pt x="819063" y="5330513"/>
                  <a:pt x="759590" y="5239800"/>
                </a:cubicBezTo>
                <a:cubicBezTo>
                  <a:pt x="762665" y="5236543"/>
                  <a:pt x="765245" y="5232371"/>
                  <a:pt x="767251" y="5227414"/>
                </a:cubicBezTo>
                <a:cubicBezTo>
                  <a:pt x="778914" y="5198604"/>
                  <a:pt x="769142" y="5150045"/>
                  <a:pt x="745427" y="5118958"/>
                </a:cubicBezTo>
                <a:cubicBezTo>
                  <a:pt x="660991" y="4975263"/>
                  <a:pt x="672599" y="4907855"/>
                  <a:pt x="635950" y="4788294"/>
                </a:cubicBezTo>
                <a:cubicBezTo>
                  <a:pt x="600650" y="4653678"/>
                  <a:pt x="646752" y="4690694"/>
                  <a:pt x="558787" y="4518070"/>
                </a:cubicBezTo>
                <a:cubicBezTo>
                  <a:pt x="577057" y="4502442"/>
                  <a:pt x="573633" y="4481342"/>
                  <a:pt x="555530" y="4444433"/>
                </a:cubicBezTo>
                <a:cubicBezTo>
                  <a:pt x="540027" y="4379200"/>
                  <a:pt x="596616" y="4390343"/>
                  <a:pt x="549378" y="4320965"/>
                </a:cubicBezTo>
                <a:cubicBezTo>
                  <a:pt x="581692" y="4336040"/>
                  <a:pt x="535024" y="4198883"/>
                  <a:pt x="572361" y="4232369"/>
                </a:cubicBezTo>
                <a:cubicBezTo>
                  <a:pt x="590648" y="4193014"/>
                  <a:pt x="541489" y="4167113"/>
                  <a:pt x="556288" y="4127673"/>
                </a:cubicBezTo>
                <a:lnTo>
                  <a:pt x="506660" y="3821119"/>
                </a:lnTo>
                <a:cubicBezTo>
                  <a:pt x="481478" y="3781010"/>
                  <a:pt x="483894" y="3751446"/>
                  <a:pt x="494791" y="3723556"/>
                </a:cubicBezTo>
                <a:cubicBezTo>
                  <a:pt x="472516" y="3634460"/>
                  <a:pt x="499836" y="3607209"/>
                  <a:pt x="490230" y="3508893"/>
                </a:cubicBezTo>
                <a:cubicBezTo>
                  <a:pt x="525541" y="3397546"/>
                  <a:pt x="482951" y="3307116"/>
                  <a:pt x="484223" y="3233179"/>
                </a:cubicBezTo>
                <a:cubicBezTo>
                  <a:pt x="465844" y="3133672"/>
                  <a:pt x="460855" y="3219289"/>
                  <a:pt x="460329" y="3041244"/>
                </a:cubicBezTo>
                <a:lnTo>
                  <a:pt x="407197" y="2812292"/>
                </a:lnTo>
                <a:cubicBezTo>
                  <a:pt x="391019" y="2768219"/>
                  <a:pt x="344571" y="2745090"/>
                  <a:pt x="386122" y="2757841"/>
                </a:cubicBezTo>
                <a:cubicBezTo>
                  <a:pt x="381879" y="2743275"/>
                  <a:pt x="360306" y="2721346"/>
                  <a:pt x="363684" y="2714608"/>
                </a:cubicBezTo>
                <a:lnTo>
                  <a:pt x="330746" y="2625146"/>
                </a:lnTo>
                <a:lnTo>
                  <a:pt x="299927" y="2566177"/>
                </a:lnTo>
                <a:cubicBezTo>
                  <a:pt x="300505" y="2524092"/>
                  <a:pt x="287694" y="2482008"/>
                  <a:pt x="288272" y="2439923"/>
                </a:cubicBezTo>
                <a:cubicBezTo>
                  <a:pt x="243273" y="2349673"/>
                  <a:pt x="278610" y="2382839"/>
                  <a:pt x="233611" y="2326248"/>
                </a:cubicBezTo>
                <a:lnTo>
                  <a:pt x="115057" y="212791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8139DE2-0866-57D5-3F4A-B8DA74850A23}"/>
              </a:ext>
            </a:extLst>
          </p:cNvPr>
          <p:cNvSpPr>
            <a:spLocks noGrp="1"/>
          </p:cNvSpPr>
          <p:nvPr>
            <p:ph type="title"/>
          </p:nvPr>
        </p:nvSpPr>
        <p:spPr>
          <a:xfrm>
            <a:off x="161290" y="0"/>
            <a:ext cx="8672743" cy="976393"/>
          </a:xfrm>
        </p:spPr>
        <p:txBody>
          <a:bodyPr anchor="b">
            <a:normAutofit/>
          </a:bodyPr>
          <a:lstStyle/>
          <a:p>
            <a:r>
              <a:rPr lang="en-US" dirty="0">
                <a:solidFill>
                  <a:schemeClr val="tx1">
                    <a:lumMod val="85000"/>
                    <a:lumOff val="15000"/>
                  </a:schemeClr>
                </a:solidFill>
              </a:rPr>
              <a:t>Nuts and Bolts: The Learning Journey</a:t>
            </a:r>
          </a:p>
        </p:txBody>
      </p:sp>
      <p:sp>
        <p:nvSpPr>
          <p:cNvPr id="3" name="Content Placeholder 2">
            <a:extLst>
              <a:ext uri="{FF2B5EF4-FFF2-40B4-BE49-F238E27FC236}">
                <a16:creationId xmlns:a16="http://schemas.microsoft.com/office/drawing/2014/main" id="{665AA916-5BC6-879C-5EB4-A09790C580BC}"/>
              </a:ext>
            </a:extLst>
          </p:cNvPr>
          <p:cNvSpPr>
            <a:spLocks noGrp="1"/>
          </p:cNvSpPr>
          <p:nvPr>
            <p:ph idx="1"/>
          </p:nvPr>
        </p:nvSpPr>
        <p:spPr>
          <a:xfrm>
            <a:off x="309966" y="1085151"/>
            <a:ext cx="11391254" cy="5470632"/>
          </a:xfrm>
        </p:spPr>
        <p:txBody>
          <a:bodyPr>
            <a:normAutofit lnSpcReduction="10000"/>
          </a:bodyPr>
          <a:lstStyle/>
          <a:p>
            <a:pPr marL="0" indent="0">
              <a:buNone/>
            </a:pPr>
            <a:r>
              <a:rPr lang="en-US" sz="1800" b="1" dirty="0">
                <a:solidFill>
                  <a:schemeClr val="tx1">
                    <a:lumMod val="85000"/>
                    <a:lumOff val="15000"/>
                  </a:schemeClr>
                </a:solidFill>
                <a:latin typeface="Arial" panose="020B0604020202020204" pitchFamily="34" charset="0"/>
                <a:cs typeface="Arial" panose="020B0604020202020204" pitchFamily="34" charset="0"/>
              </a:rPr>
              <a:t>Readings</a:t>
            </a:r>
          </a:p>
          <a:p>
            <a:pPr>
              <a:buFont typeface="Arial" panose="020B0604020202020204" pitchFamily="34" charset="0"/>
              <a:buChar char="•"/>
            </a:pPr>
            <a:r>
              <a:rPr lang="en-US" sz="1800" b="0" i="0" dirty="0">
                <a:solidFill>
                  <a:schemeClr val="tx1">
                    <a:lumMod val="85000"/>
                    <a:lumOff val="15000"/>
                  </a:schemeClr>
                </a:solidFill>
                <a:effectLst/>
                <a:latin typeface="Arial" panose="020B0604020202020204" pitchFamily="34" charset="0"/>
                <a:cs typeface="Arial" panose="020B0604020202020204" pitchFamily="34" charset="0"/>
              </a:rPr>
              <a:t>Annette Vee, Tim </a:t>
            </a:r>
            <a:r>
              <a:rPr lang="en-US" sz="1800" b="0" i="0" dirty="0" err="1">
                <a:solidFill>
                  <a:schemeClr val="tx1">
                    <a:lumMod val="85000"/>
                    <a:lumOff val="15000"/>
                  </a:schemeClr>
                </a:solidFill>
                <a:effectLst/>
                <a:latin typeface="Arial" panose="020B0604020202020204" pitchFamily="34" charset="0"/>
                <a:cs typeface="Arial" panose="020B0604020202020204" pitchFamily="34" charset="0"/>
              </a:rPr>
              <a:t>Laquintano</a:t>
            </a:r>
            <a:r>
              <a:rPr lang="en-US" sz="1800" b="0" i="0" dirty="0">
                <a:solidFill>
                  <a:schemeClr val="tx1">
                    <a:lumMod val="85000"/>
                    <a:lumOff val="15000"/>
                  </a:schemeClr>
                </a:solidFill>
                <a:effectLst/>
                <a:latin typeface="Arial" panose="020B0604020202020204" pitchFamily="34" charset="0"/>
                <a:cs typeface="Arial" panose="020B0604020202020204" pitchFamily="34" charset="0"/>
              </a:rPr>
              <a:t> &amp; Carly Schnitzler. </a:t>
            </a:r>
            <a:r>
              <a:rPr lang="en-US" sz="1800" b="0" i="1" dirty="0" err="1">
                <a:solidFill>
                  <a:schemeClr val="tx1">
                    <a:lumMod val="85000"/>
                    <a:lumOff val="15000"/>
                  </a:schemeClr>
                </a:solidFill>
                <a:effectLst/>
                <a:latin typeface="Arial" panose="020B0604020202020204" pitchFamily="34" charset="0"/>
                <a:cs typeface="Arial" panose="020B0604020202020204" pitchFamily="34" charset="0"/>
              </a:rPr>
              <a:t>TextGenEd</a:t>
            </a:r>
            <a:r>
              <a:rPr lang="en-US" sz="1800" b="0" i="1" dirty="0">
                <a:solidFill>
                  <a:schemeClr val="tx1">
                    <a:lumMod val="85000"/>
                    <a:lumOff val="15000"/>
                  </a:schemeClr>
                </a:solidFill>
                <a:effectLst/>
                <a:latin typeface="Arial" panose="020B0604020202020204" pitchFamily="34" charset="0"/>
                <a:cs typeface="Arial" panose="020B0604020202020204" pitchFamily="34" charset="0"/>
              </a:rPr>
              <a:t>: Teaching with Text Generation Technologies</a:t>
            </a:r>
            <a:r>
              <a:rPr lang="en-US" sz="1800" b="0" i="0" dirty="0">
                <a:solidFill>
                  <a:schemeClr val="tx1">
                    <a:lumMod val="85000"/>
                    <a:lumOff val="15000"/>
                  </a:schemeClr>
                </a:solidFill>
                <a:effectLst/>
                <a:latin typeface="Arial" panose="020B0604020202020204" pitchFamily="34" charset="0"/>
                <a:cs typeface="Arial" panose="020B0604020202020204" pitchFamily="34" charset="0"/>
              </a:rPr>
              <a:t>  (open access): </a:t>
            </a:r>
            <a:r>
              <a:rPr lang="en-US" sz="1800" b="0" i="0" dirty="0">
                <a:solidFill>
                  <a:schemeClr val="tx1">
                    <a:lumMod val="85000"/>
                    <a:lumOff val="15000"/>
                  </a:schemeClr>
                </a:solidFill>
                <a:effectLst/>
                <a:latin typeface="Arial" panose="020B0604020202020204" pitchFamily="34" charset="0"/>
                <a:cs typeface="Arial" panose="020B0604020202020204" pitchFamily="34" charset="0"/>
                <a:hlinkClick r:id="rId2" tooltip="Original URL: https://wac.colostate.edu/repository/collections/textgened/. Click or tap if you trust this link."/>
              </a:rPr>
              <a:t>https://wac.colostate.edu/repository/collections/textgened/</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a:buFont typeface="Arial" panose="020B0604020202020204" pitchFamily="34" charset="0"/>
              <a:buChar char="•"/>
            </a:pPr>
            <a:r>
              <a:rPr lang="en-US" sz="1800" dirty="0">
                <a:solidFill>
                  <a:schemeClr val="tx1">
                    <a:lumMod val="85000"/>
                    <a:lumOff val="15000"/>
                  </a:schemeClr>
                </a:solidFill>
                <a:latin typeface="Arial" panose="020B0604020202020204" pitchFamily="34" charset="0"/>
                <a:cs typeface="Arial" panose="020B0604020202020204" pitchFamily="34" charset="0"/>
              </a:rPr>
              <a:t>Sidney Dobrin’s </a:t>
            </a:r>
            <a:r>
              <a:rPr lang="en-US" sz="1800" i="1" dirty="0">
                <a:solidFill>
                  <a:schemeClr val="tx1">
                    <a:lumMod val="85000"/>
                    <a:lumOff val="15000"/>
                  </a:schemeClr>
                </a:solidFill>
                <a:latin typeface="Arial" panose="020B0604020202020204" pitchFamily="34" charset="0"/>
                <a:cs typeface="Arial" panose="020B0604020202020204" pitchFamily="34" charset="0"/>
              </a:rPr>
              <a:t>AI and Writing</a:t>
            </a:r>
            <a:r>
              <a:rPr lang="en-US" sz="1800" dirty="0">
                <a:solidFill>
                  <a:schemeClr val="tx1">
                    <a:lumMod val="85000"/>
                    <a:lumOff val="15000"/>
                  </a:schemeClr>
                </a:solidFill>
                <a:latin typeface="Arial" panose="020B0604020202020204" pitchFamily="34" charset="0"/>
                <a:cs typeface="Arial" panose="020B0604020202020204" pitchFamily="34" charset="0"/>
              </a:rPr>
              <a:t>: </a:t>
            </a:r>
            <a:r>
              <a:rPr lang="en-US" sz="1800" dirty="0">
                <a:solidFill>
                  <a:schemeClr val="tx1">
                    <a:lumMod val="85000"/>
                    <a:lumOff val="15000"/>
                  </a:schemeClr>
                </a:solidFill>
                <a:latin typeface="Arial" panose="020B0604020202020204" pitchFamily="34" charset="0"/>
                <a:cs typeface="Arial" panose="020B0604020202020204" pitchFamily="34" charset="0"/>
                <a:hlinkClick r:id="rId3"/>
              </a:rPr>
              <a:t>https://sites.broadviewpress.com/ai/writing/</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lvl="1"/>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1800" b="1" dirty="0">
                <a:solidFill>
                  <a:schemeClr val="tx1">
                    <a:lumMod val="85000"/>
                    <a:lumOff val="15000"/>
                  </a:schemeClr>
                </a:solidFill>
                <a:latin typeface="Arial" panose="020B0604020202020204" pitchFamily="34" charset="0"/>
                <a:cs typeface="Arial" panose="020B0604020202020204" pitchFamily="34" charset="0"/>
              </a:rPr>
              <a:t>Videos</a:t>
            </a:r>
          </a:p>
          <a:p>
            <a:r>
              <a:rPr lang="en-US" sz="1800" dirty="0">
                <a:solidFill>
                  <a:schemeClr val="tx1">
                    <a:lumMod val="85000"/>
                    <a:lumOff val="15000"/>
                  </a:schemeClr>
                </a:solidFill>
                <a:latin typeface="Arial" panose="020B0604020202020204" pitchFamily="34" charset="0"/>
                <a:cs typeface="Arial" panose="020B0604020202020204" pitchFamily="34" charset="0"/>
              </a:rPr>
              <a:t>“How Does ChatGPT Work?” 23 January 2023. </a:t>
            </a:r>
            <a:r>
              <a:rPr lang="en-US" sz="1800" dirty="0">
                <a:solidFill>
                  <a:schemeClr val="tx1">
                    <a:lumMod val="85000"/>
                    <a:lumOff val="15000"/>
                  </a:schemeClr>
                </a:solidFill>
                <a:latin typeface="Arial" panose="020B0604020202020204" pitchFamily="34" charset="0"/>
                <a:cs typeface="Arial" panose="020B0604020202020204" pitchFamily="34" charset="0"/>
                <a:hlinkClick r:id="rId4"/>
              </a:rPr>
              <a:t>https://youtu.be/3omqcuQD1tU?si=2Ud1UK9oomUtNSxk</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r>
              <a:rPr lang="en-US" sz="1800" dirty="0" err="1">
                <a:solidFill>
                  <a:schemeClr val="tx1">
                    <a:lumMod val="85000"/>
                    <a:lumOff val="15000"/>
                  </a:schemeClr>
                </a:solidFill>
                <a:latin typeface="Arial" panose="020B0604020202020204" pitchFamily="34" charset="0"/>
                <a:cs typeface="Arial" panose="020B0604020202020204" pitchFamily="34" charset="0"/>
              </a:rPr>
              <a:t>Mussholf</a:t>
            </a:r>
            <a:r>
              <a:rPr lang="en-US" sz="1800" dirty="0">
                <a:solidFill>
                  <a:schemeClr val="tx1">
                    <a:lumMod val="85000"/>
                    <a:lumOff val="15000"/>
                  </a:schemeClr>
                </a:solidFill>
                <a:latin typeface="Arial" panose="020B0604020202020204" pitchFamily="34" charset="0"/>
                <a:cs typeface="Arial" panose="020B0604020202020204" pitchFamily="34" charset="0"/>
              </a:rPr>
              <a:t>, Till. “But How Does ChatGPT Actually Work?” 12 Dec. 2022. </a:t>
            </a:r>
            <a:r>
              <a:rPr lang="en-US" sz="1800" dirty="0">
                <a:solidFill>
                  <a:schemeClr val="tx1">
                    <a:lumMod val="85000"/>
                    <a:lumOff val="15000"/>
                  </a:schemeClr>
                </a:solidFill>
                <a:latin typeface="Arial" panose="020B0604020202020204" pitchFamily="34" charset="0"/>
                <a:cs typeface="Arial" panose="020B0604020202020204" pitchFamily="34" charset="0"/>
                <a:hlinkClick r:id="rId5"/>
              </a:rPr>
              <a:t>https://youtu.be/aQguO9IeQWE?si=AVTtIMQw0LX47n-E</a:t>
            </a:r>
            <a:endParaRPr lang="en-US" sz="1800" dirty="0">
              <a:solidFill>
                <a:schemeClr val="tx1">
                  <a:lumMod val="85000"/>
                  <a:lumOff val="15000"/>
                </a:schemeClr>
              </a:solidFill>
              <a:latin typeface="Arial" panose="020B0604020202020204" pitchFamily="34" charset="0"/>
              <a:cs typeface="Arial" panose="020B0604020202020204" pitchFamily="34" charset="0"/>
            </a:endParaRPr>
          </a:p>
          <a:p>
            <a:endParaRPr lang="en-US" sz="1800" dirty="0">
              <a:solidFill>
                <a:schemeClr val="tx1">
                  <a:lumMod val="85000"/>
                  <a:lumOff val="15000"/>
                </a:schemeClr>
              </a:solidFill>
              <a:latin typeface="Arial" panose="020B0604020202020204" pitchFamily="34" charset="0"/>
              <a:cs typeface="Arial" panose="020B0604020202020204" pitchFamily="34" charset="0"/>
            </a:endParaRPr>
          </a:p>
          <a:p>
            <a:pPr marL="0" indent="0">
              <a:buNone/>
            </a:pPr>
            <a:r>
              <a:rPr lang="en-US" sz="1800" b="1" dirty="0">
                <a:solidFill>
                  <a:schemeClr val="tx1">
                    <a:lumMod val="85000"/>
                    <a:lumOff val="15000"/>
                  </a:schemeClr>
                </a:solidFill>
                <a:latin typeface="Arial" panose="020B0604020202020204" pitchFamily="34" charset="0"/>
                <a:cs typeface="Arial" panose="020B0604020202020204" pitchFamily="34" charset="0"/>
              </a:rPr>
              <a:t>Social Media</a:t>
            </a:r>
          </a:p>
          <a:p>
            <a:r>
              <a:rPr lang="en-US" sz="1800" i="0" u="none" strike="noStrike" dirty="0">
                <a:solidFill>
                  <a:schemeClr val="tx1">
                    <a:lumMod val="85000"/>
                    <a:lumOff val="15000"/>
                  </a:schemeClr>
                </a:solidFill>
                <a:effectLst/>
                <a:latin typeface="Arial" panose="020B0604020202020204" pitchFamily="34" charset="0"/>
                <a:cs typeface="Arial" panose="020B0604020202020204" pitchFamily="34" charset="0"/>
              </a:rPr>
              <a:t>Higher Ed discussions of AI writing &amp; use (Facebook) </a:t>
            </a:r>
            <a:r>
              <a:rPr lang="en-US" sz="1800" i="0" u="none" strike="noStrike" dirty="0">
                <a:solidFill>
                  <a:schemeClr val="tx1">
                    <a:lumMod val="85000"/>
                    <a:lumOff val="15000"/>
                  </a:schemeClr>
                </a:solidFill>
                <a:effectLst/>
                <a:latin typeface="Arial" panose="020B0604020202020204" pitchFamily="34" charset="0"/>
                <a:cs typeface="Arial" panose="020B0604020202020204" pitchFamily="34" charset="0"/>
                <a:hlinkClick r:id="rId6"/>
              </a:rPr>
              <a:t>https://www.facebook.com/groups/632930835501841</a:t>
            </a:r>
            <a:endParaRPr lang="en-US" sz="180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p>
            <a:r>
              <a:rPr lang="en-US" sz="1800" i="0" u="none" strike="noStrike" dirty="0">
                <a:solidFill>
                  <a:schemeClr val="tx1">
                    <a:lumMod val="85000"/>
                    <a:lumOff val="15000"/>
                  </a:schemeClr>
                </a:solidFill>
                <a:effectLst/>
                <a:latin typeface="Arial" panose="020B0604020202020204" pitchFamily="34" charset="0"/>
                <a:cs typeface="Arial" panose="020B0604020202020204" pitchFamily="34" charset="0"/>
              </a:rPr>
              <a:t>Educational Technology (LinkedIn) </a:t>
            </a:r>
            <a:r>
              <a:rPr lang="en-US" sz="1800" i="0" u="none" strike="noStrike" dirty="0">
                <a:solidFill>
                  <a:schemeClr val="tx1">
                    <a:lumMod val="85000"/>
                    <a:lumOff val="15000"/>
                  </a:schemeClr>
                </a:solidFill>
                <a:effectLst/>
                <a:latin typeface="Arial" panose="020B0604020202020204" pitchFamily="34" charset="0"/>
                <a:cs typeface="Arial" panose="020B0604020202020204" pitchFamily="34" charset="0"/>
                <a:hlinkClick r:id="rId7"/>
              </a:rPr>
              <a:t>https://www.linkedin.com/pulse/topics/education-s124/educational-technology-s3596/</a:t>
            </a:r>
            <a:endParaRPr lang="en-US" sz="1800"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p>
            <a:endParaRPr lang="en-US" sz="1800" b="1" i="0" u="none" strike="noStrike" dirty="0">
              <a:solidFill>
                <a:schemeClr val="tx1">
                  <a:lumMod val="85000"/>
                  <a:lumOff val="15000"/>
                </a:schemeClr>
              </a:solidFill>
              <a:effectLst/>
              <a:latin typeface="Arial" panose="020B0604020202020204" pitchFamily="34" charset="0"/>
              <a:cs typeface="Arial" panose="020B0604020202020204" pitchFamily="34" charset="0"/>
            </a:endParaRPr>
          </a:p>
          <a:p>
            <a:pPr marL="0" indent="0">
              <a:buNone/>
            </a:pPr>
            <a:r>
              <a:rPr lang="en-US" sz="1800" b="1" dirty="0">
                <a:solidFill>
                  <a:schemeClr val="tx1">
                    <a:lumMod val="85000"/>
                    <a:lumOff val="15000"/>
                  </a:schemeClr>
                </a:solidFill>
                <a:latin typeface="Arial" panose="020B0604020202020204" pitchFamily="34" charset="0"/>
                <a:cs typeface="Arial" panose="020B0604020202020204" pitchFamily="34" charset="0"/>
              </a:rPr>
              <a:t>Learn-by-Doing</a:t>
            </a:r>
          </a:p>
          <a:p>
            <a:pPr marL="0" indent="0">
              <a:buNone/>
            </a:pPr>
            <a:endParaRPr lang="en-US" sz="1300" dirty="0">
              <a:solidFill>
                <a:schemeClr val="tx1">
                  <a:lumMod val="85000"/>
                  <a:lumOff val="15000"/>
                </a:schemeClr>
              </a:solidFill>
            </a:endParaRPr>
          </a:p>
        </p:txBody>
      </p:sp>
    </p:spTree>
    <p:extLst>
      <p:ext uri="{BB962C8B-B14F-4D97-AF65-F5344CB8AC3E}">
        <p14:creationId xmlns:p14="http://schemas.microsoft.com/office/powerpoint/2010/main" val="3869132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FD77FAA-16E2-E245-374D-A728A88EBFD0}"/>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9EFDFA5-E8A1-4A89-4FAA-347855061F44}"/>
              </a:ext>
            </a:extLst>
          </p:cNvPr>
          <p:cNvSpPr>
            <a:spLocks noGrp="1"/>
          </p:cNvSpPr>
          <p:nvPr>
            <p:ph type="title"/>
          </p:nvPr>
        </p:nvSpPr>
        <p:spPr>
          <a:xfrm>
            <a:off x="826396" y="586855"/>
            <a:ext cx="4230100" cy="3387497"/>
          </a:xfrm>
        </p:spPr>
        <p:txBody>
          <a:bodyPr anchor="b">
            <a:normAutofit/>
          </a:bodyPr>
          <a:lstStyle/>
          <a:p>
            <a:pPr algn="r"/>
            <a:r>
              <a:rPr lang="en-US" sz="4000">
                <a:solidFill>
                  <a:srgbClr val="FFFFFF"/>
                </a:solidFill>
              </a:rPr>
              <a:t>Final Thoughts, Questions, and Credits</a:t>
            </a:r>
          </a:p>
        </p:txBody>
      </p:sp>
      <p:sp>
        <p:nvSpPr>
          <p:cNvPr id="3" name="Content Placeholder 2">
            <a:extLst>
              <a:ext uri="{FF2B5EF4-FFF2-40B4-BE49-F238E27FC236}">
                <a16:creationId xmlns:a16="http://schemas.microsoft.com/office/drawing/2014/main" id="{E6FC6A4D-CD40-C0B6-5D96-FECF595F0A54}"/>
              </a:ext>
            </a:extLst>
          </p:cNvPr>
          <p:cNvSpPr>
            <a:spLocks noGrp="1"/>
          </p:cNvSpPr>
          <p:nvPr>
            <p:ph idx="1"/>
          </p:nvPr>
        </p:nvSpPr>
        <p:spPr>
          <a:xfrm>
            <a:off x="6503158" y="649480"/>
            <a:ext cx="4862447" cy="5546047"/>
          </a:xfrm>
        </p:spPr>
        <p:txBody>
          <a:bodyPr anchor="ctr">
            <a:normAutofit/>
          </a:bodyPr>
          <a:lstStyle/>
          <a:p>
            <a:r>
              <a:rPr lang="en-US" sz="2400" dirty="0"/>
              <a:t>Let your pedagogy and student learning objectives guide your use of all technology.</a:t>
            </a:r>
          </a:p>
          <a:p>
            <a:r>
              <a:rPr lang="en-US" sz="2400" dirty="0"/>
              <a:t>Explain your choices to your students.</a:t>
            </a:r>
          </a:p>
          <a:p>
            <a:r>
              <a:rPr lang="en-US" sz="2400" dirty="0"/>
              <a:t>Have your students help negotiate the use of GAIs.</a:t>
            </a:r>
          </a:p>
          <a:p>
            <a:r>
              <a:rPr lang="en-US" sz="2400" dirty="0"/>
              <a:t>Choose your metaphors carefully.</a:t>
            </a:r>
          </a:p>
          <a:p>
            <a:pPr marL="0" indent="0">
              <a:buNone/>
            </a:pPr>
            <a:endParaRPr lang="en-US" sz="1400" dirty="0"/>
          </a:p>
          <a:p>
            <a:endParaRPr lang="en-US" sz="1400" dirty="0"/>
          </a:p>
          <a:p>
            <a:r>
              <a:rPr lang="en-US" sz="1400" dirty="0"/>
              <a:t>All images were generated through collaboration with Dall-E with the exception of the Princess Leia “Resist” image because both Carrie Fisher and the character of Leia Organa are </a:t>
            </a:r>
            <a:r>
              <a:rPr lang="en-US" sz="1400" dirty="0" err="1"/>
              <a:t>badasses</a:t>
            </a:r>
            <a:r>
              <a:rPr lang="en-US" sz="1400" dirty="0"/>
              <a:t> which Dall-E could never replicate.</a:t>
            </a:r>
          </a:p>
        </p:txBody>
      </p:sp>
    </p:spTree>
    <p:extLst>
      <p:ext uri="{BB962C8B-B14F-4D97-AF65-F5344CB8AC3E}">
        <p14:creationId xmlns:p14="http://schemas.microsoft.com/office/powerpoint/2010/main" val="1533143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1DB8DC-A2FA-20EC-96FD-4C0AE80DC1F1}"/>
              </a:ext>
            </a:extLst>
          </p:cNvPr>
          <p:cNvSpPr>
            <a:spLocks noGrp="1"/>
          </p:cNvSpPr>
          <p:nvPr>
            <p:ph type="title"/>
          </p:nvPr>
        </p:nvSpPr>
        <p:spPr>
          <a:xfrm>
            <a:off x="586478" y="731746"/>
            <a:ext cx="3115265" cy="3747264"/>
          </a:xfrm>
        </p:spPr>
        <p:txBody>
          <a:bodyPr anchor="b">
            <a:normAutofit fontScale="90000"/>
          </a:bodyPr>
          <a:lstStyle/>
          <a:p>
            <a:pPr algn="ctr"/>
            <a:r>
              <a:rPr lang="en-US" sz="4000" dirty="0">
                <a:solidFill>
                  <a:srgbClr val="FFFFFF"/>
                </a:solidFill>
              </a:rPr>
              <a:t>ChatGPT, Me, and Pedagogy Makes Three:</a:t>
            </a:r>
            <a:br>
              <a:rPr lang="en-US" sz="4000" dirty="0">
                <a:solidFill>
                  <a:srgbClr val="FFFFFF"/>
                </a:solidFill>
              </a:rPr>
            </a:br>
            <a:br>
              <a:rPr lang="en-US" sz="4000" dirty="0">
                <a:solidFill>
                  <a:srgbClr val="FFFFFF"/>
                </a:solidFill>
              </a:rPr>
            </a:br>
            <a:br>
              <a:rPr lang="en-US" sz="4000" dirty="0">
                <a:solidFill>
                  <a:srgbClr val="FFFFFF"/>
                </a:solidFill>
              </a:rPr>
            </a:br>
            <a:br>
              <a:rPr lang="en-US" sz="4000" dirty="0">
                <a:solidFill>
                  <a:srgbClr val="FFFFFF"/>
                </a:solidFill>
              </a:rPr>
            </a:br>
            <a:r>
              <a:rPr lang="en-US" sz="4000" dirty="0">
                <a:solidFill>
                  <a:srgbClr val="FFFFFF"/>
                </a:solidFill>
              </a:rPr>
              <a:t>Introduction</a:t>
            </a:r>
          </a:p>
        </p:txBody>
      </p:sp>
      <p:graphicFrame>
        <p:nvGraphicFramePr>
          <p:cNvPr id="5" name="Content Placeholder 2">
            <a:extLst>
              <a:ext uri="{FF2B5EF4-FFF2-40B4-BE49-F238E27FC236}">
                <a16:creationId xmlns:a16="http://schemas.microsoft.com/office/drawing/2014/main" id="{E3DDE476-4A9E-E1F9-402F-2CE9145C7F2B}"/>
              </a:ext>
            </a:extLst>
          </p:cNvPr>
          <p:cNvGraphicFramePr>
            <a:graphicFrameLocks noGrp="1"/>
          </p:cNvGraphicFramePr>
          <p:nvPr>
            <p:ph idx="1"/>
            <p:extLst>
              <p:ext uri="{D42A27DB-BD31-4B8C-83A1-F6EECF244321}">
                <p14:modId xmlns:p14="http://schemas.microsoft.com/office/powerpoint/2010/main" val="4130772208"/>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2011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18543-8B13-85D4-0C9E-DD20F1C410AB}"/>
              </a:ext>
            </a:extLst>
          </p:cNvPr>
          <p:cNvSpPr>
            <a:spLocks noGrp="1"/>
          </p:cNvSpPr>
          <p:nvPr>
            <p:ph type="title"/>
          </p:nvPr>
        </p:nvSpPr>
        <p:spPr>
          <a:xfrm>
            <a:off x="261858" y="4744512"/>
            <a:ext cx="3488731" cy="1572896"/>
          </a:xfrm>
        </p:spPr>
        <p:txBody>
          <a:bodyPr anchor="t">
            <a:noAutofit/>
          </a:bodyPr>
          <a:lstStyle/>
          <a:p>
            <a:r>
              <a:rPr lang="en-US" sz="3200" dirty="0">
                <a:solidFill>
                  <a:schemeClr val="bg1"/>
                </a:solidFill>
              </a:rPr>
              <a:t>To Use or Not To Use ChatGPT? </a:t>
            </a:r>
            <a:br>
              <a:rPr lang="en-US" sz="3200" dirty="0">
                <a:solidFill>
                  <a:schemeClr val="bg1"/>
                </a:solidFill>
              </a:rPr>
            </a:br>
            <a:r>
              <a:rPr lang="en-US" sz="3200" dirty="0">
                <a:solidFill>
                  <a:schemeClr val="bg1"/>
                </a:solidFill>
              </a:rPr>
              <a:t>That is the Question</a:t>
            </a:r>
          </a:p>
        </p:txBody>
      </p:sp>
      <p:pic>
        <p:nvPicPr>
          <p:cNvPr id="12" name="Picture 11" descr="A bird standing in a desert with cactuses&#10;&#10;AI-generated content may be incorrect.">
            <a:extLst>
              <a:ext uri="{FF2B5EF4-FFF2-40B4-BE49-F238E27FC236}">
                <a16:creationId xmlns:a16="http://schemas.microsoft.com/office/drawing/2014/main" id="{5CF670FA-9E13-918C-DB3B-46CC71348383}"/>
              </a:ext>
            </a:extLst>
          </p:cNvPr>
          <p:cNvPicPr>
            <a:picLocks noChangeAspect="1"/>
          </p:cNvPicPr>
          <p:nvPr/>
        </p:nvPicPr>
        <p:blipFill>
          <a:blip r:embed="rId2">
            <a:extLst>
              <a:ext uri="{28A0092B-C50C-407E-A947-70E740481C1C}">
                <a14:useLocalDpi xmlns:a14="http://schemas.microsoft.com/office/drawing/2010/main" val="0"/>
              </a:ext>
            </a:extLst>
          </a:blip>
          <a:srcRect l="15886" r="9187" b="5"/>
          <a:stretch/>
        </p:blipFill>
        <p:spPr>
          <a:xfrm>
            <a:off x="-4" y="10"/>
            <a:ext cx="2952750" cy="3940619"/>
          </a:xfrm>
          <a:custGeom>
            <a:avLst/>
            <a:gdLst/>
            <a:ahLst/>
            <a:cxnLst/>
            <a:rect l="l" t="t" r="r" b="b"/>
            <a:pathLst>
              <a:path w="2952750" h="3940629">
                <a:moveTo>
                  <a:pt x="0" y="0"/>
                </a:moveTo>
                <a:lnTo>
                  <a:pt x="2952750" y="0"/>
                </a:lnTo>
                <a:lnTo>
                  <a:pt x="2952749" y="3847994"/>
                </a:lnTo>
                <a:lnTo>
                  <a:pt x="0" y="3940629"/>
                </a:lnTo>
                <a:close/>
              </a:path>
            </a:pathLst>
          </a:custGeom>
        </p:spPr>
      </p:pic>
      <p:pic>
        <p:nvPicPr>
          <p:cNvPr id="14" name="Picture 13" descr="A statue of a person in a room with lights and circles&#10;&#10;AI-generated content may be incorrect.">
            <a:extLst>
              <a:ext uri="{FF2B5EF4-FFF2-40B4-BE49-F238E27FC236}">
                <a16:creationId xmlns:a16="http://schemas.microsoft.com/office/drawing/2014/main" id="{EF8EFC1B-D5C1-31D9-0EB8-3BB9A403BDD2}"/>
              </a:ext>
            </a:extLst>
          </p:cNvPr>
          <p:cNvPicPr>
            <a:picLocks noChangeAspect="1"/>
          </p:cNvPicPr>
          <p:nvPr/>
        </p:nvPicPr>
        <p:blipFill>
          <a:blip r:embed="rId3">
            <a:extLst>
              <a:ext uri="{28A0092B-C50C-407E-A947-70E740481C1C}">
                <a14:useLocalDpi xmlns:a14="http://schemas.microsoft.com/office/drawing/2010/main" val="0"/>
              </a:ext>
            </a:extLst>
          </a:blip>
          <a:srcRect l="10660" r="14965"/>
          <a:stretch/>
        </p:blipFill>
        <p:spPr>
          <a:xfrm>
            <a:off x="3143253" y="10"/>
            <a:ext cx="2857499" cy="3842008"/>
          </a:xfrm>
          <a:custGeom>
            <a:avLst/>
            <a:gdLst/>
            <a:ahLst/>
            <a:cxnLst/>
            <a:rect l="l" t="t" r="r" b="b"/>
            <a:pathLst>
              <a:path w="2857499" h="3842018">
                <a:moveTo>
                  <a:pt x="0" y="0"/>
                </a:moveTo>
                <a:lnTo>
                  <a:pt x="2857499" y="0"/>
                </a:lnTo>
                <a:lnTo>
                  <a:pt x="2857499" y="3799815"/>
                </a:lnTo>
                <a:lnTo>
                  <a:pt x="2408465" y="3766458"/>
                </a:lnTo>
                <a:lnTo>
                  <a:pt x="0" y="3842018"/>
                </a:lnTo>
                <a:close/>
              </a:path>
            </a:pathLst>
          </a:custGeom>
        </p:spPr>
      </p:pic>
      <p:pic>
        <p:nvPicPr>
          <p:cNvPr id="6" name="Picture 5" descr="A white silhouette of a person&#10;&#10;AI-generated content may be incorrect.">
            <a:extLst>
              <a:ext uri="{FF2B5EF4-FFF2-40B4-BE49-F238E27FC236}">
                <a16:creationId xmlns:a16="http://schemas.microsoft.com/office/drawing/2014/main" id="{8AB31382-B65A-F73D-276F-40620AE27C86}"/>
              </a:ext>
            </a:extLst>
          </p:cNvPr>
          <p:cNvPicPr>
            <a:picLocks noChangeAspect="1"/>
          </p:cNvPicPr>
          <p:nvPr/>
        </p:nvPicPr>
        <p:blipFill>
          <a:blip r:embed="rId4">
            <a:extLst>
              <a:ext uri="{28A0092B-C50C-407E-A947-70E740481C1C}">
                <a14:useLocalDpi xmlns:a14="http://schemas.microsoft.com/office/drawing/2010/main" val="0"/>
              </a:ext>
            </a:extLst>
          </a:blip>
          <a:srcRect l="10292" r="18734" b="-2"/>
          <a:stretch/>
        </p:blipFill>
        <p:spPr>
          <a:xfrm>
            <a:off x="6191251" y="10"/>
            <a:ext cx="2857499" cy="4026227"/>
          </a:xfrm>
          <a:custGeom>
            <a:avLst/>
            <a:gdLst/>
            <a:ahLst/>
            <a:cxnLst/>
            <a:rect l="l" t="t" r="r" b="b"/>
            <a:pathLst>
              <a:path w="2857499" h="4026237">
                <a:moveTo>
                  <a:pt x="0" y="0"/>
                </a:moveTo>
                <a:lnTo>
                  <a:pt x="2857499" y="0"/>
                </a:lnTo>
                <a:lnTo>
                  <a:pt x="2857499" y="4026237"/>
                </a:lnTo>
                <a:lnTo>
                  <a:pt x="0" y="3813966"/>
                </a:lnTo>
                <a:close/>
              </a:path>
            </a:pathLst>
          </a:custGeom>
        </p:spPr>
      </p:pic>
      <p:pic>
        <p:nvPicPr>
          <p:cNvPr id="8" name="Picture 7" descr="A horse with a robot hand&#10;&#10;AI-generated content may be incorrect.">
            <a:extLst>
              <a:ext uri="{FF2B5EF4-FFF2-40B4-BE49-F238E27FC236}">
                <a16:creationId xmlns:a16="http://schemas.microsoft.com/office/drawing/2014/main" id="{94640E62-A260-615D-B101-EAFA0073F729}"/>
              </a:ext>
            </a:extLst>
          </p:cNvPr>
          <p:cNvPicPr>
            <a:picLocks noChangeAspect="1"/>
          </p:cNvPicPr>
          <p:nvPr/>
        </p:nvPicPr>
        <p:blipFill>
          <a:blip r:embed="rId5">
            <a:extLst>
              <a:ext uri="{28A0092B-C50C-407E-A947-70E740481C1C}">
                <a14:useLocalDpi xmlns:a14="http://schemas.microsoft.com/office/drawing/2010/main" val="0"/>
              </a:ext>
            </a:extLst>
          </a:blip>
          <a:srcRect l="2262" r="24824" b="3"/>
          <a:stretch/>
        </p:blipFill>
        <p:spPr>
          <a:xfrm>
            <a:off x="9239249" y="10"/>
            <a:ext cx="2952751" cy="4049475"/>
          </a:xfrm>
          <a:custGeom>
            <a:avLst/>
            <a:gdLst/>
            <a:ahLst/>
            <a:cxnLst/>
            <a:rect l="l" t="t" r="r" b="b"/>
            <a:pathLst>
              <a:path w="2952751" h="4049485">
                <a:moveTo>
                  <a:pt x="0" y="0"/>
                </a:moveTo>
                <a:lnTo>
                  <a:pt x="2952751" y="0"/>
                </a:lnTo>
                <a:lnTo>
                  <a:pt x="2952750" y="3940629"/>
                </a:lnTo>
                <a:lnTo>
                  <a:pt x="122465" y="4049485"/>
                </a:lnTo>
                <a:lnTo>
                  <a:pt x="0" y="4040388"/>
                </a:lnTo>
                <a:close/>
              </a:path>
            </a:pathLst>
          </a:custGeom>
        </p:spPr>
      </p:pic>
      <p:grpSp>
        <p:nvGrpSpPr>
          <p:cNvPr id="21" name="Group 20">
            <a:extLst>
              <a:ext uri="{FF2B5EF4-FFF2-40B4-BE49-F238E27FC236}">
                <a16:creationId xmlns:a16="http://schemas.microsoft.com/office/drawing/2014/main" id="{31655B4F-4050-4B1F-82A8-180E74CF9C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22" name="Freeform: Shape 21">
              <a:extLst>
                <a:ext uri="{FF2B5EF4-FFF2-40B4-BE49-F238E27FC236}">
                  <a16:creationId xmlns:a16="http://schemas.microsoft.com/office/drawing/2014/main" id="{2EA4C97B-84C4-4658-A6D6-600CB62B43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24FE591E-19B9-480D-9B26-EB96D70C28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6">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aphicFrame>
        <p:nvGraphicFramePr>
          <p:cNvPr id="5" name="Content Placeholder 2">
            <a:extLst>
              <a:ext uri="{FF2B5EF4-FFF2-40B4-BE49-F238E27FC236}">
                <a16:creationId xmlns:a16="http://schemas.microsoft.com/office/drawing/2014/main" id="{FE976133-838E-5777-D67A-4213B844F331}"/>
              </a:ext>
            </a:extLst>
          </p:cNvPr>
          <p:cNvGraphicFramePr>
            <a:graphicFrameLocks noGrp="1"/>
          </p:cNvGraphicFramePr>
          <p:nvPr>
            <p:ph idx="1"/>
            <p:extLst>
              <p:ext uri="{D42A27DB-BD31-4B8C-83A1-F6EECF244321}">
                <p14:modId xmlns:p14="http://schemas.microsoft.com/office/powerpoint/2010/main" val="3425043305"/>
              </p:ext>
            </p:extLst>
          </p:nvPr>
        </p:nvGraphicFramePr>
        <p:xfrm>
          <a:off x="3750589" y="4286160"/>
          <a:ext cx="8028123" cy="22795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486589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600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99000">
              <a:srgbClr val="009900"/>
            </a:gs>
          </a:gsLst>
          <a:lin ang="5400000" scaled="0"/>
        </a:gra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C02C6A6-0780-E506-5429-FBEC51A9FF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78632" y="130045"/>
            <a:ext cx="10601663" cy="6597910"/>
          </a:xfrm>
        </p:spPr>
      </p:pic>
      <p:sp>
        <p:nvSpPr>
          <p:cNvPr id="2" name="Title 1">
            <a:extLst>
              <a:ext uri="{FF2B5EF4-FFF2-40B4-BE49-F238E27FC236}">
                <a16:creationId xmlns:a16="http://schemas.microsoft.com/office/drawing/2014/main" id="{C25DBC50-61C5-B05E-18DC-B3D390165945}"/>
              </a:ext>
            </a:extLst>
          </p:cNvPr>
          <p:cNvSpPr>
            <a:spLocks noGrp="1"/>
          </p:cNvSpPr>
          <p:nvPr>
            <p:ph type="title"/>
          </p:nvPr>
        </p:nvSpPr>
        <p:spPr>
          <a:xfrm>
            <a:off x="11306608" y="2001252"/>
            <a:ext cx="280790" cy="2855495"/>
          </a:xfrm>
        </p:spPr>
        <p:txBody>
          <a:bodyPr>
            <a:noAutofit/>
          </a:bodyPr>
          <a:lstStyle/>
          <a:p>
            <a:pPr algn="r"/>
            <a:r>
              <a:rPr lang="en-US" sz="2000" b="1" dirty="0">
                <a:latin typeface="Arial" panose="020B0604020202020204" pitchFamily="34" charset="0"/>
                <a:cs typeface="Arial" panose="020B0604020202020204" pitchFamily="34" charset="0"/>
              </a:rPr>
              <a:t>PEDAGOGICAL</a:t>
            </a:r>
            <a:br>
              <a:rPr lang="en-US" sz="2000" b="1" dirty="0">
                <a:latin typeface="Arial" panose="020B0604020202020204" pitchFamily="34" charset="0"/>
                <a:cs typeface="Arial" panose="020B0604020202020204" pitchFamily="34" charset="0"/>
              </a:rPr>
            </a:b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  PRAGMATISM</a:t>
            </a:r>
          </a:p>
        </p:txBody>
      </p:sp>
    </p:spTree>
    <p:extLst>
      <p:ext uri="{BB962C8B-B14F-4D97-AF65-F5344CB8AC3E}">
        <p14:creationId xmlns:p14="http://schemas.microsoft.com/office/powerpoint/2010/main" val="41173642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a:extLst>
              <a:ext uri="{FF2B5EF4-FFF2-40B4-BE49-F238E27FC236}">
                <a16:creationId xmlns:a16="http://schemas.microsoft.com/office/drawing/2014/main" id="{45E84A6E-8F22-9EA3-E561-881EC020DE79}"/>
              </a:ext>
            </a:extLst>
          </p:cNvPr>
          <p:cNvGraphicFramePr>
            <a:graphicFrameLocks noGrp="1"/>
          </p:cNvGraphicFramePr>
          <p:nvPr>
            <p:ph idx="1"/>
            <p:extLst>
              <p:ext uri="{D42A27DB-BD31-4B8C-83A1-F6EECF244321}">
                <p14:modId xmlns:p14="http://schemas.microsoft.com/office/powerpoint/2010/main" val="2574773451"/>
              </p:ext>
            </p:extLst>
          </p:nvPr>
        </p:nvGraphicFramePr>
        <p:xfrm>
          <a:off x="2649408" y="121577"/>
          <a:ext cx="9087889" cy="6614847"/>
        </p:xfrm>
        <a:graphic>
          <a:graphicData uri="http://schemas.openxmlformats.org/drawingml/2006/table">
            <a:tbl>
              <a:tblPr firstRow="1" firstCol="1" bandRow="1">
                <a:noFill/>
                <a:tableStyleId>{5C22544A-7EE6-4342-B048-85BDC9FD1C3A}</a:tableStyleId>
              </a:tblPr>
              <a:tblGrid>
                <a:gridCol w="2341316">
                  <a:extLst>
                    <a:ext uri="{9D8B030D-6E8A-4147-A177-3AD203B41FA5}">
                      <a16:colId xmlns:a16="http://schemas.microsoft.com/office/drawing/2014/main" val="1243144039"/>
                    </a:ext>
                  </a:extLst>
                </a:gridCol>
                <a:gridCol w="6746573">
                  <a:extLst>
                    <a:ext uri="{9D8B030D-6E8A-4147-A177-3AD203B41FA5}">
                      <a16:colId xmlns:a16="http://schemas.microsoft.com/office/drawing/2014/main" val="3749432720"/>
                    </a:ext>
                  </a:extLst>
                </a:gridCol>
              </a:tblGrid>
              <a:tr h="1158913">
                <a:tc>
                  <a:txBody>
                    <a:bodyPr/>
                    <a:lstStyle/>
                    <a:p>
                      <a:pPr marL="0" marR="0" algn="ctr">
                        <a:lnSpc>
                          <a:spcPts val="1400"/>
                        </a:lnSpc>
                        <a:buNone/>
                      </a:pPr>
                      <a:r>
                        <a:rPr lang="en-US" sz="1800" b="1" dirty="0">
                          <a:solidFill>
                            <a:schemeClr val="tx1"/>
                          </a:solidFill>
                          <a:effectLst/>
                          <a:latin typeface="Arial" panose="020B0604020202020204" pitchFamily="34" charset="0"/>
                          <a:cs typeface="Arial" panose="020B0604020202020204" pitchFamily="34" charset="0"/>
                        </a:rPr>
                        <a:t>Process and Revision</a:t>
                      </a:r>
                    </a:p>
                  </a:txBody>
                  <a:tcPr marL="196497" marR="117898" marT="117898" marB="117898"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solidFill>
                      <a:srgbClr val="CCFFCC"/>
                    </a:solidFill>
                  </a:tcPr>
                </a:tc>
                <a:tc>
                  <a:txBody>
                    <a:bodyPr/>
                    <a:lstStyle/>
                    <a:p>
                      <a:pPr marL="0" marR="0" algn="ctr">
                        <a:lnSpc>
                          <a:spcPts val="1400"/>
                        </a:lnSpc>
                        <a:buNone/>
                      </a:pPr>
                      <a:r>
                        <a:rPr lang="en-US" sz="1800" b="0" dirty="0">
                          <a:solidFill>
                            <a:schemeClr val="tx1"/>
                          </a:solidFill>
                          <a:effectLst/>
                          <a:latin typeface="Arial" panose="020B0604020202020204" pitchFamily="34" charset="0"/>
                          <a:cs typeface="Arial" panose="020B0604020202020204" pitchFamily="34" charset="0"/>
                        </a:rPr>
                        <a:t>Students will draft and revise their own texts considering appropriate genres and rhetorical situations.</a:t>
                      </a:r>
                      <a:endParaRPr lang="en-US" sz="1800" b="0" dirty="0">
                        <a:solidFill>
                          <a:schemeClr val="tx1"/>
                        </a:solidFill>
                        <a:effectLst/>
                        <a:latin typeface="Arial" panose="020B0604020202020204" pitchFamily="34" charset="0"/>
                        <a:ea typeface="Book Antiqua" panose="02040602050305030304" pitchFamily="18" charset="0"/>
                        <a:cs typeface="Arial" panose="020B0604020202020204" pitchFamily="34" charset="0"/>
                      </a:endParaRPr>
                    </a:p>
                  </a:txBody>
                  <a:tcPr marL="196497" marR="117898" marT="117898" marB="117898" anchor="ctr">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solidFill>
                      <a:srgbClr val="CCFFCC"/>
                    </a:solidFill>
                  </a:tcPr>
                </a:tc>
                <a:extLst>
                  <a:ext uri="{0D108BD9-81ED-4DB2-BD59-A6C34878D82A}">
                    <a16:rowId xmlns:a16="http://schemas.microsoft.com/office/drawing/2014/main" val="507383878"/>
                  </a:ext>
                </a:extLst>
              </a:tr>
              <a:tr h="835046">
                <a:tc>
                  <a:txBody>
                    <a:bodyPr/>
                    <a:lstStyle/>
                    <a:p>
                      <a:pPr marL="0" marR="0" algn="ctr">
                        <a:lnSpc>
                          <a:spcPts val="1400"/>
                        </a:lnSpc>
                        <a:buNone/>
                      </a:pPr>
                      <a:r>
                        <a:rPr lang="en-US" sz="1800" b="1" dirty="0">
                          <a:solidFill>
                            <a:schemeClr val="tx1"/>
                          </a:solidFill>
                          <a:effectLst/>
                          <a:latin typeface="Arial" panose="020B0604020202020204" pitchFamily="34" charset="0"/>
                          <a:cs typeface="Arial" panose="020B0604020202020204" pitchFamily="34" charset="0"/>
                        </a:rPr>
                        <a:t>Critical Reading</a:t>
                      </a:r>
                    </a:p>
                  </a:txBody>
                  <a:tcPr marL="196497" marR="102179" marT="102179" marB="102179" anchor="ctr">
                    <a:lnL w="12700" cmpd="sng">
                      <a:noFill/>
                      <a:prstDash val="solid"/>
                    </a:lnL>
                    <a:lnR w="12700" cmpd="sng">
                      <a:noFill/>
                      <a:prstDash val="solid"/>
                    </a:lnR>
                    <a:lnT w="12700" cmpd="sng">
                      <a:noFill/>
                      <a:prstDash val="solid"/>
                    </a:lnT>
                    <a:lnB w="12700" cmpd="sng">
                      <a:noFill/>
                      <a:prstDash val="solid"/>
                    </a:lnB>
                    <a:solidFill>
                      <a:schemeClr val="accent5">
                        <a:lumMod val="60000"/>
                        <a:lumOff val="40000"/>
                      </a:schemeClr>
                    </a:solidFill>
                  </a:tcPr>
                </a:tc>
                <a:tc>
                  <a:txBody>
                    <a:bodyPr/>
                    <a:lstStyle/>
                    <a:p>
                      <a:pPr marL="0" marR="0" algn="ctr">
                        <a:lnSpc>
                          <a:spcPts val="1400"/>
                        </a:lnSpc>
                        <a:buNone/>
                      </a:pPr>
                      <a:r>
                        <a:rPr lang="en-US" sz="1800" dirty="0">
                          <a:solidFill>
                            <a:schemeClr val="tx1"/>
                          </a:solidFill>
                          <a:effectLst/>
                          <a:latin typeface="Arial" panose="020B0604020202020204" pitchFamily="34" charset="0"/>
                          <a:cs typeface="Arial" panose="020B0604020202020204" pitchFamily="34" charset="0"/>
                        </a:rPr>
                        <a:t>Students will read difficult, research-based texts with critical understanding.</a:t>
                      </a:r>
                      <a:endParaRPr lang="en-US" sz="1800" dirty="0">
                        <a:solidFill>
                          <a:schemeClr val="tx1"/>
                        </a:solidFill>
                        <a:effectLst/>
                        <a:latin typeface="Arial" panose="020B0604020202020204" pitchFamily="34" charset="0"/>
                        <a:ea typeface="Book Antiqua" panose="02040602050305030304" pitchFamily="18" charset="0"/>
                        <a:cs typeface="Arial" panose="020B0604020202020204" pitchFamily="34" charset="0"/>
                      </a:endParaRPr>
                    </a:p>
                  </a:txBody>
                  <a:tcPr marL="196497" marR="102179" marT="102179" marB="102179" anchor="ctr">
                    <a:lnL w="12700" cmpd="sng">
                      <a:noFill/>
                      <a:prstDash val="solid"/>
                    </a:lnL>
                    <a:lnR w="12700" cmpd="sng">
                      <a:noFill/>
                      <a:prstDash val="solid"/>
                    </a:lnR>
                    <a:lnT w="12700" cmpd="sng">
                      <a:noFill/>
                      <a:prstDash val="solid"/>
                    </a:lnT>
                    <a:lnB w="19050" cap="flat" cmpd="sng" algn="ctr">
                      <a:solidFill>
                        <a:srgbClr val="FFFFFF"/>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val="2003877291"/>
                  </a:ext>
                </a:extLst>
              </a:tr>
              <a:tr h="835046">
                <a:tc>
                  <a:txBody>
                    <a:bodyPr/>
                    <a:lstStyle/>
                    <a:p>
                      <a:pPr marL="0" marR="0" algn="ctr">
                        <a:lnSpc>
                          <a:spcPts val="1400"/>
                        </a:lnSpc>
                        <a:buNone/>
                      </a:pPr>
                      <a:r>
                        <a:rPr lang="en-US" sz="1800" b="1" dirty="0">
                          <a:solidFill>
                            <a:schemeClr val="tx1"/>
                          </a:solidFill>
                          <a:effectLst/>
                          <a:latin typeface="Arial" panose="020B0604020202020204" pitchFamily="34" charset="0"/>
                          <a:cs typeface="Arial" panose="020B0604020202020204" pitchFamily="34" charset="0"/>
                        </a:rPr>
                        <a:t>Rhetorical Analysis and Argumentation</a:t>
                      </a:r>
                    </a:p>
                  </a:txBody>
                  <a:tcPr marL="196497" marR="102179" marT="102179" marB="102179" anchor="ctr">
                    <a:lnL w="12700" cmpd="sng">
                      <a:noFill/>
                      <a:prstDash val="solid"/>
                    </a:lnL>
                    <a:lnR w="12700" cmpd="sng">
                      <a:noFill/>
                      <a:prstDash val="solid"/>
                    </a:lnR>
                    <a:lnT w="12700" cmpd="sng">
                      <a:noFill/>
                      <a:prstDash val="solid"/>
                    </a:lnT>
                    <a:lnB w="12700" cmpd="sng">
                      <a:noFill/>
                      <a:prstDash val="solid"/>
                    </a:lnB>
                    <a:solidFill>
                      <a:srgbClr val="FFFF99"/>
                    </a:solidFill>
                  </a:tcPr>
                </a:tc>
                <a:tc>
                  <a:txBody>
                    <a:bodyPr/>
                    <a:lstStyle/>
                    <a:p>
                      <a:pPr marL="0" marR="0" algn="ctr">
                        <a:lnSpc>
                          <a:spcPts val="1400"/>
                        </a:lnSpc>
                        <a:buNone/>
                      </a:pPr>
                      <a:r>
                        <a:rPr lang="en-US" sz="1800" dirty="0">
                          <a:solidFill>
                            <a:schemeClr val="tx1"/>
                          </a:solidFill>
                          <a:effectLst/>
                          <a:latin typeface="Arial" panose="020B0604020202020204" pitchFamily="34" charset="0"/>
                          <a:cs typeface="Arial" panose="020B0604020202020204" pitchFamily="34" charset="0"/>
                        </a:rPr>
                        <a:t>Students will write reasonably lucid well-organized essays that address purpose, audience, and situation.</a:t>
                      </a:r>
                      <a:endParaRPr lang="en-US" sz="1800" dirty="0">
                        <a:solidFill>
                          <a:schemeClr val="tx1"/>
                        </a:solidFill>
                        <a:effectLst/>
                        <a:latin typeface="Arial" panose="020B0604020202020204" pitchFamily="34" charset="0"/>
                        <a:ea typeface="Book Antiqua" panose="02040602050305030304" pitchFamily="18" charset="0"/>
                        <a:cs typeface="Arial" panose="020B0604020202020204" pitchFamily="34" charset="0"/>
                      </a:endParaRPr>
                    </a:p>
                  </a:txBody>
                  <a:tcPr marL="196497" marR="102179" marT="102179" marB="102179" anchor="ctr">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FFFF99"/>
                    </a:solidFill>
                  </a:tcPr>
                </a:tc>
                <a:extLst>
                  <a:ext uri="{0D108BD9-81ED-4DB2-BD59-A6C34878D82A}">
                    <a16:rowId xmlns:a16="http://schemas.microsoft.com/office/drawing/2014/main" val="624979475"/>
                  </a:ext>
                </a:extLst>
              </a:tr>
              <a:tr h="1320309">
                <a:tc>
                  <a:txBody>
                    <a:bodyPr/>
                    <a:lstStyle/>
                    <a:p>
                      <a:pPr marL="0" marR="0" algn="ctr">
                        <a:lnSpc>
                          <a:spcPts val="1400"/>
                        </a:lnSpc>
                        <a:buNone/>
                      </a:pPr>
                      <a:r>
                        <a:rPr lang="en-US" sz="1800" b="1" dirty="0">
                          <a:solidFill>
                            <a:schemeClr val="tx1"/>
                          </a:solidFill>
                          <a:effectLst/>
                          <a:latin typeface="Arial" panose="020B0604020202020204" pitchFamily="34" charset="0"/>
                          <a:cs typeface="Arial" panose="020B0604020202020204" pitchFamily="34" charset="0"/>
                        </a:rPr>
                        <a:t>Researching, Quoting, Paraphrasing, and Documenting Sources</a:t>
                      </a:r>
                    </a:p>
                  </a:txBody>
                  <a:tcPr marL="196497" marR="102179" marT="102179" marB="102179" anchor="ctr">
                    <a:lnL w="12700" cmpd="sng">
                      <a:noFill/>
                      <a:prstDash val="solid"/>
                    </a:lnL>
                    <a:lnR w="12700" cmpd="sng">
                      <a:noFill/>
                      <a:prstDash val="solid"/>
                    </a:lnR>
                    <a:lnT w="12700" cmpd="sng">
                      <a:noFill/>
                      <a:prstDash val="solid"/>
                    </a:lnT>
                    <a:lnB w="12700" cmpd="sng">
                      <a:noFill/>
                      <a:prstDash val="solid"/>
                    </a:lnB>
                    <a:solidFill>
                      <a:schemeClr val="accent1">
                        <a:lumMod val="40000"/>
                        <a:lumOff val="60000"/>
                      </a:schemeClr>
                    </a:solidFill>
                  </a:tcPr>
                </a:tc>
                <a:tc>
                  <a:txBody>
                    <a:bodyPr/>
                    <a:lstStyle/>
                    <a:p>
                      <a:pPr marL="0" marR="0" algn="ctr">
                        <a:lnSpc>
                          <a:spcPts val="1400"/>
                        </a:lnSpc>
                        <a:buNone/>
                      </a:pPr>
                      <a:r>
                        <a:rPr lang="en-US" sz="1800" dirty="0">
                          <a:solidFill>
                            <a:schemeClr val="tx1"/>
                          </a:solidFill>
                          <a:effectLst/>
                          <a:latin typeface="Arial" panose="020B0604020202020204" pitchFamily="34" charset="0"/>
                          <a:cs typeface="Arial" panose="020B0604020202020204" pitchFamily="34" charset="0"/>
                        </a:rPr>
                        <a:t>Students will design academic inquiries and develop strategies for finding, evaluating, and integrating information into their writing.</a:t>
                      </a:r>
                      <a:endParaRPr lang="en-US" sz="1800" dirty="0">
                        <a:solidFill>
                          <a:schemeClr val="tx1"/>
                        </a:solidFill>
                        <a:effectLst/>
                        <a:latin typeface="Arial" panose="020B0604020202020204" pitchFamily="34" charset="0"/>
                        <a:ea typeface="Book Antiqua" panose="02040602050305030304" pitchFamily="18" charset="0"/>
                        <a:cs typeface="Arial" panose="020B0604020202020204" pitchFamily="34" charset="0"/>
                      </a:endParaRPr>
                    </a:p>
                  </a:txBody>
                  <a:tcPr marL="196497" marR="102179" marT="102179" marB="102179" anchor="ctr">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450128440"/>
                  </a:ext>
                </a:extLst>
              </a:tr>
              <a:tr h="1365340">
                <a:tc>
                  <a:txBody>
                    <a:bodyPr/>
                    <a:lstStyle/>
                    <a:p>
                      <a:pPr marL="0" marR="0" algn="ctr">
                        <a:lnSpc>
                          <a:spcPts val="1400"/>
                        </a:lnSpc>
                        <a:buNone/>
                      </a:pPr>
                      <a:r>
                        <a:rPr lang="en-US" sz="1800" b="1" dirty="0">
                          <a:solidFill>
                            <a:schemeClr val="tx1"/>
                          </a:solidFill>
                          <a:effectLst/>
                          <a:latin typeface="Arial" panose="020B0604020202020204" pitchFamily="34" charset="0"/>
                          <a:cs typeface="Arial" panose="020B0604020202020204" pitchFamily="34" charset="0"/>
                        </a:rPr>
                        <a:t>Style, Genre Conventions, and Disciplinary Knowledge</a:t>
                      </a:r>
                    </a:p>
                  </a:txBody>
                  <a:tcPr marL="196497" marR="102179" marT="102179" marB="102179" anchor="ctr">
                    <a:lnL w="12700" cmpd="sng">
                      <a:noFill/>
                      <a:prstDash val="solid"/>
                    </a:lnL>
                    <a:lnR w="12700" cmpd="sng">
                      <a:noFill/>
                      <a:prstDash val="solid"/>
                    </a:lnR>
                    <a:lnT w="12700" cmpd="sng">
                      <a:noFill/>
                      <a:prstDash val="solid"/>
                    </a:lnT>
                    <a:lnB w="12700" cmpd="sng">
                      <a:noFill/>
                      <a:prstDash val="solid"/>
                    </a:lnB>
                    <a:solidFill>
                      <a:schemeClr val="accent3">
                        <a:lumMod val="40000"/>
                        <a:lumOff val="60000"/>
                      </a:schemeClr>
                    </a:solidFill>
                  </a:tcPr>
                </a:tc>
                <a:tc>
                  <a:txBody>
                    <a:bodyPr/>
                    <a:lstStyle/>
                    <a:p>
                      <a:pPr marL="0" marR="0" algn="ctr">
                        <a:lnSpc>
                          <a:spcPts val="1400"/>
                        </a:lnSpc>
                        <a:buNone/>
                      </a:pPr>
                      <a:r>
                        <a:rPr lang="en-US" sz="1800" dirty="0">
                          <a:solidFill>
                            <a:schemeClr val="tx1"/>
                          </a:solidFill>
                          <a:effectLst/>
                          <a:latin typeface="Arial" panose="020B0604020202020204" pitchFamily="34" charset="0"/>
                          <a:cs typeface="Arial" panose="020B0604020202020204" pitchFamily="34" charset="0"/>
                        </a:rPr>
                        <a:t>Students will demonstrate a variety of essay genres as well as how different disciplines have unique expectations when it comes to organizational patterns and word choice in various texts.</a:t>
                      </a:r>
                      <a:endParaRPr lang="en-US" sz="1800" dirty="0">
                        <a:solidFill>
                          <a:schemeClr val="tx1"/>
                        </a:solidFill>
                        <a:effectLst/>
                        <a:latin typeface="Arial" panose="020B0604020202020204" pitchFamily="34" charset="0"/>
                        <a:ea typeface="Book Antiqua" panose="02040602050305030304" pitchFamily="18" charset="0"/>
                        <a:cs typeface="Arial" panose="020B0604020202020204" pitchFamily="34" charset="0"/>
                      </a:endParaRPr>
                    </a:p>
                  </a:txBody>
                  <a:tcPr marL="196497" marR="102179" marT="102179" marB="102179" anchor="ctr">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529120073"/>
                  </a:ext>
                </a:extLst>
              </a:tr>
              <a:tr h="1100193">
                <a:tc>
                  <a:txBody>
                    <a:bodyPr/>
                    <a:lstStyle/>
                    <a:p>
                      <a:pPr marL="0" marR="0" algn="ctr">
                        <a:lnSpc>
                          <a:spcPts val="1400"/>
                        </a:lnSpc>
                        <a:buNone/>
                      </a:pPr>
                      <a:r>
                        <a:rPr lang="en-US" sz="1800" b="1" dirty="0">
                          <a:solidFill>
                            <a:schemeClr val="tx1"/>
                          </a:solidFill>
                          <a:effectLst/>
                          <a:latin typeface="Arial" panose="020B0604020202020204" pitchFamily="34" charset="0"/>
                          <a:cs typeface="Arial" panose="020B0604020202020204" pitchFamily="34" charset="0"/>
                        </a:rPr>
                        <a:t>Grammar/</a:t>
                      </a:r>
                    </a:p>
                    <a:p>
                      <a:pPr marL="0" marR="0" algn="ctr">
                        <a:lnSpc>
                          <a:spcPts val="1400"/>
                        </a:lnSpc>
                        <a:buNone/>
                      </a:pPr>
                      <a:r>
                        <a:rPr lang="en-US" sz="1800" b="1" dirty="0">
                          <a:solidFill>
                            <a:schemeClr val="tx1"/>
                          </a:solidFill>
                          <a:effectLst/>
                          <a:latin typeface="Arial" panose="020B0604020202020204" pitchFamily="34" charset="0"/>
                          <a:cs typeface="Arial" panose="020B0604020202020204" pitchFamily="34" charset="0"/>
                        </a:rPr>
                        <a:t>Mechanics</a:t>
                      </a:r>
                    </a:p>
                  </a:txBody>
                  <a:tcPr marL="196497" marR="102179" marT="102179" marB="102179" anchor="ctr">
                    <a:lnL w="12700" cmpd="sng">
                      <a:noFill/>
                      <a:prstDash val="solid"/>
                    </a:lnL>
                    <a:lnR w="12700" cmpd="sng">
                      <a:noFill/>
                      <a:prstDash val="solid"/>
                    </a:lnR>
                    <a:lnT w="12700" cmpd="sng">
                      <a:noFill/>
                      <a:prstDash val="solid"/>
                    </a:lnT>
                    <a:lnB w="12700" cmpd="sng">
                      <a:noFill/>
                      <a:prstDash val="solid"/>
                    </a:lnB>
                    <a:solidFill>
                      <a:schemeClr val="accent5">
                        <a:lumMod val="20000"/>
                        <a:lumOff val="80000"/>
                      </a:schemeClr>
                    </a:solidFill>
                  </a:tcPr>
                </a:tc>
                <a:tc>
                  <a:txBody>
                    <a:bodyPr/>
                    <a:lstStyle/>
                    <a:p>
                      <a:pPr marL="0" marR="0" algn="ctr">
                        <a:lnSpc>
                          <a:spcPts val="1400"/>
                        </a:lnSpc>
                        <a:buNone/>
                      </a:pPr>
                      <a:r>
                        <a:rPr lang="en-US" sz="1800" dirty="0">
                          <a:solidFill>
                            <a:schemeClr val="tx1"/>
                          </a:solidFill>
                          <a:effectLst/>
                          <a:latin typeface="Arial" panose="020B0604020202020204" pitchFamily="34" charset="0"/>
                          <a:cs typeface="Arial" panose="020B0604020202020204" pitchFamily="34" charset="0"/>
                        </a:rPr>
                        <a:t>Students will produce documents that are nearly free of errors in mechanics, grammar, and usage. Errors, if present, are not serious or frequent enough to distract or confuse the reader.</a:t>
                      </a:r>
                      <a:endParaRPr lang="en-US" sz="1800" dirty="0">
                        <a:solidFill>
                          <a:schemeClr val="tx1"/>
                        </a:solidFill>
                        <a:effectLst/>
                        <a:latin typeface="Arial" panose="020B0604020202020204" pitchFamily="34" charset="0"/>
                        <a:ea typeface="Book Antiqua" panose="02040602050305030304" pitchFamily="18" charset="0"/>
                        <a:cs typeface="Arial" panose="020B0604020202020204" pitchFamily="34" charset="0"/>
                      </a:endParaRPr>
                    </a:p>
                  </a:txBody>
                  <a:tcPr marL="196497" marR="102179" marT="102179" marB="102179" anchor="ctr">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2700" cmpd="sng">
                      <a:noFill/>
                      <a:prstDash val="solid"/>
                    </a:lnB>
                    <a:solidFill>
                      <a:schemeClr val="accent5">
                        <a:lumMod val="20000"/>
                        <a:lumOff val="80000"/>
                      </a:schemeClr>
                    </a:solidFill>
                  </a:tcPr>
                </a:tc>
                <a:extLst>
                  <a:ext uri="{0D108BD9-81ED-4DB2-BD59-A6C34878D82A}">
                    <a16:rowId xmlns:a16="http://schemas.microsoft.com/office/drawing/2014/main" val="2996124891"/>
                  </a:ext>
                </a:extLst>
              </a:tr>
            </a:tbl>
          </a:graphicData>
        </a:graphic>
      </p:graphicFrame>
      <p:sp>
        <p:nvSpPr>
          <p:cNvPr id="7" name="Title 1">
            <a:extLst>
              <a:ext uri="{FF2B5EF4-FFF2-40B4-BE49-F238E27FC236}">
                <a16:creationId xmlns:a16="http://schemas.microsoft.com/office/drawing/2014/main" id="{BA640E79-7E00-685E-EECD-219BAC01CFD9}"/>
              </a:ext>
            </a:extLst>
          </p:cNvPr>
          <p:cNvSpPr txBox="1">
            <a:spLocks/>
          </p:cNvSpPr>
          <p:nvPr/>
        </p:nvSpPr>
        <p:spPr>
          <a:xfrm>
            <a:off x="218563" y="3650578"/>
            <a:ext cx="2212282" cy="1772182"/>
          </a:xfrm>
          <a:prstGeom prst="ellipse">
            <a:avLst/>
          </a:prstGeom>
          <a:solidFill>
            <a:srgbClr val="262626"/>
          </a:solidFill>
          <a:ln w="174625" cmpd="thinThick">
            <a:solidFill>
              <a:srgbClr val="262626"/>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500" dirty="0">
                <a:solidFill>
                  <a:srgbClr val="FFFFFF"/>
                </a:solidFill>
              </a:rPr>
              <a:t>Learning Outcomes</a:t>
            </a:r>
          </a:p>
          <a:p>
            <a:pPr algn="ctr"/>
            <a:endParaRPr lang="en-US" sz="2600" dirty="0">
              <a:solidFill>
                <a:srgbClr val="FFFFFF"/>
              </a:solidFill>
            </a:endParaRPr>
          </a:p>
        </p:txBody>
      </p:sp>
      <p:sp>
        <p:nvSpPr>
          <p:cNvPr id="8" name="Arrow: Right 7">
            <a:extLst>
              <a:ext uri="{FF2B5EF4-FFF2-40B4-BE49-F238E27FC236}">
                <a16:creationId xmlns:a16="http://schemas.microsoft.com/office/drawing/2014/main" id="{D483E893-7D6D-B64C-C83C-E793EB7E98A7}"/>
              </a:ext>
            </a:extLst>
          </p:cNvPr>
          <p:cNvSpPr/>
          <p:nvPr/>
        </p:nvSpPr>
        <p:spPr>
          <a:xfrm>
            <a:off x="819803" y="4721902"/>
            <a:ext cx="1139253" cy="50217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88E6E-6476-4E85-CACB-D9E1FCF590F2}"/>
              </a:ext>
            </a:extLst>
          </p:cNvPr>
          <p:cNvSpPr>
            <a:spLocks noGrp="1"/>
          </p:cNvSpPr>
          <p:nvPr>
            <p:ph type="title"/>
          </p:nvPr>
        </p:nvSpPr>
        <p:spPr>
          <a:xfrm>
            <a:off x="145830" y="121577"/>
            <a:ext cx="2702302" cy="2423411"/>
          </a:xfrm>
          <a:prstGeom prst="ellipse">
            <a:avLst/>
          </a:prstGeom>
          <a:solidFill>
            <a:srgbClr val="262626"/>
          </a:solidFill>
          <a:ln w="174625" cmpd="thinThick">
            <a:solidFill>
              <a:srgbClr val="262626"/>
            </a:solidFill>
          </a:ln>
        </p:spPr>
        <p:txBody>
          <a:bodyPr vert="horz" lIns="91440" tIns="45720" rIns="91440" bIns="45720" rtlCol="0" anchor="ctr">
            <a:noAutofit/>
          </a:bodyPr>
          <a:lstStyle/>
          <a:p>
            <a:pPr algn="ctr"/>
            <a:r>
              <a:rPr lang="en-US" sz="2800" kern="1200" dirty="0">
                <a:solidFill>
                  <a:srgbClr val="FFFFFF"/>
                </a:solidFill>
                <a:latin typeface="+mj-lt"/>
                <a:ea typeface="+mj-ea"/>
                <a:cs typeface="+mj-cs"/>
              </a:rPr>
              <a:t>Pedagogical Pragmatism</a:t>
            </a:r>
          </a:p>
        </p:txBody>
      </p:sp>
    </p:spTree>
    <p:extLst>
      <p:ext uri="{BB962C8B-B14F-4D97-AF65-F5344CB8AC3E}">
        <p14:creationId xmlns:p14="http://schemas.microsoft.com/office/powerpoint/2010/main" val="41311329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0CAA74E7-1E0A-0F6A-89D4-D8D1169B9BAE}"/>
            </a:ext>
          </a:extLst>
        </p:cNvPr>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B304A14-32D0-4873-B914-423ED7B8DA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0747BE3A-BE02-76B9-99A7-2882AD966B7E}"/>
              </a:ext>
            </a:extLst>
          </p:cNvPr>
          <p:cNvSpPr>
            <a:spLocks noGrp="1"/>
          </p:cNvSpPr>
          <p:nvPr>
            <p:ph type="title"/>
          </p:nvPr>
        </p:nvSpPr>
        <p:spPr>
          <a:xfrm>
            <a:off x="433952" y="514533"/>
            <a:ext cx="8274803" cy="779463"/>
          </a:xfrm>
        </p:spPr>
        <p:txBody>
          <a:bodyPr>
            <a:normAutofit/>
          </a:bodyPr>
          <a:lstStyle/>
          <a:p>
            <a:r>
              <a:rPr lang="en-US" dirty="0"/>
              <a:t>Applications: Play Time for Gonzo</a:t>
            </a:r>
          </a:p>
        </p:txBody>
      </p:sp>
      <p:pic>
        <p:nvPicPr>
          <p:cNvPr id="6" name="Picture 5">
            <a:extLst>
              <a:ext uri="{FF2B5EF4-FFF2-40B4-BE49-F238E27FC236}">
                <a16:creationId xmlns:a16="http://schemas.microsoft.com/office/drawing/2014/main" id="{113089B6-4582-6267-19F5-065CBB6E277C}"/>
              </a:ext>
            </a:extLst>
          </p:cNvPr>
          <p:cNvPicPr>
            <a:picLocks noChangeAspect="1"/>
          </p:cNvPicPr>
          <p:nvPr/>
        </p:nvPicPr>
        <p:blipFill>
          <a:blip r:embed="rId2">
            <a:extLst>
              <a:ext uri="{28A0092B-C50C-407E-A947-70E740481C1C}">
                <a14:useLocalDpi xmlns:a14="http://schemas.microsoft.com/office/drawing/2010/main" val="0"/>
              </a:ext>
            </a:extLst>
          </a:blip>
          <a:srcRect t="3890" r="-3" b="-3"/>
          <a:stretch/>
        </p:blipFill>
        <p:spPr>
          <a:xfrm>
            <a:off x="7189550" y="1295416"/>
            <a:ext cx="5002449" cy="556258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26" name="!!Oval">
            <a:extLst>
              <a:ext uri="{FF2B5EF4-FFF2-40B4-BE49-F238E27FC236}">
                <a16:creationId xmlns:a16="http://schemas.microsoft.com/office/drawing/2014/main" id="{1D460C86-854F-4FB3-ABC2-E823D8FEB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43451" y="1656147"/>
            <a:ext cx="546100" cy="5461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7" name="!!Arc">
            <a:extLst>
              <a:ext uri="{FF2B5EF4-FFF2-40B4-BE49-F238E27FC236}">
                <a16:creationId xmlns:a16="http://schemas.microsoft.com/office/drawing/2014/main" id="{BB48116A-278A-4CC5-89D3-9DE8E8FF12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4739" y="587516"/>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22E1675C-728F-CBAB-7E0A-45E65E6C1893}"/>
              </a:ext>
            </a:extLst>
          </p:cNvPr>
          <p:cNvGraphicFramePr>
            <a:graphicFrameLocks noGrp="1"/>
          </p:cNvGraphicFramePr>
          <p:nvPr>
            <p:ph idx="1"/>
            <p:extLst>
              <p:ext uri="{D42A27DB-BD31-4B8C-83A1-F6EECF244321}">
                <p14:modId xmlns:p14="http://schemas.microsoft.com/office/powerpoint/2010/main" val="131952072"/>
              </p:ext>
            </p:extLst>
          </p:nvPr>
        </p:nvGraphicFramePr>
        <p:xfrm>
          <a:off x="433952" y="1295416"/>
          <a:ext cx="7700785" cy="53998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580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499433-A7C9-8796-78A3-55C1F4959676}"/>
              </a:ext>
            </a:extLst>
          </p:cNvPr>
          <p:cNvSpPr>
            <a:spLocks noGrp="1"/>
          </p:cNvSpPr>
          <p:nvPr>
            <p:ph type="title"/>
          </p:nvPr>
        </p:nvSpPr>
        <p:spPr>
          <a:xfrm>
            <a:off x="9077518" y="1567906"/>
            <a:ext cx="2233534" cy="2554389"/>
          </a:xfrm>
          <a:noFill/>
        </p:spPr>
        <p:txBody>
          <a:bodyPr vert="horz" lIns="91440" tIns="45720" rIns="91440" bIns="45720" rtlCol="0" anchor="b">
            <a:normAutofit/>
          </a:bodyPr>
          <a:lstStyle/>
          <a:p>
            <a:pPr algn="ctr"/>
            <a:r>
              <a:rPr lang="en-US" sz="3600" dirty="0"/>
              <a:t>Sample Syllabus Infographic</a:t>
            </a:r>
          </a:p>
        </p:txBody>
      </p:sp>
      <p:pic>
        <p:nvPicPr>
          <p:cNvPr id="5" name="Content Placeholder 4" descr="A speedometer with text and symbols indicating which student uses of AI are acceptable and which are not. Acceptable uses include GAI to help generate ideas for student essays and to organize rough drafts. Unacceptable uses include having GAI fix grammatical errors and having it write part of or all of the essay for the student.&#10;&#10;">
            <a:extLst>
              <a:ext uri="{FF2B5EF4-FFF2-40B4-BE49-F238E27FC236}">
                <a16:creationId xmlns:a16="http://schemas.microsoft.com/office/drawing/2014/main" id="{168A2DC9-58A5-F00D-FB4A-BF322C871B6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 b="1928"/>
          <a:stretch/>
        </p:blipFill>
        <p:spPr>
          <a:xfrm>
            <a:off x="20" y="10"/>
            <a:ext cx="8199600" cy="6857990"/>
          </a:xfrm>
          <a:prstGeom prst="rect">
            <a:avLst/>
          </a:prstGeom>
        </p:spPr>
      </p:pic>
    </p:spTree>
    <p:extLst>
      <p:ext uri="{BB962C8B-B14F-4D97-AF65-F5344CB8AC3E}">
        <p14:creationId xmlns:p14="http://schemas.microsoft.com/office/powerpoint/2010/main" val="30454645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FF66"/>
        </a:solidFill>
        <a:effectLst/>
      </p:bgPr>
    </p:bg>
    <p:spTree>
      <p:nvGrpSpPr>
        <p:cNvPr id="1" name="">
          <a:extLst>
            <a:ext uri="{FF2B5EF4-FFF2-40B4-BE49-F238E27FC236}">
              <a16:creationId xmlns:a16="http://schemas.microsoft.com/office/drawing/2014/main" id="{7A0E922D-3CB0-7C43-1A94-CDED1326DC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EBD2CF-D099-573F-65FD-743A9343DA47}"/>
              </a:ext>
            </a:extLst>
          </p:cNvPr>
          <p:cNvSpPr>
            <a:spLocks noGrp="1"/>
          </p:cNvSpPr>
          <p:nvPr>
            <p:ph type="title"/>
          </p:nvPr>
        </p:nvSpPr>
        <p:spPr>
          <a:xfrm>
            <a:off x="389744" y="320154"/>
            <a:ext cx="10515600" cy="759137"/>
          </a:xfrm>
        </p:spPr>
        <p:txBody>
          <a:bodyPr/>
          <a:lstStyle/>
          <a:p>
            <a:r>
              <a:rPr lang="en-US" dirty="0"/>
              <a:t>Sample Syllabus Dos and Don’ts</a:t>
            </a:r>
          </a:p>
        </p:txBody>
      </p:sp>
      <p:sp>
        <p:nvSpPr>
          <p:cNvPr id="4" name="Content Placeholder 3">
            <a:extLst>
              <a:ext uri="{FF2B5EF4-FFF2-40B4-BE49-F238E27FC236}">
                <a16:creationId xmlns:a16="http://schemas.microsoft.com/office/drawing/2014/main" id="{33B92FDC-6431-5506-154D-21092371646B}"/>
              </a:ext>
            </a:extLst>
          </p:cNvPr>
          <p:cNvSpPr>
            <a:spLocks noGrp="1"/>
          </p:cNvSpPr>
          <p:nvPr>
            <p:ph idx="1"/>
          </p:nvPr>
        </p:nvSpPr>
        <p:spPr>
          <a:xfrm>
            <a:off x="838200" y="1079291"/>
            <a:ext cx="10515600" cy="5097672"/>
          </a:xfrm>
        </p:spPr>
        <p:txBody>
          <a:bodyPr>
            <a:normAutofit fontScale="77500" lnSpcReduction="20000"/>
          </a:bodyPr>
          <a:lstStyle/>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You may</a:t>
            </a:r>
            <a:r>
              <a:rPr lang="en-US" sz="1800" kern="0" dirty="0">
                <a:effectLst/>
                <a:latin typeface="Arial" panose="020B0604020202020204" pitchFamily="34" charset="0"/>
                <a:ea typeface="Times New Roman" panose="02020603050405020304" pitchFamily="18" charset="0"/>
                <a:cs typeface="Arial" panose="020B0604020202020204" pitchFamily="34" charset="0"/>
              </a:rPr>
              <a:t> choose not to use ChatGPT or any other GAI when writing your essay.</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You may</a:t>
            </a:r>
            <a:r>
              <a:rPr lang="en-US" sz="1800" kern="0" dirty="0">
                <a:effectLst/>
                <a:latin typeface="Arial" panose="020B0604020202020204" pitchFamily="34" charset="0"/>
                <a:ea typeface="Times New Roman" panose="02020603050405020304" pitchFamily="18" charset="0"/>
                <a:cs typeface="Arial" panose="020B0604020202020204" pitchFamily="34" charset="0"/>
              </a:rPr>
              <a:t> always use ChatGPT, etc. to help you brainstorm for topics or help you narrow down sub-topics once you have chosen a topic.</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You may</a:t>
            </a:r>
            <a:r>
              <a:rPr lang="en-US" sz="1800" kern="0" dirty="0">
                <a:effectLst/>
                <a:latin typeface="Arial" panose="020B0604020202020204" pitchFamily="34" charset="0"/>
                <a:ea typeface="Times New Roman" panose="02020603050405020304" pitchFamily="18" charset="0"/>
                <a:cs typeface="Arial" panose="020B0604020202020204" pitchFamily="34" charset="0"/>
              </a:rPr>
              <a:t> paste a rough draft of your essay into ChatGPT and ask it to outline the draft and suggest ways to better organize the information in the paper. </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You might</a:t>
            </a:r>
            <a:r>
              <a:rPr lang="en-US" sz="1800" kern="0" dirty="0">
                <a:effectLst/>
                <a:latin typeface="Arial" panose="020B0604020202020204" pitchFamily="34" charset="0"/>
                <a:ea typeface="Times New Roman" panose="02020603050405020304" pitchFamily="18" charset="0"/>
                <a:cs typeface="Arial" panose="020B0604020202020204" pitchFamily="34" charset="0"/>
              </a:rPr>
              <a:t> use ChatGPT or other GAIs to help you find sources for your paper although this is rather risky due to hallucinations (fabricated or inaccurate source information) and the simple fact that Google Scholar and the library databases do this job much better.</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You might</a:t>
            </a:r>
            <a:r>
              <a:rPr lang="en-US" sz="1800" kern="0" dirty="0">
                <a:effectLst/>
                <a:latin typeface="Arial" panose="020B0604020202020204" pitchFamily="34" charset="0"/>
                <a:ea typeface="Times New Roman" panose="02020603050405020304" pitchFamily="18" charset="0"/>
                <a:cs typeface="Arial" panose="020B0604020202020204" pitchFamily="34" charset="0"/>
              </a:rPr>
              <a:t> use Claude, ChatGPT, or other GAIs to summarize or explain hard-to-understand concepts found in academic sources you might use in your papers.</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You might</a:t>
            </a:r>
            <a:r>
              <a:rPr lang="en-US" sz="1800" kern="0" dirty="0">
                <a:effectLst/>
                <a:latin typeface="Arial" panose="020B0604020202020204" pitchFamily="34" charset="0"/>
                <a:ea typeface="Times New Roman" panose="02020603050405020304" pitchFamily="18" charset="0"/>
                <a:cs typeface="Arial" panose="020B0604020202020204" pitchFamily="34" charset="0"/>
              </a:rPr>
              <a:t> use ChatGPT or other GAIs to explain grammar and syntax issues noted on your graded work. </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Do not</a:t>
            </a:r>
            <a:r>
              <a:rPr lang="en-US" sz="1800" kern="0" dirty="0">
                <a:effectLst/>
                <a:latin typeface="Arial" panose="020B0604020202020204" pitchFamily="34" charset="0"/>
                <a:ea typeface="Times New Roman" panose="02020603050405020304" pitchFamily="18" charset="0"/>
                <a:cs typeface="Arial" panose="020B0604020202020204" pitchFamily="34" charset="0"/>
              </a:rPr>
              <a:t> use Grammarly or other GAIs to find and fix errors in your papers before they are submitted for grading. Use the Writing Center tutors to help you in this area. </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Do not</a:t>
            </a:r>
            <a:r>
              <a:rPr lang="en-US" sz="1800" kern="0" dirty="0">
                <a:effectLst/>
                <a:latin typeface="Arial" panose="020B0604020202020204" pitchFamily="34" charset="0"/>
                <a:ea typeface="Times New Roman" panose="02020603050405020304" pitchFamily="18" charset="0"/>
                <a:cs typeface="Arial" panose="020B0604020202020204" pitchFamily="34" charset="0"/>
              </a:rPr>
              <a:t> use ChatGPT or other GAIs to generate portions of your essay content even if you revise and edit the content later.</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Do not</a:t>
            </a:r>
            <a:r>
              <a:rPr lang="en-US" sz="1800" kern="0" dirty="0">
                <a:effectLst/>
                <a:latin typeface="Arial" panose="020B0604020202020204" pitchFamily="34" charset="0"/>
                <a:ea typeface="Times New Roman" panose="02020603050405020304" pitchFamily="18" charset="0"/>
                <a:cs typeface="Arial" panose="020B0604020202020204" pitchFamily="34" charset="0"/>
              </a:rPr>
              <a:t> use ChatGPT to write your entire essay.</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pPr marL="342900" marR="0" lvl="0" indent="-342900">
              <a:lnSpc>
                <a:spcPct val="115000"/>
              </a:lnSpc>
              <a:spcAft>
                <a:spcPts val="800"/>
              </a:spcAft>
              <a:buFont typeface="Symbol" panose="05050102010706020507" pitchFamily="18" charset="2"/>
              <a:buChar char=""/>
            </a:pPr>
            <a:r>
              <a:rPr lang="en-US" sz="1800" b="1" kern="0" dirty="0">
                <a:effectLst/>
                <a:latin typeface="Arial" panose="020B0604020202020204" pitchFamily="34" charset="0"/>
                <a:ea typeface="Times New Roman" panose="02020603050405020304" pitchFamily="18" charset="0"/>
                <a:cs typeface="Arial" panose="020B0604020202020204" pitchFamily="34" charset="0"/>
              </a:rPr>
              <a:t>Finally, </a:t>
            </a:r>
            <a:r>
              <a:rPr lang="en-US" sz="1800" kern="0" dirty="0">
                <a:effectLst/>
                <a:latin typeface="Arial" panose="020B0604020202020204" pitchFamily="34" charset="0"/>
                <a:ea typeface="Times New Roman" panose="02020603050405020304" pitchFamily="18" charset="0"/>
                <a:cs typeface="Arial" panose="020B0604020202020204" pitchFamily="34" charset="0"/>
              </a:rPr>
              <a:t>if you have any questions about the use of GAI for specific assignments at any time during the course, please ask your instructor.</a:t>
            </a:r>
            <a:r>
              <a:rPr lang="en-US" sz="1800" b="1" kern="0" dirty="0">
                <a:effectLst/>
                <a:latin typeface="Arial" panose="020B0604020202020204" pitchFamily="34" charset="0"/>
                <a:ea typeface="Times New Roman" panose="02020603050405020304" pitchFamily="18" charset="0"/>
                <a:cs typeface="Arial" panose="020B0604020202020204" pitchFamily="34" charset="0"/>
              </a:rPr>
              <a:t> </a:t>
            </a:r>
            <a:endParaRPr lang="en-US" sz="1800" kern="100" dirty="0">
              <a:effectLst/>
              <a:latin typeface="Arial" panose="020B0604020202020204" pitchFamily="34" charset="0"/>
              <a:ea typeface="DengXian" panose="02010600030101010101" pitchFamily="2" charset="-122"/>
              <a:cs typeface="Arial" panose="020B0604020202020204" pitchFamily="34" charset="0"/>
            </a:endParaRPr>
          </a:p>
          <a:p>
            <a:endParaRPr lang="en-US" dirty="0"/>
          </a:p>
        </p:txBody>
      </p:sp>
    </p:spTree>
    <p:extLst>
      <p:ext uri="{BB962C8B-B14F-4D97-AF65-F5344CB8AC3E}">
        <p14:creationId xmlns:p14="http://schemas.microsoft.com/office/powerpoint/2010/main" val="16038949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a:extLst>
            <a:ext uri="{FF2B5EF4-FFF2-40B4-BE49-F238E27FC236}">
              <a16:creationId xmlns:a16="http://schemas.microsoft.com/office/drawing/2014/main" id="{204A45E7-1DED-5404-3AEB-7CCEA344F8EE}"/>
            </a:ext>
          </a:extLst>
        </p:cNvPr>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Rectangle 5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43A11-5923-489A-1F79-900EB57037E8}"/>
              </a:ext>
            </a:extLst>
          </p:cNvPr>
          <p:cNvSpPr>
            <a:spLocks noGrp="1"/>
          </p:cNvSpPr>
          <p:nvPr>
            <p:ph type="title"/>
          </p:nvPr>
        </p:nvSpPr>
        <p:spPr>
          <a:xfrm>
            <a:off x="586478" y="1683756"/>
            <a:ext cx="3115265" cy="2396359"/>
          </a:xfrm>
        </p:spPr>
        <p:txBody>
          <a:bodyPr anchor="b">
            <a:normAutofit/>
          </a:bodyPr>
          <a:lstStyle/>
          <a:p>
            <a:pPr algn="ctr"/>
            <a:r>
              <a:rPr lang="en-US" sz="4000" dirty="0">
                <a:solidFill>
                  <a:srgbClr val="FFFFFF"/>
                </a:solidFill>
              </a:rPr>
              <a:t>The Ethics of Chat GPT</a:t>
            </a:r>
          </a:p>
        </p:txBody>
      </p:sp>
      <p:graphicFrame>
        <p:nvGraphicFramePr>
          <p:cNvPr id="23" name="Content Placeholder 2">
            <a:extLst>
              <a:ext uri="{FF2B5EF4-FFF2-40B4-BE49-F238E27FC236}">
                <a16:creationId xmlns:a16="http://schemas.microsoft.com/office/drawing/2014/main" id="{C1BA3CB0-929F-1AFD-6D1B-A1A14A5DD136}"/>
              </a:ext>
            </a:extLst>
          </p:cNvPr>
          <p:cNvGraphicFramePr>
            <a:graphicFrameLocks noGrp="1"/>
          </p:cNvGraphicFramePr>
          <p:nvPr>
            <p:ph idx="1"/>
            <p:extLst>
              <p:ext uri="{D42A27DB-BD31-4B8C-83A1-F6EECF244321}">
                <p14:modId xmlns:p14="http://schemas.microsoft.com/office/powerpoint/2010/main" val="737641491"/>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86624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1046</TotalTime>
  <Words>1827</Words>
  <Application>Microsoft Office PowerPoint</Application>
  <PresentationFormat>Widescreen</PresentationFormat>
  <Paragraphs>158</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DengXian</vt:lpstr>
      <vt:lpstr>Aptos</vt:lpstr>
      <vt:lpstr>Aptos Display</vt:lpstr>
      <vt:lpstr>Aptos Narrow</vt:lpstr>
      <vt:lpstr>Arial</vt:lpstr>
      <vt:lpstr>Calibri</vt:lpstr>
      <vt:lpstr>Symbol</vt:lpstr>
      <vt:lpstr>Office Theme</vt:lpstr>
      <vt:lpstr>ChatGPT, Me, and Pedagogy Makes Three</vt:lpstr>
      <vt:lpstr>ChatGPT, Me, and Pedagogy Makes Three:    Introduction</vt:lpstr>
      <vt:lpstr>To Use or Not To Use ChatGPT?  That is the Question</vt:lpstr>
      <vt:lpstr>PEDAGOGICAL    PRAGMATISM</vt:lpstr>
      <vt:lpstr>Pedagogical Pragmatism</vt:lpstr>
      <vt:lpstr>Applications: Play Time for Gonzo</vt:lpstr>
      <vt:lpstr>Sample Syllabus Infographic</vt:lpstr>
      <vt:lpstr>Sample Syllabus Dos and Don’ts</vt:lpstr>
      <vt:lpstr>The Ethics of Chat GPT</vt:lpstr>
      <vt:lpstr>ChatGPT Ethics: Inherent Biases</vt:lpstr>
      <vt:lpstr>ChatGPT Ethics: Inherent Biases</vt:lpstr>
      <vt:lpstr>ChatGPT Ethics: Inherent Biases</vt:lpstr>
      <vt:lpstr>ChatGPT Ethics: Inherent Biases</vt:lpstr>
      <vt:lpstr>ChatGPT Ethics: Inherent Biases</vt:lpstr>
      <vt:lpstr>Metaphors and Analogies</vt:lpstr>
      <vt:lpstr>Nuts and Bolts: The Learning Journey</vt:lpstr>
      <vt:lpstr>Final Thoughts, Questions, and 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Devon Hackelton</dc:creator>
  <cp:lastModifiedBy>Devon Hackelton</cp:lastModifiedBy>
  <cp:revision>6</cp:revision>
  <dcterms:created xsi:type="dcterms:W3CDTF">2025-04-03T20:18:20Z</dcterms:created>
  <dcterms:modified xsi:type="dcterms:W3CDTF">2025-04-10T18:29:27Z</dcterms:modified>
</cp:coreProperties>
</file>