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9"/>
  </p:notesMasterIdLst>
  <p:sldIdLst>
    <p:sldId id="275" r:id="rId2"/>
    <p:sldId id="260" r:id="rId3"/>
    <p:sldId id="259" r:id="rId4"/>
    <p:sldId id="257" r:id="rId5"/>
    <p:sldId id="264" r:id="rId6"/>
    <p:sldId id="273" r:id="rId7"/>
    <p:sldId id="258" r:id="rId8"/>
    <p:sldId id="262" r:id="rId9"/>
    <p:sldId id="263" r:id="rId10"/>
    <p:sldId id="271" r:id="rId11"/>
    <p:sldId id="269" r:id="rId12"/>
    <p:sldId id="270" r:id="rId13"/>
    <p:sldId id="272" r:id="rId14"/>
    <p:sldId id="277" r:id="rId15"/>
    <p:sldId id="266" r:id="rId16"/>
    <p:sldId id="27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5"/>
    <p:restoredTop sz="94920"/>
  </p:normalViewPr>
  <p:slideViewPr>
    <p:cSldViewPr snapToGrid="0">
      <p:cViewPr varScale="1">
        <p:scale>
          <a:sx n="113" d="100"/>
          <a:sy n="113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F3780-D836-9940-985A-B987D1B73109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01AE7-238C-714B-B2BE-9A50F38EF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1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25F51-DB30-8B60-E522-DD01D4638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6C774-EC4B-9D80-AED8-8CEE5F262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82627-8B34-27F5-2DF5-6A4247CA9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45346-3CD4-BFCC-1496-2FBD19D23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BB54D-CCAC-18EB-EA01-60747BBC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F0E2E-EF66-9B44-F378-C731C39E7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B4BD7-60A2-318C-DDA0-340776FE5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AE5A6-173D-5E72-0B59-0D2520C70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5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02940-451A-714B-816B-9FAED6895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9D8680-EE3D-C5D1-6679-0EE8D911D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4ADB9-DAAD-BD86-29EC-FF7E95CFB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EF9A-87EB-BE5D-D387-86F4F3E94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18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91A23-9B7D-BFB1-312B-FE67D3344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8705B-F4F7-D8F9-3A5D-77D1BE368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9D5B93-C073-A8A2-C046-159E4B4BB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0E115-28CE-4A11-971A-96A4B6BC4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5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72154-5D97-B7C7-146D-EBC17841D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9CEEB-E6F3-1FE1-31B8-1C620A3FA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AE404-BA9A-D9E2-0CCF-163C95AEB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7BAD4-4FC5-366B-0F67-EEC53837D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8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4630-B976-1547-B442-69D9BFB14C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A9DC8-C9E9-C9C1-47EC-3A20419B7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C1694-5375-C4B1-7639-913299659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1DFB2-5DC5-1208-189E-A2FDDC938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2DCA4-8C41-3F99-5857-45FB6367E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4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13CDD-D3B7-3D30-4DF5-E6DDC54F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CC5C78-2171-826F-F244-B3A533E60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09D56-FFB2-5DDC-776B-DCC64D812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A53F0-34EE-4B28-6669-99D317CC7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ED35A-A5B3-3EB3-1648-CC563480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D4AA3-8261-C6AA-A57A-095E336AB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A7A18B-4692-86C0-68D8-199920220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Moving target. Need to have these conversations, repeatedly, b/c this learning and thinking environment is moving fast. But not all of our students are in the same place.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B68F7-1747-3CB9-4320-4AF8E52CD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5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2DCB-9FAD-B78E-C877-C22E1B03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18354-BE5A-271B-5623-FA8DAE661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3ADC5-9B44-7500-58D6-1C13C84F4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CF2DC-D6C7-75DD-6392-0D5CE2248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FE682-0F99-175F-7B3E-C7138E114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EDEFA-0E7C-AA12-6F5B-14CC50AAC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A6227D-E79F-C4B5-4F38-BFA1FC05D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also, discussing issues like algorithmic bias, outright theft of copyrighted and owned material, and environmental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5CB0-D04E-69BE-B1A6-BD4D50B74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2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1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01AE7-238C-714B-B2BE-9A50F38EF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1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9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80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xp5RI1G70c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A9797-6FE6-D138-2EE5-3353DD943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A67297-2C19-2774-0554-0640DC21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773"/>
          <a:stretch/>
        </p:blipFill>
        <p:spPr>
          <a:xfrm>
            <a:off x="0" y="611047"/>
            <a:ext cx="12192000" cy="6857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04CFF-E8BE-6159-02FA-181A0D46B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802958"/>
            <a:ext cx="11475157" cy="3914947"/>
          </a:xfrm>
        </p:spPr>
        <p:txBody>
          <a:bodyPr>
            <a:normAutofit/>
          </a:bodyPr>
          <a:lstStyle/>
          <a:p>
            <a:r>
              <a:rPr lang="en-US" sz="6800" dirty="0"/>
              <a:t>AI &amp; Pedagogy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B4F4F-165E-FD20-5D56-C9D7A986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2181866"/>
            <a:ext cx="3817056" cy="965440"/>
          </a:xfrm>
        </p:spPr>
        <p:txBody>
          <a:bodyPr>
            <a:noAutofit/>
          </a:bodyPr>
          <a:lstStyle/>
          <a:p>
            <a:r>
              <a:rPr lang="en-US" sz="2100" dirty="0">
                <a:latin typeface="+mj-lt"/>
              </a:rPr>
              <a:t>Dr. Rachel Tamar Van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History Department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&amp; Digital Humanities Consortium</a:t>
            </a:r>
          </a:p>
        </p:txBody>
      </p:sp>
    </p:spTree>
    <p:extLst>
      <p:ext uri="{BB962C8B-B14F-4D97-AF65-F5344CB8AC3E}">
        <p14:creationId xmlns:p14="http://schemas.microsoft.com/office/powerpoint/2010/main" val="70470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CB9F-8245-05AB-2477-A72C5BDF6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37E8-3FC8-FA53-7BE3-FADF4B06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4455262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C00000"/>
                </a:solidFill>
              </a:rPr>
              <a:t>Teaching students to be THEIR own </a:t>
            </a:r>
            <a:r>
              <a:rPr lang="en-US" sz="3300" b="1" dirty="0">
                <a:solidFill>
                  <a:srgbClr val="C00000"/>
                </a:solidFill>
              </a:rPr>
              <a:t>educational advocate</a:t>
            </a:r>
            <a:br>
              <a:rPr lang="en-US" sz="3300" dirty="0">
                <a:solidFill>
                  <a:srgbClr val="C00000"/>
                </a:solidFill>
              </a:rPr>
            </a:br>
            <a:r>
              <a:rPr lang="en-US" sz="3300" dirty="0">
                <a:solidFill>
                  <a:srgbClr val="C00000"/>
                </a:solidFill>
              </a:rPr>
              <a:t>In the </a:t>
            </a:r>
            <a:br>
              <a:rPr lang="en-US" sz="3300" dirty="0">
                <a:solidFill>
                  <a:srgbClr val="C00000"/>
                </a:solidFill>
              </a:rPr>
            </a:br>
            <a:r>
              <a:rPr lang="en-US" sz="3300" dirty="0">
                <a:solidFill>
                  <a:srgbClr val="C00000"/>
                </a:solidFill>
              </a:rPr>
              <a:t>age of AI.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B0AD-927A-A6D9-D39C-A5AB5D7E5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149" y="978558"/>
            <a:ext cx="7591859" cy="5091495"/>
          </a:xfrm>
        </p:spPr>
        <p:txBody>
          <a:bodyPr>
            <a:normAutofit/>
          </a:bodyPr>
          <a:lstStyle/>
          <a:p>
            <a:r>
              <a:rPr lang="en-US" sz="2800" b="1" dirty="0"/>
              <a:t>AI as Parasite, if you </a:t>
            </a:r>
            <a:r>
              <a:rPr lang="en-US" sz="2800" b="1"/>
              <a:t>let it</a:t>
            </a:r>
            <a:r>
              <a:rPr lang="en-US" sz="2800"/>
              <a:t> </a:t>
            </a:r>
            <a:r>
              <a:rPr lang="en-US" sz="2800" dirty="0"/>
              <a:t>– </a:t>
            </a:r>
            <a:br>
              <a:rPr lang="en-US" sz="2400" dirty="0"/>
            </a:br>
            <a:r>
              <a:rPr lang="en-US" sz="2400" dirty="0"/>
              <a:t>“The folly of producing expertise without experts.”</a:t>
            </a:r>
            <a:br>
              <a:rPr lang="en-US" sz="2400" dirty="0"/>
            </a:br>
            <a:r>
              <a:rPr lang="en-US" dirty="0"/>
              <a:t>[Tressie McMillan Cottom </a:t>
            </a:r>
            <a:r>
              <a:rPr lang="en-US" i="1" dirty="0"/>
              <a:t>NYT</a:t>
            </a:r>
            <a:r>
              <a:rPr lang="en-US" dirty="0"/>
              <a:t> 3/29/2025]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8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36988-4DB5-D032-D9D1-E86A6428B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2C9E-9124-46D1-CC81-679E7375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76" y="936977"/>
            <a:ext cx="3095616" cy="5102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Being THEIR own educational advocate</a:t>
            </a:r>
          </a:p>
        </p:txBody>
      </p:sp>
      <p:pic>
        <p:nvPicPr>
          <p:cNvPr id="1028" name="Picture 4" descr="Pin by Stefanie Olson on Workout | Workout motivation women, Gym humor  women, Workout memes">
            <a:extLst>
              <a:ext uri="{FF2B5EF4-FFF2-40B4-BE49-F238E27FC236}">
                <a16:creationId xmlns:a16="http://schemas.microsoft.com/office/drawing/2014/main" id="{D51F51E5-3F79-68CD-4BB3-56026B32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9"/>
          <a:stretch/>
        </p:blipFill>
        <p:spPr bwMode="auto">
          <a:xfrm>
            <a:off x="804673" y="3044952"/>
            <a:ext cx="302437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F512-60B7-8F0E-D4B1-42455AB0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820" y="968377"/>
            <a:ext cx="7201797" cy="5006436"/>
          </a:xfrm>
        </p:spPr>
        <p:txBody>
          <a:bodyPr>
            <a:normAutofit/>
          </a:bodyPr>
          <a:lstStyle/>
          <a:p>
            <a:r>
              <a:rPr lang="en-US" sz="2800" b="1" dirty="0"/>
              <a:t>AI as Parasite, if you let it</a:t>
            </a:r>
            <a:endParaRPr lang="en-US" dirty="0"/>
          </a:p>
          <a:p>
            <a:r>
              <a:rPr lang="en-US" sz="2800" b="1" dirty="0">
                <a:solidFill>
                  <a:srgbClr val="C00000"/>
                </a:solidFill>
              </a:rPr>
              <a:t>Forklifting v. Weightlifting </a:t>
            </a:r>
            <a:r>
              <a:rPr lang="en-US" sz="2800" dirty="0">
                <a:solidFill>
                  <a:srgbClr val="C00000"/>
                </a:solidFill>
              </a:rPr>
              <a:t>–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b="1" dirty="0"/>
              <a:t>What is the goal? </a:t>
            </a:r>
            <a:br>
              <a:rPr lang="en-US" b="1" dirty="0"/>
            </a:br>
            <a:r>
              <a:rPr lang="en-US" dirty="0"/>
              <a:t>[Ted Chiang, 2024; </a:t>
            </a:r>
            <a:r>
              <a:rPr lang="en-US" i="1" dirty="0"/>
              <a:t>Hard Fork </a:t>
            </a:r>
            <a:r>
              <a:rPr lang="en-US" dirty="0"/>
              <a:t>3/28/2025]</a:t>
            </a:r>
          </a:p>
        </p:txBody>
      </p:sp>
    </p:spTree>
    <p:extLst>
      <p:ext uri="{BB962C8B-B14F-4D97-AF65-F5344CB8AC3E}">
        <p14:creationId xmlns:p14="http://schemas.microsoft.com/office/powerpoint/2010/main" val="415226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7637-5FF0-1215-91E9-7939D3D42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EE2B-21CD-2EFF-DBC4-0EAB408C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2257418"/>
          </a:xfrm>
        </p:spPr>
        <p:txBody>
          <a:bodyPr>
            <a:normAutofit/>
          </a:bodyPr>
          <a:lstStyle/>
          <a:p>
            <a:r>
              <a:rPr lang="en-US" sz="3300" dirty="0"/>
              <a:t>Being THEIR own educational advocate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CA2A-1D9E-FAF6-6CC1-9B8C58355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149" y="978558"/>
            <a:ext cx="7591859" cy="5091495"/>
          </a:xfrm>
        </p:spPr>
        <p:txBody>
          <a:bodyPr>
            <a:normAutofit/>
          </a:bodyPr>
          <a:lstStyle/>
          <a:p>
            <a:r>
              <a:rPr lang="en-US" sz="2800" b="1" dirty="0"/>
              <a:t>AI as Parasite, if you let it </a:t>
            </a:r>
          </a:p>
          <a:p>
            <a:r>
              <a:rPr lang="en-US" sz="2800" b="1" dirty="0"/>
              <a:t>Forklifting v. Weightlifting </a:t>
            </a:r>
            <a:r>
              <a:rPr lang="en-US" sz="2800" dirty="0"/>
              <a:t> </a:t>
            </a:r>
            <a:endParaRPr lang="en-US" sz="2400" dirty="0"/>
          </a:p>
          <a:p>
            <a:r>
              <a:rPr lang="en-US" sz="2800" b="1" dirty="0">
                <a:solidFill>
                  <a:srgbClr val="C00000"/>
                </a:solidFill>
              </a:rPr>
              <a:t>Human-in-the-Loop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br>
              <a:rPr lang="en-US" sz="2800" dirty="0"/>
            </a:br>
            <a:r>
              <a:rPr lang="en-US" dirty="0"/>
              <a:t>On the unbearable weight of fact-checking &amp; ethics-checking in the age of AI.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90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9799E-DB4F-038B-33AE-4F5D146DB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0C3-1C43-9CB8-198D-EA80DA49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2257418"/>
          </a:xfrm>
        </p:spPr>
        <p:txBody>
          <a:bodyPr>
            <a:normAutofit/>
          </a:bodyPr>
          <a:lstStyle/>
          <a:p>
            <a:r>
              <a:rPr lang="en-US" sz="3300" dirty="0"/>
              <a:t>Being THEIR own educational advocate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1373-64D7-6229-0D72-282168198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149" y="978558"/>
            <a:ext cx="7591859" cy="5091495"/>
          </a:xfrm>
        </p:spPr>
        <p:txBody>
          <a:bodyPr>
            <a:normAutofit/>
          </a:bodyPr>
          <a:lstStyle/>
          <a:p>
            <a:r>
              <a:rPr lang="en-US" sz="2800" b="1" dirty="0"/>
              <a:t>AI as Parasite, if you let it</a:t>
            </a:r>
            <a:endParaRPr lang="en-US" sz="2400" dirty="0"/>
          </a:p>
          <a:p>
            <a:r>
              <a:rPr lang="en-US" sz="2800" b="1" dirty="0"/>
              <a:t>Forklifting v. Weightlifting </a:t>
            </a:r>
            <a:r>
              <a:rPr lang="en-US" sz="2800" dirty="0"/>
              <a:t> </a:t>
            </a:r>
            <a:endParaRPr lang="en-US" sz="2400" dirty="0"/>
          </a:p>
          <a:p>
            <a:r>
              <a:rPr lang="en-US" sz="2800" b="1" dirty="0"/>
              <a:t>Human-in-the-Loop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Iterative Process – making the process visible in new ways?</a:t>
            </a:r>
          </a:p>
        </p:txBody>
      </p:sp>
    </p:spTree>
    <p:extLst>
      <p:ext uri="{BB962C8B-B14F-4D97-AF65-F5344CB8AC3E}">
        <p14:creationId xmlns:p14="http://schemas.microsoft.com/office/powerpoint/2010/main" val="243474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36AF-6E3C-60AA-DD8A-D993FE66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64158"/>
            <a:ext cx="3600860" cy="5116018"/>
          </a:xfrm>
        </p:spPr>
        <p:txBody>
          <a:bodyPr>
            <a:normAutofit/>
          </a:bodyPr>
          <a:lstStyle/>
          <a:p>
            <a:r>
              <a:rPr lang="en-US" sz="3300" dirty="0"/>
              <a:t>AI Tools</a:t>
            </a:r>
            <a:br>
              <a:rPr lang="en-US" sz="3300" dirty="0"/>
            </a:br>
            <a:br>
              <a:rPr lang="en-US" sz="3300" dirty="0"/>
            </a:br>
            <a:br>
              <a:rPr lang="en-US" sz="3300" dirty="0"/>
            </a:br>
            <a:br>
              <a:rPr lang="en-US" sz="3300" dirty="0"/>
            </a:br>
            <a:br>
              <a:rPr lang="en-US" sz="3300" dirty="0"/>
            </a:br>
            <a:r>
              <a:rPr lang="en-US" sz="2800" u="sng" dirty="0"/>
              <a:t>YouTube:</a:t>
            </a:r>
            <a:br>
              <a:rPr lang="en-US" sz="2800" b="1" dirty="0"/>
            </a:br>
            <a:r>
              <a:rPr lang="en-US" sz="2400" dirty="0"/>
              <a:t>Jeff Su</a:t>
            </a:r>
            <a:br>
              <a:rPr lang="en-US" sz="2400" dirty="0"/>
            </a:br>
            <a:r>
              <a:rPr lang="en-US" sz="2400" dirty="0"/>
              <a:t>Tina Huang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8A34D-0C38-0F5A-69E4-A91A3CA0D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9" y="743199"/>
            <a:ext cx="8255123" cy="537160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“Human-in-the-Loop”</a:t>
            </a:r>
            <a:r>
              <a:rPr lang="en-US" sz="2200" b="1" dirty="0"/>
              <a:t>: </a:t>
            </a:r>
            <a:r>
              <a:rPr lang="en-US" sz="2200" dirty="0"/>
              <a:t>chatbot responses are not research </a:t>
            </a:r>
            <a:br>
              <a:rPr lang="en-US" sz="2200" dirty="0"/>
            </a:br>
            <a:r>
              <a:rPr lang="en-US" sz="2200" dirty="0"/>
              <a:t>(but they *can* help) – needs to be your work</a:t>
            </a:r>
          </a:p>
          <a:p>
            <a:pPr lvl="1"/>
            <a:r>
              <a:rPr lang="en-US" sz="2200" dirty="0"/>
              <a:t>Hallucinations </a:t>
            </a:r>
          </a:p>
          <a:p>
            <a:pPr lvl="1"/>
            <a:r>
              <a:rPr lang="en-US" sz="2200" dirty="0"/>
              <a:t>Algorithmic &amp; LLM biases</a:t>
            </a:r>
          </a:p>
          <a:p>
            <a:pPr lvl="1"/>
            <a:r>
              <a:rPr lang="en-US" sz="2200" dirty="0"/>
              <a:t>Predictive jargon v. thoughtful connections</a:t>
            </a:r>
          </a:p>
          <a:p>
            <a:r>
              <a:rPr lang="en-US" sz="2200" b="1" dirty="0">
                <a:solidFill>
                  <a:srgbClr val="C00000"/>
                </a:solidFill>
                <a:sym typeface="Wingdings" pitchFamily="2" charset="2"/>
              </a:rPr>
              <a:t>Asking for sources</a:t>
            </a:r>
            <a:r>
              <a:rPr lang="en-US" sz="2200" b="1" dirty="0">
                <a:sym typeface="Wingdings" pitchFamily="2" charset="2"/>
              </a:rPr>
              <a:t> v. “De-Authoring”</a:t>
            </a:r>
            <a:endParaRPr lang="en-US" sz="2200" dirty="0">
              <a:sym typeface="Wingdings" pitchFamily="2" charset="2"/>
            </a:endParaRPr>
          </a:p>
          <a:p>
            <a:pPr lvl="1"/>
            <a:r>
              <a:rPr lang="en-US" sz="2200" dirty="0">
                <a:sym typeface="Wingdings" pitchFamily="2" charset="2"/>
              </a:rPr>
              <a:t>Means, not end: what is this information?</a:t>
            </a:r>
          </a:p>
          <a:p>
            <a:r>
              <a:rPr lang="en-US" sz="2200" b="1" dirty="0"/>
              <a:t>“Chain of thought” </a:t>
            </a:r>
            <a:r>
              <a:rPr lang="en-US" sz="2200" b="1" dirty="0">
                <a:sym typeface="Wingdings" pitchFamily="2" charset="2"/>
              </a:rPr>
              <a:t> </a:t>
            </a:r>
            <a:br>
              <a:rPr lang="en-US" sz="2200" b="1" dirty="0">
                <a:sym typeface="Wingdings" pitchFamily="2" charset="2"/>
              </a:rPr>
            </a:br>
            <a:r>
              <a:rPr lang="en-US" sz="2200" b="1" dirty="0">
                <a:solidFill>
                  <a:srgbClr val="C00000"/>
                </a:solidFill>
                <a:effectLst/>
              </a:rPr>
              <a:t>“Explain your thought process.”</a:t>
            </a:r>
            <a:br>
              <a:rPr lang="en-US" sz="2200" dirty="0">
                <a:sym typeface="Wingdings" pitchFamily="2" charset="2"/>
              </a:rPr>
            </a:br>
            <a:r>
              <a:rPr lang="en-US" sz="2200" dirty="0">
                <a:sym typeface="Wingdings" pitchFamily="2" charset="2"/>
              </a:rPr>
              <a:t>Microsoft study – outsourcing critical thinking</a:t>
            </a:r>
          </a:p>
          <a:p>
            <a:r>
              <a:rPr lang="en-US" sz="2200" b="1" dirty="0">
                <a:sym typeface="Wingdings" pitchFamily="2" charset="2"/>
              </a:rPr>
              <a:t>How to </a:t>
            </a:r>
            <a:r>
              <a:rPr lang="en-US" sz="2200" b="1" dirty="0">
                <a:solidFill>
                  <a:srgbClr val="C00000"/>
                </a:solidFill>
                <a:sym typeface="Wingdings" pitchFamily="2" charset="2"/>
              </a:rPr>
              <a:t>CITE</a:t>
            </a:r>
            <a:r>
              <a:rPr lang="en-US" sz="2200" b="1" dirty="0">
                <a:sym typeface="Wingdings" pitchFamily="2" charset="2"/>
              </a:rPr>
              <a:t>:</a:t>
            </a:r>
            <a:br>
              <a:rPr lang="en-US" sz="2200" b="1" dirty="0">
                <a:sym typeface="Wingdings" pitchFamily="2" charset="2"/>
              </a:rPr>
            </a:br>
            <a:r>
              <a:rPr lang="en-US" sz="1600" b="1" dirty="0"/>
              <a:t>N: </a:t>
            </a:r>
            <a:r>
              <a:rPr lang="en-US" sz="1600" dirty="0"/>
              <a:t>Cite AI text only in footnotes. Include the name of the tool, the prompt, the tool publisher, date the text was generated, and the tool URL.</a:t>
            </a:r>
            <a:br>
              <a:rPr lang="en-US" sz="1600" dirty="0"/>
            </a:br>
            <a:br>
              <a:rPr lang="en-US" sz="2200" dirty="0"/>
            </a:br>
            <a:r>
              <a:rPr lang="en-US" sz="2200" dirty="0">
                <a:solidFill>
                  <a:srgbClr val="C00000"/>
                </a:solidFill>
              </a:rPr>
              <a:t>Chat GPT, response to “insert prompt here,” OpenAI, March 19, 2025.</a:t>
            </a:r>
            <a:endParaRPr lang="en-US" sz="2200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74004-DAE6-BF31-9F4B-F8BEA31301D1}"/>
              </a:ext>
            </a:extLst>
          </p:cNvPr>
          <p:cNvSpPr txBox="1"/>
          <p:nvPr/>
        </p:nvSpPr>
        <p:spPr>
          <a:xfrm>
            <a:off x="753627" y="249681"/>
            <a:ext cx="177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class:</a:t>
            </a:r>
          </a:p>
        </p:txBody>
      </p:sp>
    </p:spTree>
    <p:extLst>
      <p:ext uri="{BB962C8B-B14F-4D97-AF65-F5344CB8AC3E}">
        <p14:creationId xmlns:p14="http://schemas.microsoft.com/office/powerpoint/2010/main" val="235231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4FBEF-97F3-A37F-75B2-E3C8C023F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F6DC-2970-EE67-5E3B-E944845F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– The “Meta”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892B-5E6F-D2C7-A87E-55DA38C0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7" y="1568196"/>
            <a:ext cx="10691265" cy="457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VERSION 2025, maybe:  from OUTPUT to PROCESS focused.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From the essay question, brainstorm </a:t>
            </a:r>
            <a:r>
              <a:rPr lang="en-US" sz="2400" dirty="0"/>
              <a:t>on the topic. </a:t>
            </a:r>
            <a:br>
              <a:rPr lang="en-US" sz="2400" dirty="0"/>
            </a:br>
            <a:r>
              <a:rPr lang="en-US" sz="2400" dirty="0"/>
              <a:t>(1) Paste the prompts &amp; responses in your assignment. </a:t>
            </a:r>
            <a:br>
              <a:rPr lang="en-US" sz="2400" dirty="0"/>
            </a:br>
            <a:r>
              <a:rPr lang="en-US" sz="2400" dirty="0"/>
              <a:t>(2) Using our course materials and these brainstormed resources, write a 3-page essay answering the class essay question</a:t>
            </a:r>
            <a:r>
              <a:rPr lang="en-US" sz="2400" b="1" dirty="0"/>
              <a:t>.</a:t>
            </a:r>
            <a:r>
              <a:rPr lang="en-US" sz="2400" dirty="0"/>
              <a:t> Address the tool’s utility in your essay—helpfulness, hurdles?—and the implications, you think, for the topic. </a:t>
            </a:r>
            <a:br>
              <a:rPr lang="en-US" sz="2400" b="1" dirty="0"/>
            </a:br>
            <a:r>
              <a:rPr lang="en-US" sz="2400" b="1" dirty="0"/>
              <a:t>Options - 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Iterative – 1-2-3: refine questions as you go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Comparative – compare 2 ideas: ask to highlight strengths &amp;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Feedback Loop – input a starter essay, prompt for feedback, loop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23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9262B-AE54-16E3-3746-C416704A6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44EA-6777-6F72-38A9-75FAB39B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2257418"/>
          </a:xfrm>
        </p:spPr>
        <p:txBody>
          <a:bodyPr>
            <a:normAutofit/>
          </a:bodyPr>
          <a:lstStyle/>
          <a:p>
            <a:r>
              <a:rPr lang="en-US" sz="3300" dirty="0"/>
              <a:t>Being THEIR own educational advocate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C972C-FC02-6A5C-870D-45A9F0706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149" y="978558"/>
            <a:ext cx="7591859" cy="5091495"/>
          </a:xfrm>
        </p:spPr>
        <p:txBody>
          <a:bodyPr>
            <a:normAutofit/>
          </a:bodyPr>
          <a:lstStyle/>
          <a:p>
            <a:r>
              <a:rPr lang="en-US" sz="2800" b="1" dirty="0"/>
              <a:t>AI as Parasite, if you let it</a:t>
            </a:r>
            <a:r>
              <a:rPr lang="en-US" sz="2800" dirty="0"/>
              <a:t> </a:t>
            </a:r>
            <a:endParaRPr lang="en-US" sz="2400" dirty="0"/>
          </a:p>
          <a:p>
            <a:r>
              <a:rPr lang="en-US" sz="2800" b="1" dirty="0"/>
              <a:t>Forklifting v. Weightlifting </a:t>
            </a:r>
            <a:r>
              <a:rPr lang="en-US" sz="2800" dirty="0"/>
              <a:t> </a:t>
            </a:r>
            <a:endParaRPr lang="en-US" sz="2400" dirty="0"/>
          </a:p>
          <a:p>
            <a:r>
              <a:rPr lang="en-US" sz="2800" b="1" dirty="0"/>
              <a:t>Human-in-the-Loop</a:t>
            </a:r>
          </a:p>
          <a:p>
            <a:r>
              <a:rPr lang="en-US" sz="2800" b="1" dirty="0"/>
              <a:t>Iterative Process</a:t>
            </a:r>
          </a:p>
          <a:p>
            <a:r>
              <a:rPr lang="en-US" sz="2800" b="1" dirty="0"/>
              <a:t>Creativity, Confidence, &amp; Learning</a:t>
            </a:r>
            <a:br>
              <a:rPr lang="en-US" sz="2800" dirty="0"/>
            </a:br>
            <a:r>
              <a:rPr lang="en-US" dirty="0"/>
              <a:t>[</a:t>
            </a:r>
            <a:r>
              <a:rPr lang="en-US" dirty="0">
                <a:effectLst/>
              </a:rPr>
              <a:t>Lee, et. al., “The Impact of Generative AI on Critical Thinking,” </a:t>
            </a:r>
            <a:r>
              <a:rPr lang="en-US" i="1" dirty="0">
                <a:effectLst/>
              </a:rPr>
              <a:t>CHI </a:t>
            </a:r>
            <a:r>
              <a:rPr lang="en-US" dirty="0">
                <a:effectLst/>
              </a:rPr>
              <a:t>(2025).]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8227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A9B20-8DBE-1557-6C36-39F87C2F4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D817-D61C-3B07-FE6B-8363B0AA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Learning Together</a:t>
            </a:r>
            <a:endParaRPr lang="en-US" sz="5400" dirty="0"/>
          </a:p>
        </p:txBody>
      </p:sp>
      <p:pic>
        <p:nvPicPr>
          <p:cNvPr id="3074" name="Picture 2" descr="The Best Memes about AI - by Mark McNeilly - Mimir's Well">
            <a:extLst>
              <a:ext uri="{FF2B5EF4-FFF2-40B4-BE49-F238E27FC236}">
                <a16:creationId xmlns:a16="http://schemas.microsoft.com/office/drawing/2014/main" id="{CB9E790A-8764-5BF9-AC1F-AAA9FBA7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80" y="1332231"/>
            <a:ext cx="3663765" cy="45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8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06991-F89B-629E-93EF-251003944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D81CF-2F3F-21D6-549F-79ADECE5B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57E8B1-1282-6D88-612D-31F30AE68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F18453-D020-D312-7DCD-6FBB32C1C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3FFBF-088E-C4FD-FDD7-0C6485AD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Learning Together</a:t>
            </a:r>
            <a:endParaRPr lang="en-US" sz="5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9A1B0A-2FB6-CEE4-AC97-593ECE80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he Best Memes about AI - by Mark McNeilly - Mimir's Well">
            <a:extLst>
              <a:ext uri="{FF2B5EF4-FFF2-40B4-BE49-F238E27FC236}">
                <a16:creationId xmlns:a16="http://schemas.microsoft.com/office/drawing/2014/main" id="{2804F5D6-13A3-5BD7-7341-E96629CB2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80" y="1332231"/>
            <a:ext cx="3663765" cy="45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9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637A-EE57-95C4-5C3A-EBAA972C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From “Opt-in”</a:t>
            </a:r>
            <a:br>
              <a:rPr lang="en-US" sz="6000" dirty="0"/>
            </a:br>
            <a:r>
              <a:rPr lang="en-US" sz="6000" dirty="0"/>
              <a:t>to “opt-out”</a:t>
            </a:r>
          </a:p>
        </p:txBody>
      </p:sp>
      <p:pic>
        <p:nvPicPr>
          <p:cNvPr id="4098" name="Picture 2" descr="Sell me this pen. It's AI Powered. : r/TechMemes">
            <a:extLst>
              <a:ext uri="{FF2B5EF4-FFF2-40B4-BE49-F238E27FC236}">
                <a16:creationId xmlns:a16="http://schemas.microsoft.com/office/drawing/2014/main" id="{5C5B47AA-6DB6-A36C-ECE8-25238CD2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65" y="1017665"/>
            <a:ext cx="3988511" cy="48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0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4AC85-57A2-0E4B-61B7-BA819AD90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9165" y="1361440"/>
            <a:ext cx="3324281" cy="2694640"/>
          </a:xfrm>
        </p:spPr>
        <p:txBody>
          <a:bodyPr anchor="b">
            <a:normAutofit/>
          </a:bodyPr>
          <a:lstStyle/>
          <a:p>
            <a:r>
              <a:rPr lang="en-US" sz="4400" dirty="0"/>
              <a:t>Deepfakes</a:t>
            </a:r>
          </a:p>
        </p:txBody>
      </p:sp>
      <p:pic>
        <p:nvPicPr>
          <p:cNvPr id="11" name="Online Media 10" descr="Frederick Douglass animated">
            <a:hlinkClick r:id="" action="ppaction://media"/>
            <a:extLst>
              <a:ext uri="{FF2B5EF4-FFF2-40B4-BE49-F238E27FC236}">
                <a16:creationId xmlns:a16="http://schemas.microsoft.com/office/drawing/2014/main" id="{87661AF1-5533-D458-6EB1-98F99E5E47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579" y="723900"/>
            <a:ext cx="7213600" cy="54102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A1F7-A131-C5E1-05AA-205A8E11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742029"/>
            <a:ext cx="10765912" cy="925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Generative Ai – the Good</a:t>
            </a:r>
          </a:p>
        </p:txBody>
      </p:sp>
      <p:pic>
        <p:nvPicPr>
          <p:cNvPr id="1028" name="Picture 4" descr="10 Breakthrough Technologies 2022: AI for protein folding | MIT Technology  Review">
            <a:extLst>
              <a:ext uri="{FF2B5EF4-FFF2-40B4-BE49-F238E27FC236}">
                <a16:creationId xmlns:a16="http://schemas.microsoft.com/office/drawing/2014/main" id="{4A0C5E2A-1958-9776-FAF6-98B031D4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327" y="1387740"/>
            <a:ext cx="5134573" cy="28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phaGo Wins - How Close is AI?">
            <a:extLst>
              <a:ext uri="{FF2B5EF4-FFF2-40B4-BE49-F238E27FC236}">
                <a16:creationId xmlns:a16="http://schemas.microsoft.com/office/drawing/2014/main" id="{CECF42D9-B07F-F40B-F9AE-9047C5D7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1387740"/>
            <a:ext cx="5119088" cy="28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667603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1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73ED7-8108-0C7A-D0BB-7FFF973BC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50817-FC18-A937-2CE7-7D6D484E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296094"/>
            <a:ext cx="10782299" cy="1100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dirty="0"/>
              <a:t>… the Bad &amp; the UGLY</a:t>
            </a:r>
          </a:p>
        </p:txBody>
      </p:sp>
      <p:pic>
        <p:nvPicPr>
          <p:cNvPr id="4" name="Google Shape;169;p34" descr="A collage of a person&#10;&#10;AI-generated content may be incorrect.">
            <a:extLst>
              <a:ext uri="{FF2B5EF4-FFF2-40B4-BE49-F238E27FC236}">
                <a16:creationId xmlns:a16="http://schemas.microsoft.com/office/drawing/2014/main" id="{DB3421D0-DDD3-B779-412E-4E8F600C7EFC}"/>
              </a:ext>
            </a:extLst>
          </p:cNvPr>
          <p:cNvPicPr preferRelativeResize="0"/>
          <p:nvPr/>
        </p:nvPicPr>
        <p:blipFill>
          <a:blip r:embed="rId3"/>
          <a:srcRect r="953" b="1"/>
          <a:stretch/>
        </p:blipFill>
        <p:spPr>
          <a:xfrm>
            <a:off x="800100" y="727189"/>
            <a:ext cx="5177366" cy="3070938"/>
          </a:xfrm>
          <a:prstGeom prst="rect">
            <a:avLst/>
          </a:prstGeom>
          <a:noFill/>
        </p:spPr>
      </p:pic>
      <p:pic>
        <p:nvPicPr>
          <p:cNvPr id="5" name="Picture 2" descr="Current AI Copyright Cases – Part 1 | Copyright Alliance">
            <a:extLst>
              <a:ext uri="{FF2B5EF4-FFF2-40B4-BE49-F238E27FC236}">
                <a16:creationId xmlns:a16="http://schemas.microsoft.com/office/drawing/2014/main" id="{EA056C03-DEA9-751B-47B2-05B871AA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r="2136" b="-3"/>
          <a:stretch/>
        </p:blipFill>
        <p:spPr bwMode="auto">
          <a:xfrm>
            <a:off x="6147858" y="727189"/>
            <a:ext cx="5244042" cy="30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BDBD30-F250-4D5E-925B-4796AFC9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8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6814-7E26-A005-8B81-5CB85757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Assignment</a:t>
            </a:r>
            <a:br>
              <a:rPr lang="en-US" sz="6000" dirty="0"/>
            </a:br>
            <a:r>
              <a:rPr lang="en-US" sz="6000" dirty="0"/>
              <a:t>&amp;</a:t>
            </a:r>
            <a:br>
              <a:rPr lang="en-US" sz="6000" dirty="0"/>
            </a:br>
            <a:r>
              <a:rPr lang="en-US" sz="5400" dirty="0"/>
              <a:t>Experimentation</a:t>
            </a:r>
          </a:p>
        </p:txBody>
      </p:sp>
      <p:pic>
        <p:nvPicPr>
          <p:cNvPr id="2050" name="Picture 2" descr="Production Testing Memes - Turning Mishaps into Laughter | ConfigCat Blog">
            <a:extLst>
              <a:ext uri="{FF2B5EF4-FFF2-40B4-BE49-F238E27FC236}">
                <a16:creationId xmlns:a16="http://schemas.microsoft.com/office/drawing/2014/main" id="{9D27ED5E-58C3-298D-B16E-D8F63A523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803" r="4981" b="7227"/>
          <a:stretch/>
        </p:blipFill>
        <p:spPr bwMode="auto">
          <a:xfrm>
            <a:off x="7452068" y="1742232"/>
            <a:ext cx="4601956" cy="33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6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AAA1-394A-8D92-E5A8-57815946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– The “Meta”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5187C-3768-7D75-4A2B-92BFC1E4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42" y="1568196"/>
            <a:ext cx="10691265" cy="45126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VERSION 2023:</a:t>
            </a:r>
            <a:r>
              <a:rPr lang="en-US" sz="2600" b="1" dirty="0"/>
              <a:t> </a:t>
            </a:r>
            <a:r>
              <a:rPr lang="en-US" sz="2600" dirty="0"/>
              <a:t>Put the essay prompt into the Chat and include the responding essay in your assignment. Then, using our course materials, </a:t>
            </a:r>
            <a:r>
              <a:rPr lang="en-US" sz="2600" b="1" dirty="0">
                <a:solidFill>
                  <a:srgbClr val="C00000"/>
                </a:solidFill>
              </a:rPr>
              <a:t>analyze the response</a:t>
            </a:r>
            <a:r>
              <a:rPr lang="en-US" sz="2600" b="1" dirty="0"/>
              <a:t>. </a:t>
            </a:r>
            <a:r>
              <a:rPr lang="en-US" sz="2600" dirty="0"/>
              <a:t>Is it persuasive? Is it well argued? Is it accurate &amp; effectively substantiated?</a:t>
            </a:r>
            <a:br>
              <a:rPr lang="en-US" sz="2600" dirty="0"/>
            </a:br>
            <a:endParaRPr lang="en-US" sz="2600" dirty="0"/>
          </a:p>
          <a:p>
            <a:pPr lvl="1">
              <a:buNone/>
            </a:pPr>
            <a:r>
              <a:rPr lang="en-US" b="1" dirty="0"/>
              <a:t>Historian's Op Ed:  </a:t>
            </a:r>
            <a:r>
              <a:rPr lang="en-US" dirty="0"/>
              <a:t>Is capitalism viable or doomed, in your lifetime? Reflect on what we have discussed in class to answer. Especially: what </a:t>
            </a:r>
            <a:r>
              <a:rPr lang="en-US" b="1" dirty="0"/>
              <a:t>trend(s)</a:t>
            </a:r>
            <a:r>
              <a:rPr lang="en-US" dirty="0"/>
              <a:t> do you think is/are the MOST important for understanding the directions of modern American capitalism? [3 pages double spaced – so short!)]</a:t>
            </a:r>
          </a:p>
          <a:p>
            <a:pPr lvl="1"/>
            <a:r>
              <a:rPr lang="en-US" dirty="0"/>
              <a:t>This is asking your take, so there is no wrong answer - </a:t>
            </a:r>
            <a:r>
              <a:rPr lang="en-US" b="1" dirty="0"/>
              <a:t>but you must reflect on the history</a:t>
            </a:r>
            <a:r>
              <a:rPr lang="en-US" dirty="0"/>
              <a:t>.  The paper will be evaluated based on your </a:t>
            </a:r>
            <a:r>
              <a:rPr lang="en-US" b="1" dirty="0"/>
              <a:t>historical specificity</a:t>
            </a:r>
            <a:r>
              <a:rPr lang="en-US" dirty="0"/>
              <a:t> - those historical trends that you think are especially important - as well as your </a:t>
            </a:r>
            <a:r>
              <a:rPr lang="en-US" b="1" dirty="0"/>
              <a:t>analysis</a:t>
            </a:r>
            <a:r>
              <a:rPr lang="en-US" dirty="0"/>
              <a:t> of the overarching question.</a:t>
            </a:r>
          </a:p>
          <a:p>
            <a:pPr lvl="1"/>
            <a:r>
              <a:rPr lang="en-US" dirty="0"/>
              <a:t>Tip: Consider the longer history: has capitalism substantively changed during the 20</a:t>
            </a:r>
            <a:r>
              <a:rPr lang="en-US" baseline="30000" dirty="0"/>
              <a:t>th</a:t>
            </a:r>
            <a:r>
              <a:rPr lang="en-US" dirty="0"/>
              <a:t> -21</a:t>
            </a:r>
            <a:r>
              <a:rPr lang="en-US" baseline="30000" dirty="0"/>
              <a:t>st</a:t>
            </a:r>
            <a:r>
              <a:rPr lang="en-US" dirty="0"/>
              <a:t> century versus the 17</a:t>
            </a:r>
            <a:r>
              <a:rPr lang="en-US" baseline="30000" dirty="0"/>
              <a:t>th</a:t>
            </a:r>
            <a:r>
              <a:rPr lang="en-US" dirty="0"/>
              <a:t> -19</a:t>
            </a:r>
            <a:r>
              <a:rPr lang="en-US" baseline="30000" dirty="0"/>
              <a:t>th</a:t>
            </a:r>
            <a:r>
              <a:rPr lang="en-US" dirty="0"/>
              <a:t> c.?  Or is it composed of the same economic drivers, just with new technologies?  </a:t>
            </a:r>
          </a:p>
          <a:p>
            <a:pPr lvl="1"/>
            <a:r>
              <a:rPr lang="en-US" dirty="0"/>
              <a:t>CITE at least </a:t>
            </a:r>
            <a:r>
              <a:rPr lang="en-US" b="1" dirty="0"/>
              <a:t>4</a:t>
            </a:r>
            <a:r>
              <a:rPr lang="en-US" dirty="0"/>
              <a:t> class-based sources.  This may include your source from your Future of Capitalism memo.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B27500-728D-5F51-6B71-C1A754C42BAB}"/>
              </a:ext>
            </a:extLst>
          </p:cNvPr>
          <p:cNvCxnSpPr/>
          <p:nvPr/>
        </p:nvCxnSpPr>
        <p:spPr>
          <a:xfrm>
            <a:off x="3244309" y="3104298"/>
            <a:ext cx="5011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0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95F2F-3CED-B41D-5167-9C43E0B70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2D25-603A-5662-623C-05EFE68C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– The “Meta”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7CAD-7585-6A87-AED3-4B480201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568196"/>
            <a:ext cx="10691265" cy="40303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VERSION 2023: </a:t>
            </a:r>
            <a:r>
              <a:rPr lang="en-US" sz="2400" dirty="0"/>
              <a:t>Put the essay prompt into the Chat and include the responding essay in your assignment. Then, using our course materials, </a:t>
            </a:r>
            <a:r>
              <a:rPr lang="en-US" sz="2400" b="1" dirty="0"/>
              <a:t>analyze the response. </a:t>
            </a:r>
            <a:r>
              <a:rPr lang="en-US" sz="2400" dirty="0"/>
              <a:t>Is it persuasive? Is it well argued? Is it accurate &amp; effectively substantiated?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VERSION 2024:</a:t>
            </a:r>
            <a:r>
              <a:rPr lang="en-US" sz="2400" dirty="0"/>
              <a:t> Use the essay prompt to </a:t>
            </a:r>
            <a:r>
              <a:rPr lang="en-US" sz="2400" b="1" dirty="0"/>
              <a:t>come up with </a:t>
            </a:r>
            <a:r>
              <a:rPr lang="en-US" sz="2400" b="1" dirty="0">
                <a:solidFill>
                  <a:srgbClr val="C00000"/>
                </a:solidFill>
              </a:rPr>
              <a:t>your own prompt </a:t>
            </a:r>
            <a:r>
              <a:rPr lang="en-US" sz="2400" dirty="0"/>
              <a:t>on the essay topic. Include the AI tool used, final prompt, and the responding essay in your assignment. Then, using our course materials, be the expert: </a:t>
            </a:r>
            <a:r>
              <a:rPr lang="en-US" sz="2400" b="1" dirty="0">
                <a:solidFill>
                  <a:srgbClr val="C00000"/>
                </a:solidFill>
              </a:rPr>
              <a:t>analyze the response &amp; experience</a:t>
            </a:r>
            <a:r>
              <a:rPr lang="en-US" sz="2400" b="1" dirty="0"/>
              <a:t>. </a:t>
            </a:r>
            <a:r>
              <a:rPr lang="en-US" sz="2400" dirty="0"/>
              <a:t>Is it persuasive, well argued? Missing or counter-points? Verify details, sources – any hallucinations? </a:t>
            </a:r>
          </a:p>
        </p:txBody>
      </p:sp>
    </p:spTree>
    <p:extLst>
      <p:ext uri="{BB962C8B-B14F-4D97-AF65-F5344CB8AC3E}">
        <p14:creationId xmlns:p14="http://schemas.microsoft.com/office/powerpoint/2010/main" val="140846663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933</Words>
  <Application>Microsoft Macintosh PowerPoint</Application>
  <PresentationFormat>Widescreen</PresentationFormat>
  <Paragraphs>73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Calisto MT</vt:lpstr>
      <vt:lpstr>Helvetica Neue</vt:lpstr>
      <vt:lpstr>Univers Condensed</vt:lpstr>
      <vt:lpstr>Wingdings</vt:lpstr>
      <vt:lpstr>ChronicleVTI</vt:lpstr>
      <vt:lpstr>AI &amp; Pedagogy</vt:lpstr>
      <vt:lpstr>Learning Together</vt:lpstr>
      <vt:lpstr>From “Opt-in” to “opt-out”</vt:lpstr>
      <vt:lpstr>Deepfakes</vt:lpstr>
      <vt:lpstr>Generative Ai – the Good</vt:lpstr>
      <vt:lpstr>… the Bad &amp; the UGLY</vt:lpstr>
      <vt:lpstr>Assignment &amp; Experimentation</vt:lpstr>
      <vt:lpstr>Assignment – The “Meta” Essay</vt:lpstr>
      <vt:lpstr>Assignment – The “Meta” Essay</vt:lpstr>
      <vt:lpstr>Teaching students to be THEIR own educational advocate In the  age of AI.</vt:lpstr>
      <vt:lpstr>Being THEIR own educational advocate</vt:lpstr>
      <vt:lpstr>Being THEIR own educational advocate</vt:lpstr>
      <vt:lpstr>Being THEIR own educational advocate</vt:lpstr>
      <vt:lpstr>AI Tools     YouTube: Jeff Su Tina Huang</vt:lpstr>
      <vt:lpstr>Assignment – The “Meta” Essay</vt:lpstr>
      <vt:lpstr>Being THEIR own educational advocate</vt:lpstr>
      <vt:lpstr>Learning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T Van</dc:creator>
  <cp:lastModifiedBy>Rachel T Van</cp:lastModifiedBy>
  <cp:revision>233</cp:revision>
  <dcterms:created xsi:type="dcterms:W3CDTF">2025-03-21T01:21:30Z</dcterms:created>
  <dcterms:modified xsi:type="dcterms:W3CDTF">2025-04-10T14:43:46Z</dcterms:modified>
</cp:coreProperties>
</file>