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handoutMasterIdLst>
    <p:handoutMasterId r:id="rId14"/>
  </p:handoutMasterIdLst>
  <p:sldIdLst>
    <p:sldId id="257" r:id="rId2"/>
    <p:sldId id="258" r:id="rId3"/>
    <p:sldId id="276" r:id="rId4"/>
    <p:sldId id="272" r:id="rId5"/>
    <p:sldId id="273" r:id="rId6"/>
    <p:sldId id="275" r:id="rId7"/>
    <p:sldId id="280" r:id="rId8"/>
    <p:sldId id="281" r:id="rId9"/>
    <p:sldId id="277" r:id="rId10"/>
    <p:sldId id="278" r:id="rId11"/>
    <p:sldId id="279"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28E939-0B77-4696-BE51-C9DA146211D2}" v="12" dt="2025-09-09T20:52:19.146"/>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7" autoAdjust="0"/>
    <p:restoredTop sz="86441" autoAdjust="0"/>
  </p:normalViewPr>
  <p:slideViewPr>
    <p:cSldViewPr snapToGrid="0">
      <p:cViewPr varScale="1">
        <p:scale>
          <a:sx n="78" d="100"/>
          <a:sy n="78" d="100"/>
        </p:scale>
        <p:origin x="120" y="480"/>
      </p:cViewPr>
      <p:guideLst>
        <p:guide orient="horz" pos="2160"/>
        <p:guide pos="3840"/>
        <p:guide pos="7296"/>
        <p:guide orient="horz" pos="4128"/>
      </p:guideLst>
    </p:cSldViewPr>
  </p:slideViewPr>
  <p:outlineViewPr>
    <p:cViewPr>
      <p:scale>
        <a:sx n="33" d="100"/>
        <a:sy n="33" d="100"/>
      </p:scale>
      <p:origin x="0" y="-720"/>
    </p:cViewPr>
  </p:outlineViewPr>
  <p:notesTextViewPr>
    <p:cViewPr>
      <p:scale>
        <a:sx n="3" d="2"/>
        <a:sy n="3" d="2"/>
      </p:scale>
      <p:origin x="0" y="0"/>
    </p:cViewPr>
  </p:notesText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Franklyn Ngoi" userId="8a8c59d9-7b89-496a-ac33-96a5245dad18" providerId="ADAL" clId="{F728E939-0B77-4696-BE51-C9DA146211D2}"/>
    <pc:docChg chg="undo custSel modSld">
      <pc:chgData name="Matthew Franklyn Ngoi" userId="8a8c59d9-7b89-496a-ac33-96a5245dad18" providerId="ADAL" clId="{F728E939-0B77-4696-BE51-C9DA146211D2}" dt="2025-09-09T20:51:55.436" v="10" actId="33553"/>
      <pc:docMkLst>
        <pc:docMk/>
      </pc:docMkLst>
      <pc:sldChg chg="addSp delSp modSp mod">
        <pc:chgData name="Matthew Franklyn Ngoi" userId="8a8c59d9-7b89-496a-ac33-96a5245dad18" providerId="ADAL" clId="{F728E939-0B77-4696-BE51-C9DA146211D2}" dt="2025-09-09T20:51:55.436" v="10" actId="33553"/>
        <pc:sldMkLst>
          <pc:docMk/>
          <pc:sldMk cId="1213299" sldId="276"/>
        </pc:sldMkLst>
        <pc:spChg chg="add mod">
          <ac:chgData name="Matthew Franklyn Ngoi" userId="8a8c59d9-7b89-496a-ac33-96a5245dad18" providerId="ADAL" clId="{F728E939-0B77-4696-BE51-C9DA146211D2}" dt="2025-09-09T20:51:17.195" v="7" actId="20577"/>
          <ac:spMkLst>
            <pc:docMk/>
            <pc:sldMk cId="1213299" sldId="276"/>
            <ac:spMk id="2" creationId="{CF4B4DF3-F683-A98F-4690-0B311642F9EA}"/>
          </ac:spMkLst>
        </pc:spChg>
        <pc:spChg chg="add del mod">
          <ac:chgData name="Matthew Franklyn Ngoi" userId="8a8c59d9-7b89-496a-ac33-96a5245dad18" providerId="ADAL" clId="{F728E939-0B77-4696-BE51-C9DA146211D2}" dt="2025-09-09T20:51:49.972" v="9" actId="33771"/>
          <ac:spMkLst>
            <pc:docMk/>
            <pc:sldMk cId="1213299" sldId="276"/>
            <ac:spMk id="3" creationId="{40352D72-ACE0-8FDD-43C5-2AAB1D2DF19F}"/>
          </ac:spMkLst>
        </pc:spChg>
        <pc:spChg chg="mod">
          <ac:chgData name="Matthew Franklyn Ngoi" userId="8a8c59d9-7b89-496a-ac33-96a5245dad18" providerId="ADAL" clId="{F728E939-0B77-4696-BE51-C9DA146211D2}" dt="2025-09-09T20:51:55.436" v="10" actId="33553"/>
          <ac:spMkLst>
            <pc:docMk/>
            <pc:sldMk cId="1213299" sldId="276"/>
            <ac:spMk id="4" creationId="{D8E85C89-8DF7-44BA-97AF-250F87D1B02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8796EA6-6F25-4F19-87BA-7ADCC16DAEFF}" type="datetimeFigureOut">
              <a:rPr lang="en-US" smtClean="0"/>
              <a:t>9/9/2025</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39C172E-A8B5-46F6-B05C-DFA3E2E0F207}" type="datetimeFigureOut">
              <a:rPr lang="en-US" smtClean="0"/>
              <a:t>9/9/2025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cpp.edu/~research/irb/Documents/Cayuse%20How%20to%20add%20other%20study%20submissions.pptx"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How presentation will benefit audience: Adult learners are more interested in a subject if they know how or why it is important to them.</a:t>
            </a:r>
          </a:p>
          <a:p>
            <a:pPr marL="174708" indent="-174708">
              <a:buFont typeface="Arial" panose="020B0604020202020204" pitchFamily="34" charset="0"/>
              <a:buChar char="•"/>
            </a:pPr>
            <a:r>
              <a:rPr lang="en-US" dirty="0"/>
              <a:t>Presenter’s level of expertise in the subject: Briefly state your credentials in this area, or explain why participants should listen to you.</a:t>
            </a:r>
          </a:p>
          <a:p>
            <a:pPr marL="174708" indent="-174708">
              <a:buFont typeface="Arial" panose="020B0604020202020204" pitchFamily="34" charset="0"/>
              <a:buChar char="•"/>
            </a:pPr>
            <a:r>
              <a:rPr lang="en-US" dirty="0"/>
              <a:t>Coordinates IRB services with other departments, Evaluates, develops and modifies forms/documents to aid both committee members and researchers in the review and submission process, Reports serious/continuing noncompliance with regulations and suspension/termination of IRB approval to institutional officials, federal government and others, as required</a:t>
            </a:r>
          </a:p>
        </p:txBody>
      </p:sp>
      <p:sp>
        <p:nvSpPr>
          <p:cNvPr id="4" name="Slide Number Placeholder 3"/>
          <p:cNvSpPr>
            <a:spLocks noGrp="1"/>
          </p:cNvSpPr>
          <p:nvPr>
            <p:ph type="sldNum" sz="quarter" idx="10"/>
          </p:nvPr>
        </p:nvSpPr>
        <p:spPr/>
        <p:txBody>
          <a:bodyPr/>
          <a:lstStyle/>
          <a:p>
            <a:fld id="{CF2FD335-6D8E-486A-8F5F-DFC7325903FF}" type="slidenum">
              <a:rPr lang="en-US" smtClean="0"/>
              <a:t>2</a:t>
            </a:fld>
            <a:endParaRPr lang="en-US" dirty="0"/>
          </a:p>
        </p:txBody>
      </p:sp>
    </p:spTree>
    <p:extLst>
      <p:ext uri="{BB962C8B-B14F-4D97-AF65-F5344CB8AC3E}">
        <p14:creationId xmlns:p14="http://schemas.microsoft.com/office/powerpoint/2010/main" val="118867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Shared values in scientific research that includes:</a:t>
            </a:r>
          </a:p>
          <a:p>
            <a:r>
              <a:rPr lang="en-US" dirty="0"/>
              <a:t>HONESTY</a:t>
            </a:r>
            <a:r>
              <a:rPr lang="en-US" baseline="0" dirty="0"/>
              <a:t> </a:t>
            </a:r>
            <a:r>
              <a:rPr lang="en-US" dirty="0"/>
              <a:t>convey information truthfully and honoring commitments</a:t>
            </a:r>
          </a:p>
          <a:p>
            <a:r>
              <a:rPr lang="en-US" dirty="0"/>
              <a:t>ACCURACY</a:t>
            </a:r>
            <a:r>
              <a:rPr lang="en-US" baseline="0" dirty="0"/>
              <a:t> </a:t>
            </a:r>
            <a:r>
              <a:rPr lang="en-US" dirty="0"/>
              <a:t>report findings precisely and take care to avoid errors</a:t>
            </a:r>
          </a:p>
          <a:p>
            <a:r>
              <a:rPr lang="en-US" dirty="0"/>
              <a:t>EFFICIENCY</a:t>
            </a:r>
            <a:r>
              <a:rPr lang="en-US" baseline="0" dirty="0"/>
              <a:t> </a:t>
            </a:r>
            <a:r>
              <a:rPr lang="en-US" dirty="0"/>
              <a:t>use resources wisely and avoid waste</a:t>
            </a:r>
          </a:p>
          <a:p>
            <a:r>
              <a:rPr lang="en-US" dirty="0"/>
              <a:t>OBJECTIVITY</a:t>
            </a:r>
            <a:r>
              <a:rPr lang="en-US" baseline="0" dirty="0"/>
              <a:t> </a:t>
            </a:r>
            <a:r>
              <a:rPr lang="en-US" dirty="0"/>
              <a:t>let the facts speak for themselves and avoid improper bias</a:t>
            </a:r>
          </a:p>
          <a:p>
            <a:r>
              <a:rPr lang="en-US" dirty="0"/>
              <a:t>Admin review- look for deviations</a:t>
            </a:r>
            <a:r>
              <a:rPr lang="en-US" baseline="0" dirty="0"/>
              <a:t> pertaining subject protection, structure, clarity for the reviewer.</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3</a:t>
            </a:fld>
            <a:endParaRPr lang="en-US" dirty="0"/>
          </a:p>
        </p:txBody>
      </p:sp>
    </p:spTree>
    <p:extLst>
      <p:ext uri="{BB962C8B-B14F-4D97-AF65-F5344CB8AC3E}">
        <p14:creationId xmlns:p14="http://schemas.microsoft.com/office/powerpoint/2010/main" val="3514641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https://www.cpp.edu/~research/irb/hints-help-and-examples.shtml </a:t>
            </a:r>
          </a:p>
        </p:txBody>
      </p:sp>
      <p:sp>
        <p:nvSpPr>
          <p:cNvPr id="4" name="Slide Number Placeholder 3"/>
          <p:cNvSpPr>
            <a:spLocks noGrp="1"/>
          </p:cNvSpPr>
          <p:nvPr>
            <p:ph type="sldNum" sz="quarter" idx="10"/>
          </p:nvPr>
        </p:nvSpPr>
        <p:spPr/>
        <p:txBody>
          <a:bodyPr/>
          <a:lstStyle/>
          <a:p>
            <a:fld id="{32674CE4-FBD8-4481-AEFB-CA53E599A745}" type="slidenum">
              <a:rPr lang="en-US" smtClean="0"/>
              <a:t>4</a:t>
            </a:fld>
            <a:endParaRPr lang="en-US" dirty="0"/>
          </a:p>
        </p:txBody>
      </p:sp>
    </p:spTree>
    <p:extLst>
      <p:ext uri="{BB962C8B-B14F-4D97-AF65-F5344CB8AC3E}">
        <p14:creationId xmlns:p14="http://schemas.microsoft.com/office/powerpoint/2010/main" val="4135046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dirty="0"/>
              <a:t>You can also take the NIH Certification (but it is much more complicated)</a:t>
            </a:r>
          </a:p>
          <a:p>
            <a:pPr defTabSz="931774"/>
            <a:r>
              <a:rPr lang="en-US" dirty="0"/>
              <a:t>How do I get my</a:t>
            </a:r>
            <a:r>
              <a:rPr lang="en-US" baseline="0" dirty="0"/>
              <a:t> certificates: </a:t>
            </a:r>
            <a:r>
              <a:rPr lang="en-US" dirty="0"/>
              <a:t>CITI will have an option in your account</a:t>
            </a:r>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5</a:t>
            </a:fld>
            <a:endParaRPr lang="en-US" dirty="0"/>
          </a:p>
        </p:txBody>
      </p:sp>
    </p:spTree>
    <p:extLst>
      <p:ext uri="{BB962C8B-B14F-4D97-AF65-F5344CB8AC3E}">
        <p14:creationId xmlns:p14="http://schemas.microsoft.com/office/powerpoint/2010/main" val="2876104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be afraid:</a:t>
            </a:r>
            <a:r>
              <a:rPr lang="en-US" baseline="0" dirty="0"/>
              <a:t> </a:t>
            </a:r>
            <a:r>
              <a:rPr lang="en-US" u="sng" baseline="0" dirty="0"/>
              <a:t>certify means e-signature</a:t>
            </a:r>
            <a:r>
              <a:rPr lang="en-US" baseline="0" dirty="0"/>
              <a:t>, legacy is the history ( the old system called </a:t>
            </a:r>
            <a:r>
              <a:rPr lang="en-US" baseline="0" dirty="0" err="1"/>
              <a:t>atune</a:t>
            </a:r>
            <a:r>
              <a:rPr lang="en-US" baseline="0" dirty="0"/>
              <a:t>), </a:t>
            </a:r>
            <a:r>
              <a:rPr lang="en-US" u="sng" baseline="0" dirty="0"/>
              <a:t>approve is confirm</a:t>
            </a:r>
            <a:r>
              <a:rPr lang="en-US" baseline="0" dirty="0"/>
              <a:t>.</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6</a:t>
            </a:fld>
            <a:endParaRPr lang="en-US" dirty="0"/>
          </a:p>
        </p:txBody>
      </p:sp>
    </p:spTree>
    <p:extLst>
      <p:ext uri="{BB962C8B-B14F-4D97-AF65-F5344CB8AC3E}">
        <p14:creationId xmlns:p14="http://schemas.microsoft.com/office/powerpoint/2010/main" val="220816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things in research just don't go as planned. </a:t>
            </a:r>
          </a:p>
          <a:p>
            <a:r>
              <a:rPr lang="en-US" b="1" dirty="0"/>
              <a:t>Renew:</a:t>
            </a:r>
            <a:r>
              <a:rPr lang="en-US" dirty="0"/>
              <a:t> When the protocol is close to the expiration date, the PIs will receive notifications. If they wish to renew the approval period for an additional year (the usual amount of time), a Renewal Submission must be submitted before the expiration date (earlier is better!).</a:t>
            </a:r>
          </a:p>
          <a:p>
            <a:pPr lvl="1"/>
            <a:r>
              <a:rPr lang="en-US" dirty="0"/>
              <a:t>Learn how to renew </a:t>
            </a:r>
            <a:r>
              <a:rPr lang="en-US" dirty="0">
                <a:hlinkClick r:id="rId3"/>
              </a:rPr>
              <a:t>here</a:t>
            </a:r>
            <a:r>
              <a:rPr lang="en-US" dirty="0"/>
              <a:t>! (Step by step help with screenshots)</a:t>
            </a:r>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9</a:t>
            </a:fld>
            <a:endParaRPr lang="en-US" dirty="0"/>
          </a:p>
        </p:txBody>
      </p:sp>
    </p:spTree>
    <p:extLst>
      <p:ext uri="{BB962C8B-B14F-4D97-AF65-F5344CB8AC3E}">
        <p14:creationId xmlns:p14="http://schemas.microsoft.com/office/powerpoint/2010/main" val="9052813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Did you know that research teams can work together in Cayuse?</a:t>
            </a:r>
          </a:p>
          <a:p>
            <a:pPr lvl="1"/>
            <a:r>
              <a:rPr lang="en-US" dirty="0"/>
              <a:t>Research teams can work together on drafting protocols and reading IRB member reviews.</a:t>
            </a:r>
          </a:p>
        </p:txBody>
      </p:sp>
      <p:sp>
        <p:nvSpPr>
          <p:cNvPr id="4" name="Slide Number Placeholder 3"/>
          <p:cNvSpPr>
            <a:spLocks noGrp="1"/>
          </p:cNvSpPr>
          <p:nvPr>
            <p:ph type="sldNum" sz="quarter" idx="10"/>
          </p:nvPr>
        </p:nvSpPr>
        <p:spPr/>
        <p:txBody>
          <a:bodyPr/>
          <a:lstStyle/>
          <a:p>
            <a:fld id="{32674CE4-FBD8-4481-AEFB-CA53E599A745}" type="slidenum">
              <a:rPr lang="en-US" smtClean="0"/>
              <a:t>10</a:t>
            </a:fld>
            <a:endParaRPr lang="en-US" dirty="0"/>
          </a:p>
        </p:txBody>
      </p:sp>
    </p:spTree>
    <p:extLst>
      <p:ext uri="{BB962C8B-B14F-4D97-AF65-F5344CB8AC3E}">
        <p14:creationId xmlns:p14="http://schemas.microsoft.com/office/powerpoint/2010/main" val="2805414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11</a:t>
            </a:fld>
            <a:endParaRPr lang="en-US" dirty="0"/>
          </a:p>
        </p:txBody>
      </p:sp>
    </p:spTree>
    <p:extLst>
      <p:ext uri="{BB962C8B-B14F-4D97-AF65-F5344CB8AC3E}">
        <p14:creationId xmlns:p14="http://schemas.microsoft.com/office/powerpoint/2010/main" val="1277066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2389009"/>
            <a:ext cx="112776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17" name="Footer Placeholder 16"/>
          <p:cNvSpPr>
            <a:spLocks noGrp="1"/>
          </p:cNvSpPr>
          <p:nvPr>
            <p:ph type="ftr" sz="quarter" idx="11"/>
          </p:nvPr>
        </p:nvSpPr>
        <p:spPr>
          <a:xfrm>
            <a:off x="7265116" y="4205288"/>
            <a:ext cx="1727200" cy="457200"/>
          </a:xfrm>
        </p:spPr>
        <p:txBody>
          <a:bodyPr/>
          <a:lstStyle>
            <a:lvl1pPr>
              <a:defRPr>
                <a:solidFill>
                  <a:schemeClr val="accent2">
                    <a:lumMod val="75000"/>
                  </a:schemeClr>
                </a:solidFill>
              </a:defRPr>
            </a:lvl1pPr>
          </a:lstStyle>
          <a:p>
            <a:r>
              <a:rPr lang="en-US"/>
              <a:t>Add a footer</a:t>
            </a:r>
            <a:endParaRPr lang="en-US" dirty="0"/>
          </a:p>
        </p:txBody>
      </p:sp>
      <p:sp>
        <p:nvSpPr>
          <p:cNvPr id="28" name="Date Placeholder 27"/>
          <p:cNvSpPr>
            <a:spLocks noGrp="1"/>
          </p:cNvSpPr>
          <p:nvPr>
            <p:ph type="dt" sz="half" idx="10"/>
          </p:nvPr>
        </p:nvSpPr>
        <p:spPr>
          <a:xfrm>
            <a:off x="9043832" y="4206240"/>
            <a:ext cx="1280160" cy="457200"/>
          </a:xfrm>
        </p:spPr>
        <p:txBody>
          <a:bodyPr/>
          <a:lstStyle>
            <a:lvl1pPr>
              <a:defRPr>
                <a:solidFill>
                  <a:schemeClr val="accent2">
                    <a:lumMod val="75000"/>
                  </a:schemeClr>
                </a:solidFill>
              </a:defRPr>
            </a:lvl1pPr>
          </a:lstStyle>
          <a:p>
            <a:fld id="{4E708F12-96AD-4ED4-8132-A78F5E42C1F5}" type="datetime1">
              <a:rPr lang="en-US" smtClean="0"/>
              <a:pPr/>
              <a:t>9/9/2025</a:t>
            </a:fld>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lvl1pPr>
              <a:defRPr/>
            </a:lvl1pPr>
            <a:lvl5pPr>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7FA170-8299-44AD-AEEF-FC686C3D7804}" type="datetime1">
              <a:rPr lang="en-US" smtClean="0"/>
              <a:t>9/9/2025</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2231763A-68EC-4ECD-9620-D9FE9CDDD622}" type="datetime1">
              <a:rPr lang="en-US" smtClean="0"/>
              <a:t>9/9/2025</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98BEDD-6160-49BB-B372-861DE7DE9BA5}" type="datetime1">
              <a:rPr lang="en-US" smtClean="0"/>
              <a:t>9/9/2025</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0AAE819F-B7FD-4B29-8F66-9E318144BC2A}" type="datetime1">
              <a:rPr lang="en-US" smtClean="0"/>
              <a:t>9/9/2025</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D4CA159C-B6E0-4F10-9F4A-2FA57003B139}" type="datetime1">
              <a:rPr lang="en-US" smtClean="0"/>
              <a:t>9/9/2025</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8" name="Footer Placeholder 27"/>
          <p:cNvSpPr>
            <a:spLocks noGrp="1"/>
          </p:cNvSpPr>
          <p:nvPr>
            <p:ph type="ftr" sz="quarter" idx="12"/>
          </p:nvPr>
        </p:nvSpPr>
        <p:spPr/>
        <p:txBody>
          <a:bodyPr rtlCol="0"/>
          <a:lstStyle/>
          <a:p>
            <a:r>
              <a:rPr lang="en-US" dirty="0"/>
              <a:t>Add a footer</a:t>
            </a:r>
          </a:p>
        </p:txBody>
      </p:sp>
      <p:sp>
        <p:nvSpPr>
          <p:cNvPr id="26" name="Date Placeholder 25"/>
          <p:cNvSpPr>
            <a:spLocks noGrp="1"/>
          </p:cNvSpPr>
          <p:nvPr>
            <p:ph type="dt" sz="half" idx="10"/>
          </p:nvPr>
        </p:nvSpPr>
        <p:spPr/>
        <p:txBody>
          <a:bodyPr rtlCol="0"/>
          <a:lstStyle/>
          <a:p>
            <a:fld id="{8170CBBB-D1D1-4386-A5E9-07F3477B78F3}" type="datetime1">
              <a:rPr lang="en-US" smtClean="0"/>
              <a:t>9/9/2025</a:t>
            </a:fld>
            <a:endParaRPr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4" name="Footer Placeholder 3"/>
          <p:cNvSpPr>
            <a:spLocks noGrp="1"/>
          </p:cNvSpPr>
          <p:nvPr>
            <p:ph type="ftr" sz="quarter" idx="11"/>
          </p:nvPr>
        </p:nvSpPr>
        <p:spPr>
          <a:xfrm>
            <a:off x="7010400" y="612648"/>
            <a:ext cx="1767840" cy="457200"/>
          </a:xfrm>
        </p:spPr>
        <p:txBody>
          <a:bodyPr/>
          <a:lstStyle/>
          <a:p>
            <a:r>
              <a:rPr lang="en-US" dirty="0"/>
              <a:t>Add a footer</a:t>
            </a:r>
          </a:p>
        </p:txBody>
      </p:sp>
      <p:sp>
        <p:nvSpPr>
          <p:cNvPr id="3" name="Date Placeholder 2"/>
          <p:cNvSpPr>
            <a:spLocks noGrp="1"/>
          </p:cNvSpPr>
          <p:nvPr>
            <p:ph type="dt" sz="half" idx="10"/>
          </p:nvPr>
        </p:nvSpPr>
        <p:spPr>
          <a:xfrm>
            <a:off x="8778240" y="612648"/>
            <a:ext cx="1276352" cy="457200"/>
          </a:xfrm>
        </p:spPr>
        <p:txBody>
          <a:bodyPr/>
          <a:lstStyle/>
          <a:p>
            <a:fld id="{9FA4CAD8-0EA7-4615-B69B-B2F199EF3A93}" type="datetime1">
              <a:rPr lang="en-US" smtClean="0"/>
              <a:t>9/9/2025</a:t>
            </a:fld>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B9234BD7-6953-492C-921B-E68B2D7F14C8}" type="datetime1">
              <a:rPr lang="en-US" smtClean="0"/>
              <a:t>9/9/2025</a:t>
            </a:fld>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5A17D9B-D4D3-4E23-88DF-2E354FA43196}" type="datetime1">
              <a:rPr lang="en-US" smtClean="0"/>
              <a:t>9/9/2025</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541F67C5-D04E-4576-B61C-12ABA14BBD6C}" type="datetime1">
              <a:rPr lang="en-US" smtClean="0"/>
              <a:t>9/9/2025</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1100">
                <a:solidFill>
                  <a:schemeClr val="accent2">
                    <a:lumMod val="75000"/>
                  </a:schemeClr>
                </a:solidFill>
              </a:defRPr>
            </a:lvl1pPr>
          </a:lstStyle>
          <a:p>
            <a:r>
              <a:rPr lang="en-US"/>
              <a:t>Add a footer</a:t>
            </a:r>
            <a:endParaRPr lang="en-US" dirty="0"/>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1100">
                <a:solidFill>
                  <a:schemeClr val="accent2">
                    <a:lumMod val="75000"/>
                  </a:schemeClr>
                </a:solidFill>
              </a:defRPr>
            </a:lvl1pPr>
          </a:lstStyle>
          <a:p>
            <a:fld id="{C20F09E4-6EA4-4BF3-9FC8-FF40373B88E6}" type="datetime1">
              <a:rPr lang="en-US" smtClean="0"/>
              <a:pPr/>
              <a:t>9/9/2025</a:t>
            </a:fld>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pp.edu/~research/irb/writing-your-protocol.s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cpp.edu/~research/irb/consent-forms.s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hyperlink" Target="https://www.cpp.edu/~research/irb/hints-help-and-examples.s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itiprogram.org/default.as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pp-t.cayuse424.com/#https://cpp.cayuse424.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cpp.cayuse424.com/#https://cpp.cayuse424.com/" TargetMode="External"/><Relationship Id="rId5" Type="http://schemas.openxmlformats.org/officeDocument/2006/relationships/hyperlink" Target="https://www.cpp.edu/~research/irb/Documents/Cayuse%20How%20to%20submit%20a%20new%20protocol.pptx" TargetMode="External"/><Relationship Id="rId4" Type="http://schemas.openxmlformats.org/officeDocument/2006/relationships/hyperlink" Target="https://www.cpp.edu/~research/irb/Documents/Getting%20into%20the%20Cayuse%20training%20website.docx"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pp.edu/~research/irb/Documents/CayuseReviewersCommentsTutorial.ppt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IRB Application Process</a:t>
            </a:r>
          </a:p>
        </p:txBody>
      </p:sp>
      <p:sp>
        <p:nvSpPr>
          <p:cNvPr id="3" name="Subtitle 2"/>
          <p:cNvSpPr>
            <a:spLocks noGrp="1"/>
          </p:cNvSpPr>
          <p:nvPr>
            <p:ph idx="1"/>
          </p:nvPr>
        </p:nvSpPr>
        <p:spPr/>
        <p:txBody>
          <a:bodyPr/>
          <a:lstStyle/>
          <a:p>
            <a:pPr marL="109728" indent="0" algn="ctr">
              <a:buNone/>
            </a:pPr>
            <a:endParaRPr lang="en-US" dirty="0"/>
          </a:p>
          <a:p>
            <a:pPr marL="109728" indent="0" algn="ctr">
              <a:buNone/>
            </a:pPr>
            <a:endParaRPr lang="en-US" dirty="0"/>
          </a:p>
          <a:p>
            <a:pPr marL="109728" indent="0" algn="ctr">
              <a:buNone/>
            </a:pPr>
            <a:r>
              <a:rPr lang="en-US" dirty="0"/>
              <a:t>Maya Monges-Hernandez, IRB Administrator</a:t>
            </a:r>
          </a:p>
          <a:p>
            <a:pPr marL="109728" indent="0" algn="ctr">
              <a:buNone/>
            </a:pPr>
            <a:r>
              <a:rPr lang="en-US" dirty="0"/>
              <a:t>California State Polytechnic University, Pomona</a:t>
            </a:r>
          </a:p>
          <a:p>
            <a:pPr marL="109728" indent="0" algn="ctr">
              <a:buNone/>
            </a:pPr>
            <a:r>
              <a:rPr lang="en-US" dirty="0"/>
              <a:t>Institutional Review Board</a:t>
            </a:r>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9B748-E441-4675-BADD-386BF09AB6B4}"/>
              </a:ext>
            </a:extLst>
          </p:cNvPr>
          <p:cNvSpPr>
            <a:spLocks noGrp="1"/>
          </p:cNvSpPr>
          <p:nvPr>
            <p:ph type="title"/>
          </p:nvPr>
        </p:nvSpPr>
        <p:spPr/>
        <p:txBody>
          <a:bodyPr/>
          <a:lstStyle/>
          <a:p>
            <a:r>
              <a:rPr lang="en-US" dirty="0"/>
              <a:t>More about Cayuse</a:t>
            </a:r>
          </a:p>
        </p:txBody>
      </p:sp>
      <p:sp>
        <p:nvSpPr>
          <p:cNvPr id="3" name="Content Placeholder 2">
            <a:extLst>
              <a:ext uri="{FF2B5EF4-FFF2-40B4-BE49-F238E27FC236}">
                <a16:creationId xmlns:a16="http://schemas.microsoft.com/office/drawing/2014/main" id="{E5939005-62D4-4ADB-8140-096759F8B3AA}"/>
              </a:ext>
            </a:extLst>
          </p:cNvPr>
          <p:cNvSpPr>
            <a:spLocks noGrp="1"/>
          </p:cNvSpPr>
          <p:nvPr>
            <p:ph idx="1"/>
          </p:nvPr>
        </p:nvSpPr>
        <p:spPr/>
        <p:txBody>
          <a:bodyPr>
            <a:normAutofit fontScale="77500" lnSpcReduction="20000"/>
          </a:bodyPr>
          <a:lstStyle/>
          <a:p>
            <a:r>
              <a:rPr lang="en-US" dirty="0"/>
              <a:t>Research teams can work together in Cayuse</a:t>
            </a:r>
          </a:p>
          <a:p>
            <a:pPr lvl="1"/>
            <a:r>
              <a:rPr lang="en-US" dirty="0"/>
              <a:t>For example, a professor can look at all of her students who have IRB protocols in the Cayuse IRB system.</a:t>
            </a:r>
          </a:p>
          <a:p>
            <a:r>
              <a:rPr lang="en-US" dirty="0"/>
              <a:t>The IRB Review</a:t>
            </a:r>
          </a:p>
          <a:p>
            <a:pPr lvl="1"/>
            <a:r>
              <a:rPr lang="en-US" b="1" dirty="0"/>
              <a:t>Reviews from the IRB member(s) </a:t>
            </a:r>
            <a:r>
              <a:rPr lang="en-US" dirty="0"/>
              <a:t>- The member(s) will post both 1) comments, which are required to be addressed because they are IRB regulatory concerns and 2) suggestions </a:t>
            </a:r>
          </a:p>
          <a:p>
            <a:pPr lvl="1"/>
            <a:r>
              <a:rPr lang="en-US" b="1" dirty="0"/>
              <a:t>The </a:t>
            </a:r>
            <a:r>
              <a:rPr lang="en-US" b="1" dirty="0">
                <a:solidFill>
                  <a:srgbClr val="FF0000"/>
                </a:solidFill>
              </a:rPr>
              <a:t>approval email</a:t>
            </a:r>
            <a:r>
              <a:rPr lang="en-US" dirty="0">
                <a:solidFill>
                  <a:srgbClr val="FF0000"/>
                </a:solidFill>
              </a:rPr>
              <a:t> </a:t>
            </a:r>
            <a:r>
              <a:rPr lang="en-US" dirty="0"/>
              <a:t>- When the protocol review has been completed, an approval email letter to conduct the research study will be issued.  A copy is kept within the </a:t>
            </a:r>
            <a:r>
              <a:rPr lang="en-US" b="1" u="sng" dirty="0">
                <a:solidFill>
                  <a:srgbClr val="FF0000"/>
                </a:solidFill>
              </a:rPr>
              <a:t>"Letters" </a:t>
            </a:r>
            <a:r>
              <a:rPr lang="en-US" dirty="0"/>
              <a:t>tab of a protocol.</a:t>
            </a:r>
          </a:p>
          <a:p>
            <a:r>
              <a:rPr lang="en-US" b="1" dirty="0"/>
              <a:t>If you need more time…you need a renewal</a:t>
            </a:r>
            <a:r>
              <a:rPr lang="en-US" dirty="0"/>
              <a:t> - The Cayuse system will send reminder notices at 45, 30 and 15 days before a protocol expires, so that the PI(s) have adequate time and opportunity to renew it.  </a:t>
            </a:r>
            <a:r>
              <a:rPr lang="en-US" b="1" dirty="0"/>
              <a:t>It is the PI’s, not the IRB’s, responsibility to renew their protocol before it expires. </a:t>
            </a:r>
          </a:p>
          <a:p>
            <a:pPr lvl="1"/>
            <a:r>
              <a:rPr lang="en-US" dirty="0"/>
              <a:t>For an explanation on how to renew your previously approved IRB protocol in Cayuse</a:t>
            </a:r>
          </a:p>
        </p:txBody>
      </p:sp>
    </p:spTree>
    <p:extLst>
      <p:ext uri="{BB962C8B-B14F-4D97-AF65-F5344CB8AC3E}">
        <p14:creationId xmlns:p14="http://schemas.microsoft.com/office/powerpoint/2010/main" val="567812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C9FCB-EAD7-40FC-BBD6-736173717127}"/>
              </a:ext>
            </a:extLst>
          </p:cNvPr>
          <p:cNvSpPr>
            <a:spLocks noGrp="1"/>
          </p:cNvSpPr>
          <p:nvPr>
            <p:ph type="title"/>
          </p:nvPr>
        </p:nvSpPr>
        <p:spPr/>
        <p:txBody>
          <a:bodyPr/>
          <a:lstStyle/>
          <a:p>
            <a:r>
              <a:rPr lang="en-US" dirty="0"/>
              <a:t>Protocol Writing</a:t>
            </a:r>
          </a:p>
        </p:txBody>
      </p:sp>
      <p:sp>
        <p:nvSpPr>
          <p:cNvPr id="3" name="Content Placeholder 2">
            <a:extLst>
              <a:ext uri="{FF2B5EF4-FFF2-40B4-BE49-F238E27FC236}">
                <a16:creationId xmlns:a16="http://schemas.microsoft.com/office/drawing/2014/main" id="{1933DAB9-32D3-4289-B859-34B7FE00CE5E}"/>
              </a:ext>
            </a:extLst>
          </p:cNvPr>
          <p:cNvSpPr>
            <a:spLocks noGrp="1"/>
          </p:cNvSpPr>
          <p:nvPr>
            <p:ph idx="1"/>
          </p:nvPr>
        </p:nvSpPr>
        <p:spPr/>
        <p:txBody>
          <a:bodyPr>
            <a:normAutofit/>
          </a:bodyPr>
          <a:lstStyle/>
          <a:p>
            <a:r>
              <a:rPr lang="en-US" dirty="0"/>
              <a:t>This is the most difficult part of doing the study.</a:t>
            </a:r>
          </a:p>
          <a:p>
            <a:pPr lvl="1"/>
            <a:r>
              <a:rPr lang="en-US" dirty="0"/>
              <a:t>I </a:t>
            </a:r>
            <a:r>
              <a:rPr lang="en-US" u="sng" dirty="0">
                <a:solidFill>
                  <a:srgbClr val="FF0000"/>
                </a:solidFill>
                <a:effectLst>
                  <a:outerShdw blurRad="38100" dist="38100" dir="2700000" algn="tl">
                    <a:srgbClr val="000000">
                      <a:alpha val="43137"/>
                    </a:srgbClr>
                  </a:outerShdw>
                </a:effectLst>
              </a:rPr>
              <a:t>use the word doc template </a:t>
            </a:r>
            <a:r>
              <a:rPr lang="en-US" dirty="0"/>
              <a:t>and then copy and past into Cayuse.</a:t>
            </a:r>
          </a:p>
          <a:p>
            <a:pPr lvl="1"/>
            <a:r>
              <a:rPr lang="en-US" dirty="0"/>
              <a:t>The Cayuse IRB software does not accept Word applications.</a:t>
            </a:r>
          </a:p>
          <a:p>
            <a:pPr lvl="1"/>
            <a:r>
              <a:rPr lang="en-US" dirty="0"/>
              <a:t>Samples: </a:t>
            </a:r>
            <a:r>
              <a:rPr lang="en-US" dirty="0">
                <a:hlinkClick r:id="rId3"/>
              </a:rPr>
              <a:t>https://www.cpp.edu/~research/irb/writing-your-protocol.shtml</a:t>
            </a:r>
            <a:endParaRPr lang="en-US" dirty="0"/>
          </a:p>
          <a:p>
            <a:r>
              <a:rPr lang="en-US" dirty="0"/>
              <a:t>Consent forms samples</a:t>
            </a:r>
          </a:p>
          <a:p>
            <a:pPr lvl="1"/>
            <a:r>
              <a:rPr lang="en-US" dirty="0">
                <a:hlinkClick r:id="rId4"/>
              </a:rPr>
              <a:t>https://www.cpp.edu/~research/irb/consent-forms.shtml</a:t>
            </a:r>
            <a:endParaRPr lang="en-US" dirty="0"/>
          </a:p>
          <a:p>
            <a:r>
              <a:rPr lang="en-US" dirty="0"/>
              <a:t>Anonymous versus confidential</a:t>
            </a:r>
          </a:p>
          <a:p>
            <a:pPr lvl="1"/>
            <a:r>
              <a:rPr lang="en-US" dirty="0"/>
              <a:t>A study cannot be both—it is one or the other</a:t>
            </a:r>
          </a:p>
        </p:txBody>
      </p:sp>
    </p:spTree>
    <p:extLst>
      <p:ext uri="{BB962C8B-B14F-4D97-AF65-F5344CB8AC3E}">
        <p14:creationId xmlns:p14="http://schemas.microsoft.com/office/powerpoint/2010/main" val="50875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fontScale="92500" lnSpcReduction="10000"/>
          </a:bodyPr>
          <a:lstStyle/>
          <a:p>
            <a:r>
              <a:rPr lang="en-US" dirty="0"/>
              <a:t>Our IRB goal is to make the application process as easy for you as possible.</a:t>
            </a:r>
          </a:p>
          <a:p>
            <a:pPr marL="109728" indent="0">
              <a:buNone/>
            </a:pPr>
            <a:r>
              <a:rPr lang="en-US" dirty="0"/>
              <a:t>We will:</a:t>
            </a:r>
          </a:p>
          <a:p>
            <a:r>
              <a:rPr lang="en-US" dirty="0"/>
              <a:t>Review the procedure, provide guidelines and guiding resources</a:t>
            </a:r>
          </a:p>
          <a:p>
            <a:r>
              <a:rPr lang="en-US" dirty="0"/>
              <a:t>Provide hints, help, and examples</a:t>
            </a:r>
          </a:p>
          <a:p>
            <a:pPr marL="109728" indent="0">
              <a:buNone/>
            </a:pPr>
            <a:r>
              <a:rPr lang="en-US" dirty="0"/>
              <a:t>You will:</a:t>
            </a:r>
          </a:p>
          <a:p>
            <a:r>
              <a:rPr lang="en-US" dirty="0"/>
              <a:t>Complete CITI Training</a:t>
            </a:r>
          </a:p>
          <a:p>
            <a:r>
              <a:rPr lang="en-US" dirty="0"/>
              <a:t>Request authentication</a:t>
            </a:r>
          </a:p>
          <a:p>
            <a:r>
              <a:rPr lang="en-US" dirty="0"/>
              <a:t>Navigate Cayuse IRB Website</a:t>
            </a:r>
          </a:p>
          <a:p>
            <a:r>
              <a:rPr lang="en-US" dirty="0"/>
              <a:t>Learn about protocol writing*</a:t>
            </a:r>
          </a:p>
          <a:p>
            <a:pPr lvl="1"/>
            <a:r>
              <a:rPr lang="en-US" dirty="0"/>
              <a:t>*includes resources, consent/assent forms FAQs and other forms</a:t>
            </a:r>
          </a:p>
        </p:txBody>
      </p:sp>
    </p:spTree>
    <p:extLst>
      <p:ext uri="{BB962C8B-B14F-4D97-AF65-F5344CB8AC3E}">
        <p14:creationId xmlns:p14="http://schemas.microsoft.com/office/powerpoint/2010/main" val="185189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8E85C89-8DF7-44BA-97AF-250F87D1B02C}"/>
              </a:ext>
            </a:extLst>
          </p:cNvPr>
          <p:cNvSpPr>
            <a:spLocks noGrp="1"/>
          </p:cNvSpPr>
          <p:nvPr>
            <p:ph type="title" idx="4294967295"/>
          </p:nvPr>
        </p:nvSpPr>
        <p:spPr>
          <a:xfrm>
            <a:off x="292100" y="595313"/>
            <a:ext cx="5608638" cy="414337"/>
          </a:xfrm>
          <a:prstGeom prst="rect">
            <a:avLst/>
          </a:prstGeom>
          <a:noFill/>
          <a:ln>
            <a:noFill/>
            <a:prstDash/>
          </a:ln>
          <a:effectLst/>
        </p:spPr>
        <p:txBody>
          <a:bodyPr rot="0" spcFirstLastPara="0" vertOverflow="overflow" horzOverflow="overflow" vert="horz" wrap="square" lIns="0" tIns="0" rIns="4572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
                <a:schemeClr val="accent3">
                  <a:lumMod val="75000"/>
                </a:schemeClr>
              </a:buClr>
              <a:buSzTx/>
              <a:buFontTx/>
              <a:buNone/>
              <a:tabLst/>
              <a:defRPr/>
            </a:pPr>
            <a:r>
              <a:rPr kumimoji="0" lang="en-US" sz="3200" b="0" i="0" u="none" strike="noStrike" kern="1200" cap="none" spc="0" normalizeH="0" baseline="0" noProof="0" dirty="0">
                <a:ln>
                  <a:noFill/>
                </a:ln>
                <a:solidFill>
                  <a:schemeClr val="tx2"/>
                </a:solidFill>
                <a:effectLst/>
                <a:uLnTx/>
                <a:uFillTx/>
                <a:latin typeface="+mn-lt"/>
                <a:ea typeface="+mn-ea"/>
                <a:cs typeface="+mn-cs"/>
              </a:rPr>
              <a:t>Over-view of the process</a:t>
            </a:r>
          </a:p>
        </p:txBody>
      </p:sp>
      <p:pic>
        <p:nvPicPr>
          <p:cNvPr id="1030" name="Picture 6" descr="flowchart">
            <a:extLst>
              <a:ext uri="{FF2B5EF4-FFF2-40B4-BE49-F238E27FC236}">
                <a16:creationId xmlns:a16="http://schemas.microsoft.com/office/drawing/2014/main" id="{B316C92A-EACD-4DA8-986D-831FCAE4090A}"/>
              </a:ext>
            </a:extLst>
          </p:cNvPr>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rcRect t="1585" b="1585"/>
          <a:stretch>
            <a:fillRect/>
          </a:stretch>
        </p:blipFill>
        <p:spPr bwMode="auto">
          <a:xfrm>
            <a:off x="936356" y="1331023"/>
            <a:ext cx="9224681" cy="4937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3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3A68A-23A7-403F-9E65-E46DA9CBBA2F}"/>
              </a:ext>
            </a:extLst>
          </p:cNvPr>
          <p:cNvSpPr>
            <a:spLocks noGrp="1"/>
          </p:cNvSpPr>
          <p:nvPr>
            <p:ph type="title"/>
          </p:nvPr>
        </p:nvSpPr>
        <p:spPr/>
        <p:txBody>
          <a:bodyPr/>
          <a:lstStyle/>
          <a:p>
            <a:r>
              <a:rPr lang="en-US" dirty="0"/>
              <a:t>Hints, Help and Examples</a:t>
            </a:r>
          </a:p>
        </p:txBody>
      </p:sp>
      <p:sp>
        <p:nvSpPr>
          <p:cNvPr id="3" name="Content Placeholder 2">
            <a:extLst>
              <a:ext uri="{FF2B5EF4-FFF2-40B4-BE49-F238E27FC236}">
                <a16:creationId xmlns:a16="http://schemas.microsoft.com/office/drawing/2014/main" id="{17145A74-0FE1-420A-8180-9EC4F8BF5F4C}"/>
              </a:ext>
            </a:extLst>
          </p:cNvPr>
          <p:cNvSpPr>
            <a:spLocks noGrp="1"/>
          </p:cNvSpPr>
          <p:nvPr>
            <p:ph idx="1"/>
          </p:nvPr>
        </p:nvSpPr>
        <p:spPr/>
        <p:txBody>
          <a:bodyPr/>
          <a:lstStyle/>
          <a:p>
            <a:r>
              <a:rPr lang="en-US" dirty="0"/>
              <a:t>Here is the link: </a:t>
            </a:r>
            <a:r>
              <a:rPr lang="en-US" dirty="0">
                <a:hlinkClick r:id="rId3"/>
              </a:rPr>
              <a:t>https://www.cpp.edu/~research/irb/hints-help-and-examples.shtml</a:t>
            </a:r>
            <a:endParaRPr lang="en-US" dirty="0"/>
          </a:p>
        </p:txBody>
      </p:sp>
    </p:spTree>
    <p:extLst>
      <p:ext uri="{BB962C8B-B14F-4D97-AF65-F5344CB8AC3E}">
        <p14:creationId xmlns:p14="http://schemas.microsoft.com/office/powerpoint/2010/main" val="1117624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91BC1-F2B2-4C02-851B-69FC5C38CE01}"/>
              </a:ext>
            </a:extLst>
          </p:cNvPr>
          <p:cNvSpPr>
            <a:spLocks noGrp="1"/>
          </p:cNvSpPr>
          <p:nvPr>
            <p:ph type="title"/>
          </p:nvPr>
        </p:nvSpPr>
        <p:spPr/>
        <p:txBody>
          <a:bodyPr/>
          <a:lstStyle/>
          <a:p>
            <a:r>
              <a:rPr lang="en-US" dirty="0"/>
              <a:t>CITI Certification</a:t>
            </a:r>
          </a:p>
        </p:txBody>
      </p:sp>
      <p:sp>
        <p:nvSpPr>
          <p:cNvPr id="3" name="Content Placeholder 2">
            <a:extLst>
              <a:ext uri="{FF2B5EF4-FFF2-40B4-BE49-F238E27FC236}">
                <a16:creationId xmlns:a16="http://schemas.microsoft.com/office/drawing/2014/main" id="{5D4666A0-BC8E-4E0E-A275-7D97EAAD608F}"/>
              </a:ext>
            </a:extLst>
          </p:cNvPr>
          <p:cNvSpPr>
            <a:spLocks noGrp="1"/>
          </p:cNvSpPr>
          <p:nvPr>
            <p:ph idx="1"/>
          </p:nvPr>
        </p:nvSpPr>
        <p:spPr/>
        <p:txBody>
          <a:bodyPr>
            <a:normAutofit/>
          </a:bodyPr>
          <a:lstStyle/>
          <a:p>
            <a:r>
              <a:rPr lang="en-US" dirty="0"/>
              <a:t>You can also take the NIH Certification </a:t>
            </a:r>
          </a:p>
          <a:p>
            <a:r>
              <a:rPr lang="en-US" dirty="0"/>
              <a:t>The link is available on-line at </a:t>
            </a:r>
            <a:r>
              <a:rPr lang="en-US" dirty="0">
                <a:hlinkClick r:id="rId3"/>
              </a:rPr>
              <a:t>https://www.citiprogram.org</a:t>
            </a:r>
            <a:endParaRPr lang="en-US" dirty="0"/>
          </a:p>
          <a:p>
            <a:pPr lvl="1"/>
            <a:r>
              <a:rPr lang="en-US" dirty="0"/>
              <a:t>modules addressing topics in both social science and bio-medical research followed by quizzes </a:t>
            </a:r>
          </a:p>
          <a:p>
            <a:pPr lvl="1"/>
            <a:r>
              <a:rPr lang="en-US" dirty="0"/>
              <a:t>How do I get my certificate?</a:t>
            </a:r>
          </a:p>
          <a:p>
            <a:pPr lvl="2"/>
            <a:r>
              <a:rPr lang="en-US" dirty="0"/>
              <a:t>CITI will have an option in your account</a:t>
            </a:r>
          </a:p>
        </p:txBody>
      </p:sp>
    </p:spTree>
    <p:extLst>
      <p:ext uri="{BB962C8B-B14F-4D97-AF65-F5344CB8AC3E}">
        <p14:creationId xmlns:p14="http://schemas.microsoft.com/office/powerpoint/2010/main" val="3024851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7D2A5-93BC-4066-BB84-DF687F32ADD3}"/>
              </a:ext>
            </a:extLst>
          </p:cNvPr>
          <p:cNvSpPr>
            <a:spLocks noGrp="1"/>
          </p:cNvSpPr>
          <p:nvPr>
            <p:ph type="title"/>
          </p:nvPr>
        </p:nvSpPr>
        <p:spPr/>
        <p:txBody>
          <a:bodyPr/>
          <a:lstStyle/>
          <a:p>
            <a:r>
              <a:rPr lang="en-US" dirty="0"/>
              <a:t>Cayuse Training</a:t>
            </a:r>
          </a:p>
        </p:txBody>
      </p:sp>
      <p:sp>
        <p:nvSpPr>
          <p:cNvPr id="3" name="Content Placeholder 2">
            <a:extLst>
              <a:ext uri="{FF2B5EF4-FFF2-40B4-BE49-F238E27FC236}">
                <a16:creationId xmlns:a16="http://schemas.microsoft.com/office/drawing/2014/main" id="{220C1F34-B637-4C89-8B06-4A85CFB3634F}"/>
              </a:ext>
            </a:extLst>
          </p:cNvPr>
          <p:cNvSpPr>
            <a:spLocks noGrp="1"/>
          </p:cNvSpPr>
          <p:nvPr>
            <p:ph idx="1"/>
          </p:nvPr>
        </p:nvSpPr>
        <p:spPr/>
        <p:txBody>
          <a:bodyPr>
            <a:normAutofit fontScale="92500"/>
          </a:bodyPr>
          <a:lstStyle/>
          <a:p>
            <a:r>
              <a:rPr lang="en-US" dirty="0"/>
              <a:t>Learn how to navigate in Cayuse IRB by going to the </a:t>
            </a:r>
            <a:r>
              <a:rPr lang="en-US" u="sng" dirty="0"/>
              <a:t>training</a:t>
            </a:r>
            <a:r>
              <a:rPr lang="en-US" dirty="0"/>
              <a:t> environment.  </a:t>
            </a:r>
          </a:p>
          <a:p>
            <a:pPr lvl="1"/>
            <a:r>
              <a:rPr lang="en-US" dirty="0"/>
              <a:t>Practice in the Cayuse IRB </a:t>
            </a:r>
            <a:r>
              <a:rPr lang="en-US" u="sng" dirty="0"/>
              <a:t>training</a:t>
            </a:r>
            <a:r>
              <a:rPr lang="en-US" dirty="0"/>
              <a:t> site, use </a:t>
            </a:r>
            <a:r>
              <a:rPr lang="en-US" dirty="0">
                <a:hlinkClick r:id="rId3" tooltip="https://cpp-t.cayuse424.com/"/>
              </a:rPr>
              <a:t>https://cpp-t.cayuse424.com/.</a:t>
            </a:r>
            <a:endParaRPr lang="en-US" dirty="0"/>
          </a:p>
          <a:p>
            <a:pPr lvl="1"/>
            <a:r>
              <a:rPr lang="en-US" dirty="0"/>
              <a:t>Use this guideline to get in and around the </a:t>
            </a:r>
            <a:r>
              <a:rPr lang="en-US" u="sng" dirty="0"/>
              <a:t>training</a:t>
            </a:r>
            <a:r>
              <a:rPr lang="en-US" dirty="0"/>
              <a:t> site:  </a:t>
            </a:r>
            <a:r>
              <a:rPr lang="en-US" dirty="0">
                <a:hlinkClick r:id="rId4" tooltip="Using the Cayuse IRB training website"/>
              </a:rPr>
              <a:t>Cayuse training website</a:t>
            </a:r>
            <a:endParaRPr lang="en-US" dirty="0"/>
          </a:p>
          <a:p>
            <a:r>
              <a:rPr lang="en-US" dirty="0"/>
              <a:t>Then review the Cayuse tutorial </a:t>
            </a:r>
            <a:r>
              <a:rPr lang="en-US" dirty="0">
                <a:hlinkClick r:id="rId5"/>
              </a:rPr>
              <a:t>“Submitting a New Protocol”</a:t>
            </a:r>
            <a:r>
              <a:rPr lang="en-US" dirty="0"/>
              <a:t> to learn how to navigate, complete, and submit an </a:t>
            </a:r>
            <a:r>
              <a:rPr lang="en-US" u="sng" dirty="0"/>
              <a:t>actual</a:t>
            </a:r>
            <a:r>
              <a:rPr lang="en-US" dirty="0"/>
              <a:t> IRB protocol.</a:t>
            </a:r>
          </a:p>
          <a:p>
            <a:r>
              <a:rPr lang="en-US" dirty="0"/>
              <a:t>4.</a:t>
            </a:r>
            <a:r>
              <a:rPr lang="en-US" b="1" dirty="0"/>
              <a:t> To actually submit an IRB protocol,</a:t>
            </a:r>
            <a:r>
              <a:rPr lang="en-US" dirty="0"/>
              <a:t> enter the Cayuse IRB site using your Bronco Credentials (from authentication process above) and start a </a:t>
            </a:r>
            <a:r>
              <a:rPr lang="en-US" u="sng" dirty="0">
                <a:solidFill>
                  <a:srgbClr val="FF0000"/>
                </a:solidFill>
                <a:effectLst>
                  <a:outerShdw blurRad="38100" dist="38100" dir="2700000" algn="tl">
                    <a:srgbClr val="000000">
                      <a:alpha val="43137"/>
                    </a:srgbClr>
                  </a:outerShdw>
                </a:effectLst>
              </a:rPr>
              <a:t>"new study".</a:t>
            </a:r>
          </a:p>
          <a:p>
            <a:r>
              <a:rPr lang="en-US" b="1" dirty="0"/>
              <a:t>For the Cayuse IRB site to </a:t>
            </a:r>
            <a:r>
              <a:rPr lang="en-US" b="1" u="sng" dirty="0"/>
              <a:t>start</a:t>
            </a:r>
            <a:r>
              <a:rPr lang="en-US" b="1" dirty="0"/>
              <a:t> or </a:t>
            </a:r>
            <a:r>
              <a:rPr lang="en-US" b="1" u="sng" dirty="0"/>
              <a:t>continue</a:t>
            </a:r>
            <a:r>
              <a:rPr lang="en-US" b="1" dirty="0"/>
              <a:t> with an existing protocol, use </a:t>
            </a:r>
            <a:r>
              <a:rPr lang="en-US" b="1" dirty="0">
                <a:hlinkClick r:id="rId6" tooltip="https://cpp.cayuse424.com/"/>
              </a:rPr>
              <a:t>https://cpp.cayuse424.com/</a:t>
            </a:r>
            <a:endParaRPr lang="en-US" b="1" dirty="0"/>
          </a:p>
          <a:p>
            <a:endParaRPr lang="en-US" dirty="0"/>
          </a:p>
          <a:p>
            <a:endParaRPr lang="en-US" dirty="0"/>
          </a:p>
        </p:txBody>
      </p:sp>
    </p:spTree>
    <p:extLst>
      <p:ext uri="{BB962C8B-B14F-4D97-AF65-F5344CB8AC3E}">
        <p14:creationId xmlns:p14="http://schemas.microsoft.com/office/powerpoint/2010/main" val="2404166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find </a:t>
            </a:r>
            <a:r>
              <a:rPr lang="en-US"/>
              <a:t>your: Study</a:t>
            </a:r>
            <a:endParaRPr lang="en-US" dirty="0"/>
          </a:p>
        </p:txBody>
      </p:sp>
      <p:pic>
        <p:nvPicPr>
          <p:cNvPr id="1026" name="Picture 1" descr="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774" y="1937753"/>
            <a:ext cx="10458451"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1104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details</a:t>
            </a:r>
          </a:p>
        </p:txBody>
      </p:sp>
      <p:pic>
        <p:nvPicPr>
          <p:cNvPr id="2050" name="Picture 2" descr="image00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22" y="2814638"/>
            <a:ext cx="10683355" cy="2119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5278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9BC39-51A8-4A0A-8D17-D62F345BA2D4}"/>
              </a:ext>
            </a:extLst>
          </p:cNvPr>
          <p:cNvSpPr>
            <a:spLocks noGrp="1"/>
          </p:cNvSpPr>
          <p:nvPr>
            <p:ph type="title"/>
          </p:nvPr>
        </p:nvSpPr>
        <p:spPr/>
        <p:txBody>
          <a:bodyPr/>
          <a:lstStyle/>
          <a:p>
            <a:r>
              <a:rPr lang="en-US" dirty="0"/>
              <a:t>Cayuse (Continued)</a:t>
            </a:r>
          </a:p>
        </p:txBody>
      </p:sp>
      <p:sp>
        <p:nvSpPr>
          <p:cNvPr id="3" name="Content Placeholder 2">
            <a:extLst>
              <a:ext uri="{FF2B5EF4-FFF2-40B4-BE49-F238E27FC236}">
                <a16:creationId xmlns:a16="http://schemas.microsoft.com/office/drawing/2014/main" id="{D884520E-3E0E-403A-A4BE-1152E45643C1}"/>
              </a:ext>
            </a:extLst>
          </p:cNvPr>
          <p:cNvSpPr>
            <a:spLocks noGrp="1"/>
          </p:cNvSpPr>
          <p:nvPr>
            <p:ph idx="1"/>
          </p:nvPr>
        </p:nvSpPr>
        <p:spPr>
          <a:xfrm>
            <a:off x="609600" y="2043113"/>
            <a:ext cx="10972800" cy="4531423"/>
          </a:xfrm>
        </p:spPr>
        <p:txBody>
          <a:bodyPr>
            <a:normAutofit fontScale="92500" lnSpcReduction="10000"/>
          </a:bodyPr>
          <a:lstStyle/>
          <a:p>
            <a:r>
              <a:rPr lang="en-US" b="1" dirty="0"/>
              <a:t>Other reasons that you need to go into Cayuse…</a:t>
            </a:r>
          </a:p>
          <a:p>
            <a:r>
              <a:rPr lang="en-US" b="1" dirty="0"/>
              <a:t>Revise: </a:t>
            </a:r>
            <a:r>
              <a:rPr lang="en-US" dirty="0"/>
              <a:t>Returned to the PIs with comments.  </a:t>
            </a:r>
          </a:p>
          <a:p>
            <a:pPr lvl="1"/>
            <a:r>
              <a:rPr lang="en-US" dirty="0"/>
              <a:t>Learn how to navigate through revisions </a:t>
            </a:r>
            <a:r>
              <a:rPr lang="en-US" dirty="0">
                <a:hlinkClick r:id="rId3"/>
              </a:rPr>
              <a:t>here.</a:t>
            </a:r>
            <a:r>
              <a:rPr lang="en-US" dirty="0"/>
              <a:t> (Step by step help with screenshots)</a:t>
            </a:r>
          </a:p>
          <a:p>
            <a:r>
              <a:rPr lang="en-US" b="1" dirty="0">
                <a:solidFill>
                  <a:srgbClr val="FF0000"/>
                </a:solidFill>
              </a:rPr>
              <a:t>Amend (modification):</a:t>
            </a:r>
            <a:r>
              <a:rPr lang="en-US" dirty="0">
                <a:solidFill>
                  <a:srgbClr val="FF0000"/>
                </a:solidFill>
              </a:rPr>
              <a:t> After IRB approval, when the PI(s) would like to change things to the approved protocol, they must submit an Amendment Submission.</a:t>
            </a:r>
          </a:p>
          <a:p>
            <a:pPr lvl="1"/>
            <a:r>
              <a:rPr lang="en-US" dirty="0">
                <a:solidFill>
                  <a:srgbClr val="FF0000"/>
                </a:solidFill>
              </a:rPr>
              <a:t>Our website has step by step help with screenshots</a:t>
            </a:r>
          </a:p>
          <a:p>
            <a:r>
              <a:rPr lang="en-US" b="1" dirty="0"/>
              <a:t>Adverse Event (Incident):</a:t>
            </a:r>
            <a:r>
              <a:rPr lang="en-US" dirty="0"/>
              <a:t>                                                                                                </a:t>
            </a:r>
          </a:p>
          <a:p>
            <a:r>
              <a:rPr lang="en-US" dirty="0"/>
              <a:t> Researchers may encounter "adverse events" and unanticipated problems.</a:t>
            </a:r>
          </a:p>
          <a:p>
            <a:pPr lvl="1"/>
            <a:r>
              <a:rPr lang="en-US" dirty="0"/>
              <a:t>Cayuse will also provide guidance for reporting</a:t>
            </a:r>
          </a:p>
        </p:txBody>
      </p:sp>
    </p:spTree>
    <p:extLst>
      <p:ext uri="{BB962C8B-B14F-4D97-AF65-F5344CB8AC3E}">
        <p14:creationId xmlns:p14="http://schemas.microsoft.com/office/powerpoint/2010/main" val="381651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Training presentation</Template>
  <TotalTime>128</TotalTime>
  <Words>1019</Words>
  <Application>Microsoft Office PowerPoint</Application>
  <PresentationFormat>Widescreen</PresentationFormat>
  <Paragraphs>88</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Georgia</vt:lpstr>
      <vt:lpstr>Wingdings 2</vt:lpstr>
      <vt:lpstr>Training presentation</vt:lpstr>
      <vt:lpstr>The IRB Application Process</vt:lpstr>
      <vt:lpstr>Introduction</vt:lpstr>
      <vt:lpstr>Over-view of the process</vt:lpstr>
      <vt:lpstr>Hints, Help and Examples</vt:lpstr>
      <vt:lpstr>CITI Certification</vt:lpstr>
      <vt:lpstr>Cayuse Training</vt:lpstr>
      <vt:lpstr>To find your: Study</vt:lpstr>
      <vt:lpstr>Study details</vt:lpstr>
      <vt:lpstr>Cayuse (Continued)</vt:lpstr>
      <vt:lpstr>More about Cayuse</vt:lpstr>
      <vt:lpstr>Protocol Writing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IRB Application Process</dc:title>
  <dc:creator>USER</dc:creator>
  <cp:lastModifiedBy>Matthew Franklyn Ngoi</cp:lastModifiedBy>
  <cp:revision>19</cp:revision>
  <cp:lastPrinted>2019-03-09T20:44:43Z</cp:lastPrinted>
  <dcterms:created xsi:type="dcterms:W3CDTF">2017-09-22T23:24:50Z</dcterms:created>
  <dcterms:modified xsi:type="dcterms:W3CDTF">2025-09-09T20:52:27Z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