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19"/>
  </p:notesMasterIdLst>
  <p:sldIdLst>
    <p:sldId id="256" r:id="rId2"/>
    <p:sldId id="340" r:id="rId3"/>
    <p:sldId id="341" r:id="rId4"/>
    <p:sldId id="342" r:id="rId5"/>
    <p:sldId id="343" r:id="rId6"/>
    <p:sldId id="260" r:id="rId7"/>
    <p:sldId id="344" r:id="rId8"/>
    <p:sldId id="261" r:id="rId9"/>
    <p:sldId id="263" r:id="rId10"/>
    <p:sldId id="346" r:id="rId11"/>
    <p:sldId id="274" r:id="rId12"/>
    <p:sldId id="262" r:id="rId13"/>
    <p:sldId id="264" r:id="rId14"/>
    <p:sldId id="265" r:id="rId15"/>
    <p:sldId id="267" r:id="rId16"/>
    <p:sldId id="276" r:id="rId17"/>
    <p:sldId id="271" r:id="rId18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2" y="6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C96636-09D4-44BF-BFD6-E6B78B96DE3D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530C18-9B33-4AD8-8831-1AE58EF0C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511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90BB-C59A-4D85-BBBF-D724EC7FFE9E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4557-3998-46E1-A519-D01A33D70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790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90BB-C59A-4D85-BBBF-D724EC7FFE9E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4557-3998-46E1-A519-D01A33D70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424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90BB-C59A-4D85-BBBF-D724EC7FFE9E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4557-3998-46E1-A519-D01A33D703CE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3668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90BB-C59A-4D85-BBBF-D724EC7FFE9E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4557-3998-46E1-A519-D01A33D70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7423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90BB-C59A-4D85-BBBF-D724EC7FFE9E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4557-3998-46E1-A519-D01A33D703CE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0783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90BB-C59A-4D85-BBBF-D724EC7FFE9E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4557-3998-46E1-A519-D01A33D70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5580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90BB-C59A-4D85-BBBF-D724EC7FFE9E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4557-3998-46E1-A519-D01A33D70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412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90BB-C59A-4D85-BBBF-D724EC7FFE9E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4557-3998-46E1-A519-D01A33D70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104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90BB-C59A-4D85-BBBF-D724EC7FFE9E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4557-3998-46E1-A519-D01A33D70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776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90BB-C59A-4D85-BBBF-D724EC7FFE9E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4557-3998-46E1-A519-D01A33D70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213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90BB-C59A-4D85-BBBF-D724EC7FFE9E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4557-3998-46E1-A519-D01A33D70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647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90BB-C59A-4D85-BBBF-D724EC7FFE9E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4557-3998-46E1-A519-D01A33D70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693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90BB-C59A-4D85-BBBF-D724EC7FFE9E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4557-3998-46E1-A519-D01A33D70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422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90BB-C59A-4D85-BBBF-D724EC7FFE9E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4557-3998-46E1-A519-D01A33D70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909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90BB-C59A-4D85-BBBF-D724EC7FFE9E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4557-3998-46E1-A519-D01A33D70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279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C90BB-C59A-4D85-BBBF-D724EC7FFE9E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64557-3998-46E1-A519-D01A33D70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929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C90BB-C59A-4D85-BBBF-D724EC7FFE9E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5E64557-3998-46E1-A519-D01A33D703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69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classroom-aid.com/2012/12/15/10-ways-augmented-reality-could-change-learning-experience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verge.com/2021/5/18/22442328/google-io-2021-ai-language-model-lamda-pluto" TargetMode="External"/><Relationship Id="rId2" Type="http://schemas.openxmlformats.org/officeDocument/2006/relationships/hyperlink" Target="https://mindmatters.ai/2022/01/will-chatbots-replace-the-art-of-human-conversation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ai.com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lan_Turing" TargetMode="External"/><Relationship Id="rId2" Type="http://schemas.openxmlformats.org/officeDocument/2006/relationships/hyperlink" Target="https://en.wikipedia.org/wiki/Turing_test#:~:text=The%20Turing%20test%2C%20originally%20called,from%2C%20that%20of%20a%20human.&amp;text=If%20the%20evaluator%20cannot%20reliably,to%20have%20passed%20the%20test.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7gh6_U7Nfjs?t=30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05CB1-9FB3-4DF8-BF34-3555CF0D41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0196" y="2913354"/>
            <a:ext cx="7766936" cy="1646302"/>
          </a:xfrm>
        </p:spPr>
        <p:txBody>
          <a:bodyPr/>
          <a:lstStyle/>
          <a:p>
            <a:r>
              <a:rPr lang="en-US" dirty="0"/>
              <a:t>Machine Learning</a:t>
            </a:r>
            <a:br>
              <a:rPr lang="en-US" dirty="0"/>
            </a:br>
            <a:r>
              <a:rPr lang="en-US" dirty="0"/>
              <a:t>February 7</a:t>
            </a:r>
            <a:r>
              <a:rPr lang="en-US" baseline="30000" dirty="0"/>
              <a:t>th</a:t>
            </a:r>
            <a:r>
              <a:rPr lang="en-US" dirty="0"/>
              <a:t>, 2022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EA0E54-0167-4E3A-83BC-703031DD42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3891" y="5463997"/>
            <a:ext cx="3704475" cy="1096899"/>
          </a:xfrm>
        </p:spPr>
        <p:txBody>
          <a:bodyPr>
            <a:normAutofit fontScale="85000" lnSpcReduction="20000"/>
          </a:bodyPr>
          <a:lstStyle/>
          <a:p>
            <a:r>
              <a:rPr lang="en-US"/>
              <a:t>Dr. Carsten Lange</a:t>
            </a:r>
            <a:br>
              <a:rPr lang="en-US"/>
            </a:br>
            <a:r>
              <a:rPr lang="en-US"/>
              <a:t>Professor of Economics</a:t>
            </a:r>
          </a:p>
          <a:p>
            <a:r>
              <a:rPr lang="en-US"/>
              <a:t>California State University, Pomona</a:t>
            </a:r>
          </a:p>
          <a:p>
            <a:r>
              <a:rPr lang="en-US"/>
              <a:t>clange@cpp.edu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010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94A3B-C9F7-4BB9-BADD-6CBC1C8A4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8546"/>
          </a:xfrm>
        </p:spPr>
        <p:txBody>
          <a:bodyPr/>
          <a:lstStyle/>
          <a:p>
            <a:r>
              <a:rPr lang="en-US" dirty="0"/>
              <a:t>The MNIST </a:t>
            </a:r>
            <a:r>
              <a:rPr lang="en-US" dirty="0" err="1"/>
              <a:t>Datase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6F5309A-477E-4CFC-A3E7-6A95A41E7F1C}"/>
              </a:ext>
            </a:extLst>
          </p:cNvPr>
          <p:cNvSpPr/>
          <p:nvPr/>
        </p:nvSpPr>
        <p:spPr>
          <a:xfrm>
            <a:off x="219307" y="3173506"/>
            <a:ext cx="6224524" cy="12694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E85630-76ED-4EEB-AF0D-666D6D69A7B4}"/>
              </a:ext>
            </a:extLst>
          </p:cNvPr>
          <p:cNvSpPr txBox="1"/>
          <p:nvPr/>
        </p:nvSpPr>
        <p:spPr>
          <a:xfrm>
            <a:off x="361944" y="2090172"/>
            <a:ext cx="9825547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`</a:t>
            </a:r>
            <a:r>
              <a:rPr lang="en-US" sz="2800" dirty="0"/>
              <a:t>MNIST` is a classic dataset in machine learning, consisting of 28x28 gray-scale images of handwritten digits. The original training set contains 60,000 examples and the test set contains 10,000 examples. Here we will be working with a subset of this data: </a:t>
            </a:r>
            <a:r>
              <a:rPr lang="en-US" sz="2800" dirty="0">
                <a:highlight>
                  <a:srgbClr val="FFFF00"/>
                </a:highlight>
              </a:rPr>
              <a:t>a training set of 8,500 examples and a test set of 1,500 examples</a:t>
            </a:r>
            <a:r>
              <a:rPr lang="en-US" sz="2800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835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8CECDE-C79F-42B8-86BD-D3E5B5207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Training Data, Test Data, and </a:t>
            </a:r>
            <a:br>
              <a:rPr lang="en-US" dirty="0"/>
            </a:br>
            <a:r>
              <a:rPr lang="en-US" dirty="0"/>
              <a:t>Cross Validation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911D3-D7A1-4780-A7B3-DEDE448FF1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Training 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6936D1-B8FF-4D02-96E2-032F791B08B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Are used to optimize/train the ML procedure</a:t>
            </a:r>
          </a:p>
          <a:p>
            <a:r>
              <a:rPr lang="en-US" dirty="0"/>
              <a:t>The input data are known for each record (here: the 784 element lists for the 7,800 images).</a:t>
            </a:r>
          </a:p>
          <a:p>
            <a:r>
              <a:rPr lang="en-US" dirty="0"/>
              <a:t>The targets are known for each record (here: the correct labels (0, 1, 2, 3 … 9) for each of the 7800 images)</a:t>
            </a:r>
          </a:p>
          <a:p>
            <a:r>
              <a:rPr lang="en-US" dirty="0"/>
              <a:t>The ML procedure is trained to best predict the known target data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CAF501-778A-4766-B214-FBC6A2E5E8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Test Data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1EB5BA-AC43-4219-A35A-74F573BCBE7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Test data are never used for training. They are only used to test the performance of the trained ML procedure.</a:t>
            </a:r>
          </a:p>
          <a:p>
            <a:pPr>
              <a:buFont typeface="+mj-lt"/>
              <a:buAutoNum type="arabicPeriod"/>
            </a:pPr>
            <a:r>
              <a:rPr lang="en-US" dirty="0"/>
              <a:t>The input data of the test data set are fed into the trained ML procedure (here: the 784 element lists for the 1,000 images)..</a:t>
            </a:r>
          </a:p>
          <a:p>
            <a:pPr>
              <a:buFont typeface="+mj-lt"/>
              <a:buAutoNum type="arabicPeriod"/>
            </a:pPr>
            <a:r>
              <a:rPr lang="en-US" dirty="0"/>
              <a:t>The ML procedure predicts a label (here: 0,1,2, … or 9).</a:t>
            </a:r>
          </a:p>
          <a:p>
            <a:pPr>
              <a:buFont typeface="+mj-lt"/>
              <a:buAutoNum type="arabicPeriod"/>
            </a:pPr>
            <a:r>
              <a:rPr lang="en-US" dirty="0"/>
              <a:t>The prediction is compared to the true label.</a:t>
            </a:r>
          </a:p>
          <a:p>
            <a:pPr>
              <a:buFont typeface="+mj-lt"/>
              <a:buAutoNum type="arabicPeriod"/>
            </a:pPr>
            <a:r>
              <a:rPr lang="en-US" dirty="0"/>
              <a:t>The average error is calculated.</a:t>
            </a:r>
          </a:p>
        </p:txBody>
      </p:sp>
    </p:spTree>
    <p:extLst>
      <p:ext uri="{BB962C8B-B14F-4D97-AF65-F5344CB8AC3E}">
        <p14:creationId xmlns:p14="http://schemas.microsoft.com/office/powerpoint/2010/main" val="4057104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2E139-D170-4B4F-AC5B-373FAB7DF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 Learning vs. Domain Knowledge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FE791B-E7D0-40B8-BC14-AC1A5FD430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flipH="1">
            <a:off x="2715490" y="1435755"/>
            <a:ext cx="4063999" cy="26497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39B0693-7997-4C63-BD47-37D688495C09}"/>
              </a:ext>
            </a:extLst>
          </p:cNvPr>
          <p:cNvSpPr txBox="1"/>
          <p:nvPr/>
        </p:nvSpPr>
        <p:spPr>
          <a:xfrm>
            <a:off x="678874" y="4422648"/>
            <a:ext cx="3708400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accent1"/>
                </a:solidFill>
              </a:rPr>
              <a:t>Domain Expert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Understands Problem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Provides Strategies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Provides and Prepares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Advises with Data Encoding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4734D8-A4DF-45C7-B574-1AA6D3BE7A30}"/>
              </a:ext>
            </a:extLst>
          </p:cNvPr>
          <p:cNvSpPr txBox="1"/>
          <p:nvPr/>
        </p:nvSpPr>
        <p:spPr>
          <a:xfrm>
            <a:off x="4925289" y="4422648"/>
            <a:ext cx="3708400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</a:rPr>
              <a:t>Machine Learning Expert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Data Encoding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Standardizes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Chooses Algorithms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Optimizes Learning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Tests Results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Implements Learning Results</a:t>
            </a:r>
          </a:p>
        </p:txBody>
      </p:sp>
    </p:spTree>
    <p:extLst>
      <p:ext uri="{BB962C8B-B14F-4D97-AF65-F5344CB8AC3E}">
        <p14:creationId xmlns:p14="http://schemas.microsoft.com/office/powerpoint/2010/main" val="4246307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E35FC1-4B22-4147-879C-D27C94BD41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955" y="250946"/>
            <a:ext cx="1146246" cy="14448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D78573-9FBE-47AF-962B-DE2BC48AF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5538" y="609600"/>
            <a:ext cx="5698464" cy="1320800"/>
          </a:xfrm>
        </p:spPr>
        <p:txBody>
          <a:bodyPr/>
          <a:lstStyle/>
          <a:p>
            <a:r>
              <a:rPr lang="en-US" dirty="0"/>
              <a:t>Domain Knowledge: </a:t>
            </a:r>
            <a:br>
              <a:rPr lang="en-US" dirty="0"/>
            </a:br>
            <a:r>
              <a:rPr lang="en-US" dirty="0"/>
              <a:t>Raster Images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E15BB9-CF77-4895-8450-F19192E09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284900"/>
            <a:ext cx="8596668" cy="3880773"/>
          </a:xfrm>
        </p:spPr>
        <p:txBody>
          <a:bodyPr/>
          <a:lstStyle/>
          <a:p>
            <a:r>
              <a:rPr lang="en-US" dirty="0"/>
              <a:t>How are handwritten numbers stored in images?</a:t>
            </a:r>
          </a:p>
          <a:p>
            <a:r>
              <a:rPr lang="en-US" dirty="0"/>
              <a:t>How can raster imagines be encoded?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56564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835A9-42F5-47C5-85D5-79C1CD49B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65018"/>
          </a:xfrm>
        </p:spPr>
        <p:txBody>
          <a:bodyPr>
            <a:normAutofit fontScale="90000"/>
          </a:bodyPr>
          <a:lstStyle/>
          <a:p>
            <a:r>
              <a:rPr lang="en-US" dirty="0"/>
              <a:t>Grey scale 28x28 Raster Image (number 9)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9253A6-2D56-43E3-805B-AE9F6C794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815" y="1667066"/>
            <a:ext cx="4812434" cy="458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31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A086C4E-72A5-4C43-A2FF-BF82886A3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318504"/>
            <a:ext cx="8596668" cy="472666"/>
          </a:xfrm>
        </p:spPr>
        <p:txBody>
          <a:bodyPr/>
          <a:lstStyle/>
          <a:p>
            <a:r>
              <a:rPr lang="en-US" dirty="0"/>
              <a:t>Problem: Most ML Algorithms require lists of numbers rather than arrays.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DF788A-971D-4E0F-9DD3-0652414F8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04" y="75438"/>
            <a:ext cx="6578146" cy="62430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A61C157-D5BB-42E1-B2D9-0BD55C06DBC6}"/>
              </a:ext>
            </a:extLst>
          </p:cNvPr>
          <p:cNvSpPr txBox="1"/>
          <p:nvPr/>
        </p:nvSpPr>
        <p:spPr>
          <a:xfrm>
            <a:off x="394887" y="155448"/>
            <a:ext cx="1717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784 list/vector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13108E-2C15-41F4-AA9B-FCE122BF5659}"/>
              </a:ext>
            </a:extLst>
          </p:cNvPr>
          <p:cNvSpPr/>
          <p:nvPr/>
        </p:nvSpPr>
        <p:spPr>
          <a:xfrm>
            <a:off x="2276856" y="155448"/>
            <a:ext cx="173736" cy="61630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E3A467-C7B1-43B2-BDAD-73BEBEF046CB}"/>
              </a:ext>
            </a:extLst>
          </p:cNvPr>
          <p:cNvSpPr/>
          <p:nvPr/>
        </p:nvSpPr>
        <p:spPr>
          <a:xfrm>
            <a:off x="2502408" y="170688"/>
            <a:ext cx="173736" cy="616305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69A7484-71EA-4C44-B402-6A1701DC9DB3}"/>
              </a:ext>
            </a:extLst>
          </p:cNvPr>
          <p:cNvSpPr/>
          <p:nvPr/>
        </p:nvSpPr>
        <p:spPr>
          <a:xfrm>
            <a:off x="2744724" y="155448"/>
            <a:ext cx="173736" cy="616305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8171749-AF7A-4A01-8211-D64DBB4E843C}"/>
              </a:ext>
            </a:extLst>
          </p:cNvPr>
          <p:cNvSpPr/>
          <p:nvPr/>
        </p:nvSpPr>
        <p:spPr>
          <a:xfrm>
            <a:off x="2970276" y="163068"/>
            <a:ext cx="173736" cy="616305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D02400-62E6-4E5F-AC64-265385A6AEB9}"/>
              </a:ext>
            </a:extLst>
          </p:cNvPr>
          <p:cNvSpPr txBox="1"/>
          <p:nvPr/>
        </p:nvSpPr>
        <p:spPr>
          <a:xfrm>
            <a:off x="8898890" y="524780"/>
            <a:ext cx="1393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28x28 array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76B4EE-9708-4CA6-AF2F-B3764FAAE4B6}"/>
              </a:ext>
            </a:extLst>
          </p:cNvPr>
          <p:cNvSpPr/>
          <p:nvPr/>
        </p:nvSpPr>
        <p:spPr>
          <a:xfrm>
            <a:off x="474351" y="620083"/>
            <a:ext cx="183699" cy="10079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5DADE6-35BB-49CB-B8E4-2AA79A23E3F6}"/>
              </a:ext>
            </a:extLst>
          </p:cNvPr>
          <p:cNvSpPr/>
          <p:nvPr/>
        </p:nvSpPr>
        <p:spPr>
          <a:xfrm>
            <a:off x="474351" y="1628079"/>
            <a:ext cx="183699" cy="1007996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EE00ED4-9DB7-4064-BA3A-8B98FAC87A82}"/>
              </a:ext>
            </a:extLst>
          </p:cNvPr>
          <p:cNvSpPr/>
          <p:nvPr/>
        </p:nvSpPr>
        <p:spPr>
          <a:xfrm>
            <a:off x="486502" y="2636075"/>
            <a:ext cx="183699" cy="100799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A93781-2FB1-4DFC-8AE6-2A933C7D1081}"/>
              </a:ext>
            </a:extLst>
          </p:cNvPr>
          <p:cNvSpPr/>
          <p:nvPr/>
        </p:nvSpPr>
        <p:spPr>
          <a:xfrm>
            <a:off x="512410" y="3601481"/>
            <a:ext cx="183699" cy="1007996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2360B0-2C5C-4A99-9DD9-80829E52061B}"/>
              </a:ext>
            </a:extLst>
          </p:cNvPr>
          <p:cNvSpPr txBox="1"/>
          <p:nvPr/>
        </p:nvSpPr>
        <p:spPr>
          <a:xfrm>
            <a:off x="315558" y="4704780"/>
            <a:ext cx="577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 . .</a:t>
            </a:r>
          </a:p>
        </p:txBody>
      </p:sp>
    </p:spTree>
    <p:extLst>
      <p:ext uri="{BB962C8B-B14F-4D97-AF65-F5344CB8AC3E}">
        <p14:creationId xmlns:p14="http://schemas.microsoft.com/office/powerpoint/2010/main" val="308629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E9DDE-630A-45B4-8C6A-A5C31F050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5454"/>
          </a:xfrm>
        </p:spPr>
        <p:txBody>
          <a:bodyPr/>
          <a:lstStyle/>
          <a:p>
            <a:r>
              <a:rPr lang="en-US" dirty="0"/>
              <a:t>How Does Nearest Neighbor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1C4EA-CEB8-4946-B33E-3E8C83B5E2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US" dirty="0"/>
              <a:t>Create a model from the 8,500 records from training dataset </a:t>
            </a:r>
          </a:p>
          <a:p>
            <a:pPr>
              <a:buFont typeface="+mj-lt"/>
              <a:buAutoNum type="arabicPeriod"/>
            </a:pPr>
            <a:r>
              <a:rPr lang="en-US" dirty="0"/>
              <a:t>Take the first record from the 1,500 record test data.</a:t>
            </a:r>
          </a:p>
          <a:p>
            <a:pPr>
              <a:buFont typeface="+mj-lt"/>
              <a:buAutoNum type="arabicPeriod"/>
            </a:pPr>
            <a:r>
              <a:rPr lang="en-US" dirty="0"/>
              <a:t>Compare the 784 element list/vector of this record with each of the 8500 training records (images) from the training set.</a:t>
            </a:r>
          </a:p>
          <a:p>
            <a:pPr>
              <a:buFont typeface="+mj-lt"/>
              <a:buAutoNum type="arabicPeriod"/>
            </a:pPr>
            <a:r>
              <a:rPr lang="en-US" dirty="0"/>
              <a:t>Find the most similar record.</a:t>
            </a:r>
          </a:p>
          <a:p>
            <a:pPr>
              <a:buFont typeface="+mj-lt"/>
              <a:buAutoNum type="arabicPeriod"/>
            </a:pPr>
            <a:r>
              <a:rPr lang="en-US" dirty="0"/>
              <a:t>Predict the label from that record.</a:t>
            </a:r>
          </a:p>
          <a:p>
            <a:pPr>
              <a:buFont typeface="+mj-lt"/>
              <a:buAutoNum type="arabicPeriod"/>
            </a:pPr>
            <a:r>
              <a:rPr lang="en-US" dirty="0"/>
              <a:t>Compare the predicted label with the true label from the test record and record a possible error. </a:t>
            </a:r>
          </a:p>
          <a:p>
            <a:pPr>
              <a:buFont typeface="+mj-lt"/>
              <a:buAutoNum type="arabicPeriod"/>
            </a:pPr>
            <a:r>
              <a:rPr lang="en-US" dirty="0"/>
              <a:t>Go to 1) and repeat steps 1) – 6) for all test records.</a:t>
            </a:r>
          </a:p>
        </p:txBody>
      </p:sp>
    </p:spTree>
    <p:extLst>
      <p:ext uri="{BB962C8B-B14F-4D97-AF65-F5344CB8AC3E}">
        <p14:creationId xmlns:p14="http://schemas.microsoft.com/office/powerpoint/2010/main" val="20375881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073F4-3849-47DF-BE8C-4FF02E6BD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385" y="609600"/>
            <a:ext cx="9445083" cy="1320800"/>
          </a:xfrm>
        </p:spPr>
        <p:txBody>
          <a:bodyPr>
            <a:normAutofit fontScale="90000"/>
          </a:bodyPr>
          <a:lstStyle/>
          <a:p>
            <a:r>
              <a:rPr lang="en-US" dirty="0"/>
              <a:t>How to Measure Similarity Between two Images</a:t>
            </a:r>
            <a:br>
              <a:rPr lang="en-US" dirty="0"/>
            </a:br>
            <a:r>
              <a:rPr lang="en-US" dirty="0"/>
              <a:t> </a:t>
            </a:r>
            <a:r>
              <a:rPr lang="en-US" sz="3100" dirty="0"/>
              <a:t>- Similarity between their 784 elements lists/vectors -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4BBC1A-7A1A-491D-BC37-C493BFA29D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385" y="2069248"/>
            <a:ext cx="3933825" cy="400050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B8412E-2A34-47CB-ABEB-9261A81FF7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46697"/>
              </p:ext>
            </p:extLst>
          </p:nvPr>
        </p:nvGraphicFramePr>
        <p:xfrm>
          <a:off x="950428" y="4095173"/>
          <a:ext cx="5486401" cy="2331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5259">
                  <a:extLst>
                    <a:ext uri="{9D8B030D-6E8A-4147-A177-3AD203B41FA5}">
                      <a16:colId xmlns:a16="http://schemas.microsoft.com/office/drawing/2014/main" val="1111981863"/>
                    </a:ext>
                  </a:extLst>
                </a:gridCol>
                <a:gridCol w="535259">
                  <a:extLst>
                    <a:ext uri="{9D8B030D-6E8A-4147-A177-3AD203B41FA5}">
                      <a16:colId xmlns:a16="http://schemas.microsoft.com/office/drawing/2014/main" val="3466721671"/>
                    </a:ext>
                  </a:extLst>
                </a:gridCol>
                <a:gridCol w="669073">
                  <a:extLst>
                    <a:ext uri="{9D8B030D-6E8A-4147-A177-3AD203B41FA5}">
                      <a16:colId xmlns:a16="http://schemas.microsoft.com/office/drawing/2014/main" val="2068504471"/>
                    </a:ext>
                  </a:extLst>
                </a:gridCol>
                <a:gridCol w="669073">
                  <a:extLst>
                    <a:ext uri="{9D8B030D-6E8A-4147-A177-3AD203B41FA5}">
                      <a16:colId xmlns:a16="http://schemas.microsoft.com/office/drawing/2014/main" val="4263324292"/>
                    </a:ext>
                  </a:extLst>
                </a:gridCol>
                <a:gridCol w="669073">
                  <a:extLst>
                    <a:ext uri="{9D8B030D-6E8A-4147-A177-3AD203B41FA5}">
                      <a16:colId xmlns:a16="http://schemas.microsoft.com/office/drawing/2014/main" val="3238790662"/>
                    </a:ext>
                  </a:extLst>
                </a:gridCol>
                <a:gridCol w="535259">
                  <a:extLst>
                    <a:ext uri="{9D8B030D-6E8A-4147-A177-3AD203B41FA5}">
                      <a16:colId xmlns:a16="http://schemas.microsoft.com/office/drawing/2014/main" val="4087870531"/>
                    </a:ext>
                  </a:extLst>
                </a:gridCol>
                <a:gridCol w="535259">
                  <a:extLst>
                    <a:ext uri="{9D8B030D-6E8A-4147-A177-3AD203B41FA5}">
                      <a16:colId xmlns:a16="http://schemas.microsoft.com/office/drawing/2014/main" val="2458254150"/>
                    </a:ext>
                  </a:extLst>
                </a:gridCol>
                <a:gridCol w="669073">
                  <a:extLst>
                    <a:ext uri="{9D8B030D-6E8A-4147-A177-3AD203B41FA5}">
                      <a16:colId xmlns:a16="http://schemas.microsoft.com/office/drawing/2014/main" val="1071871189"/>
                    </a:ext>
                  </a:extLst>
                </a:gridCol>
                <a:gridCol w="669073">
                  <a:extLst>
                    <a:ext uri="{9D8B030D-6E8A-4147-A177-3AD203B41FA5}">
                      <a16:colId xmlns:a16="http://schemas.microsoft.com/office/drawing/2014/main" val="475983163"/>
                    </a:ext>
                  </a:extLst>
                </a:gridCol>
              </a:tblGrid>
              <a:tr h="18288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Similar Images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Not-Similar Images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2376999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282325564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Element 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Image 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Image 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(xi - yi)</a:t>
                      </a:r>
                      <a:r>
                        <a:rPr lang="en-US" sz="1100" u="none" strike="noStrike" baseline="30000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Element 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Image 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Image y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(xi - yi)</a:t>
                      </a:r>
                      <a:r>
                        <a:rPr lang="en-US" sz="1100" u="none" strike="noStrike" baseline="30000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68223946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1: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1: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233642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2: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2: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96955552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3: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198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2116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3: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198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34969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2441678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4: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196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4: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31329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0439377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5: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324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5: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144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960364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6: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6: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0944361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7: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 7: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75106862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Sum: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2456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Sum: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66586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2131596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E558D86-8BF6-4953-B430-1DC7AF586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998" y="2583168"/>
            <a:ext cx="3372385" cy="101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155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87190-DAA6-4B7E-AACE-E930BFF26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670" y="416654"/>
            <a:ext cx="9764785" cy="1320800"/>
          </a:xfrm>
        </p:spPr>
        <p:txBody>
          <a:bodyPr>
            <a:normAutofit/>
          </a:bodyPr>
          <a:lstStyle/>
          <a:p>
            <a:r>
              <a:rPr lang="en-US" sz="3200" dirty="0"/>
              <a:t>Common Misconceptions About 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876A1-63BE-4513-B04A-A69772F88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444" y="1590137"/>
            <a:ext cx="8596668" cy="3880773"/>
          </a:xfrm>
        </p:spPr>
        <p:txBody>
          <a:bodyPr>
            <a:normAutofit/>
          </a:bodyPr>
          <a:lstStyle/>
          <a:p>
            <a:r>
              <a:rPr lang="en-US" sz="2800" dirty="0"/>
              <a:t>AI discriminates</a:t>
            </a:r>
            <a:br>
              <a:rPr lang="en-US" sz="2800" dirty="0"/>
            </a:br>
            <a:endParaRPr lang="en-US" sz="2800" dirty="0"/>
          </a:p>
          <a:p>
            <a:r>
              <a:rPr lang="en-US" sz="2800" dirty="0"/>
              <a:t>AI is a Black Box procedure</a:t>
            </a:r>
            <a:br>
              <a:rPr lang="en-US" sz="2800" dirty="0"/>
            </a:br>
            <a:endParaRPr lang="en-US" sz="2800" dirty="0"/>
          </a:p>
          <a:p>
            <a:r>
              <a:rPr lang="en-US" sz="2800" dirty="0"/>
              <a:t>AI and “intelligence”</a:t>
            </a:r>
          </a:p>
        </p:txBody>
      </p:sp>
    </p:spTree>
    <p:extLst>
      <p:ext uri="{BB962C8B-B14F-4D97-AF65-F5344CB8AC3E}">
        <p14:creationId xmlns:p14="http://schemas.microsoft.com/office/powerpoint/2010/main" val="9882288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87190-DAA6-4B7E-AACE-E930BFF26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Discriminates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876A1-63BE-4513-B04A-A69772F88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AI banking and insurance algorithms do discriminate, if not very carefully designed </a:t>
            </a:r>
          </a:p>
          <a:p>
            <a:r>
              <a:rPr lang="en-US" dirty="0"/>
              <a:t>We need explainable AI models (e.g., SHAP values)</a:t>
            </a:r>
          </a:p>
          <a:p>
            <a:r>
              <a:rPr lang="en-US" dirty="0"/>
              <a:t>Discrimination is not a new problem in quantitative procedures such as OLS regression or ANOVA</a:t>
            </a:r>
          </a:p>
          <a:p>
            <a:pPr lvl="1"/>
            <a:r>
              <a:rPr lang="en-US" dirty="0"/>
              <a:t>This is neither fair nor legal, but it did not come up with AI</a:t>
            </a:r>
          </a:p>
          <a:p>
            <a:pPr lvl="1"/>
            <a:r>
              <a:rPr lang="en-US" dirty="0"/>
              <a:t>Explainable AI algorithms that can detect discrimination and thus allow to implement measures to prevent discrimination. </a:t>
            </a:r>
          </a:p>
          <a:p>
            <a:pPr lvl="1"/>
            <a:r>
              <a:rPr lang="en-US" dirty="0"/>
              <a:t>Explainable AI algorithms are one of the hottest topics in AI currently (again: SHAP values) </a:t>
            </a:r>
          </a:p>
        </p:txBody>
      </p:sp>
    </p:spTree>
    <p:extLst>
      <p:ext uri="{BB962C8B-B14F-4D97-AF65-F5344CB8AC3E}">
        <p14:creationId xmlns:p14="http://schemas.microsoft.com/office/powerpoint/2010/main" val="3382653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87190-DAA6-4B7E-AACE-E930BFF26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is a Black Box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876A1-63BE-4513-B04A-A69772F88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anymore!!! </a:t>
            </a:r>
          </a:p>
          <a:p>
            <a:r>
              <a:rPr lang="en-US" dirty="0"/>
              <a:t>SHAP values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67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87190-DAA6-4B7E-AACE-E930BFF26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114" y="609600"/>
            <a:ext cx="9622172" cy="1320800"/>
          </a:xfrm>
        </p:spPr>
        <p:txBody>
          <a:bodyPr/>
          <a:lstStyle/>
          <a:p>
            <a:r>
              <a:rPr lang="en-US" dirty="0"/>
              <a:t>Is Artificial Intelligence Really “Intelligent”?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AD5EE4-D492-44FD-9E28-1C19D0122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Let us discuss some statements of Gary Smith, author of “</a:t>
            </a:r>
            <a:r>
              <a:rPr lang="it-IT" i="1" dirty="0">
                <a:solidFill>
                  <a:srgbClr val="4D5156"/>
                </a:solidFill>
                <a:effectLst/>
                <a:latin typeface="Roboto" panose="02000000000000000000" pitchFamily="2" charset="0"/>
              </a:rPr>
              <a:t>The </a:t>
            </a:r>
            <a:r>
              <a:rPr lang="it-IT" i="1" dirty="0">
                <a:solidFill>
                  <a:srgbClr val="5F6368"/>
                </a:solidFill>
                <a:effectLst/>
                <a:latin typeface="Roboto" panose="02000000000000000000" pitchFamily="2" charset="0"/>
              </a:rPr>
              <a:t>AI</a:t>
            </a:r>
            <a:r>
              <a:rPr lang="it-IT" i="1" dirty="0">
                <a:solidFill>
                  <a:srgbClr val="4D5156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it-IT" i="1" dirty="0" err="1">
                <a:solidFill>
                  <a:srgbClr val="4D5156"/>
                </a:solidFill>
                <a:effectLst/>
                <a:latin typeface="Roboto" panose="02000000000000000000" pitchFamily="2" charset="0"/>
              </a:rPr>
              <a:t>Delusion</a:t>
            </a:r>
            <a:r>
              <a:rPr lang="it-IT" b="0" i="0" dirty="0">
                <a:solidFill>
                  <a:srgbClr val="4D5156"/>
                </a:solidFill>
                <a:effectLst/>
                <a:latin typeface="Roboto" panose="02000000000000000000" pitchFamily="2" charset="0"/>
              </a:rPr>
              <a:t>”.</a:t>
            </a:r>
          </a:p>
          <a:p>
            <a:r>
              <a:rPr lang="it-IT" dirty="0">
                <a:solidFill>
                  <a:srgbClr val="4D5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Professor Smith writes in an </a:t>
            </a:r>
            <a:r>
              <a:rPr lang="it-IT" dirty="0" err="1">
                <a:solidFill>
                  <a:srgbClr val="4D5156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article</a:t>
            </a:r>
            <a:r>
              <a:rPr lang="it-IT" dirty="0">
                <a:solidFill>
                  <a:srgbClr val="4D5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solidFill>
                  <a:srgbClr val="4D5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titled</a:t>
            </a:r>
            <a:r>
              <a:rPr lang="it-IT" dirty="0">
                <a:solidFill>
                  <a:srgbClr val="4D5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  <a:br>
              <a:rPr lang="it-IT" dirty="0">
                <a:solidFill>
                  <a:srgbClr val="4D515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dirty="0">
                <a:solidFill>
                  <a:srgbClr val="4D5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en-US" dirty="0">
                <a:solidFill>
                  <a:srgbClr val="4D515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CHATBOTS: STILL DUMB AFTER ALL THESE YEARS”</a:t>
            </a:r>
            <a:endParaRPr lang="en-US" cap="all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b="0" i="0" dirty="0">
                <a:solidFill>
                  <a:srgbClr val="404040"/>
                </a:solidFill>
                <a:effectLst/>
                <a:latin typeface="Open Sans" panose="020B0606030504020204" pitchFamily="34" charset="0"/>
              </a:rPr>
              <a:t>In 1970, Marvin Minsky, recipient of the Turing Award (“the Nobel Prize of Computing”), predicted that within “</a:t>
            </a:r>
            <a:r>
              <a:rPr lang="en-US" b="1" i="1" dirty="0">
                <a:solidFill>
                  <a:srgbClr val="404040"/>
                </a:solidFill>
                <a:effectLst/>
                <a:latin typeface="Open Sans" panose="020B0606030504020204" pitchFamily="34" charset="0"/>
              </a:rPr>
              <a:t>three to eight years we will have a machine with the general intelligence of an average human being</a:t>
            </a:r>
            <a:r>
              <a:rPr lang="en-US" b="0" i="0" dirty="0">
                <a:solidFill>
                  <a:srgbClr val="404040"/>
                </a:solidFill>
                <a:effectLst/>
                <a:latin typeface="Open Sans" panose="020B0606030504020204" pitchFamily="34" charset="0"/>
              </a:rPr>
              <a:t>.”</a:t>
            </a:r>
          </a:p>
          <a:p>
            <a:pPr lvl="1"/>
            <a:r>
              <a:rPr lang="en-US" b="0" i="0" dirty="0">
                <a:solidFill>
                  <a:srgbClr val="404040"/>
                </a:solidFill>
                <a:effectLst/>
                <a:latin typeface="Open Sans" panose="020B0606030504020204" pitchFamily="34" charset="0"/>
              </a:rPr>
              <a:t>Answer: Progress stopped in the 70 but came back in the late 80!!!</a:t>
            </a:r>
          </a:p>
          <a:p>
            <a:endParaRPr lang="en-US" b="0" i="0" dirty="0">
              <a:solidFill>
                <a:srgbClr val="40404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en-US" b="0" i="0" dirty="0">
                <a:solidFill>
                  <a:srgbClr val="404040"/>
                </a:solidFill>
                <a:effectLst/>
                <a:latin typeface="Open Sans" panose="020B0606030504020204" pitchFamily="34" charset="0"/>
              </a:rPr>
              <a:t>“I don’t have access to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Open Sans" panose="020B0606030504020204" pitchFamily="34" charset="0"/>
                <a:hlinkClick r:id="rId3"/>
              </a:rPr>
              <a:t>LaMDA</a:t>
            </a:r>
            <a:r>
              <a:rPr lang="en-US" b="0" i="0" dirty="0">
                <a:solidFill>
                  <a:srgbClr val="404040"/>
                </a:solidFill>
                <a:effectLst/>
                <a:latin typeface="Open Sans" panose="020B0606030504020204" pitchFamily="34" charset="0"/>
              </a:rPr>
              <a:t>, but </a:t>
            </a:r>
            <a:r>
              <a:rPr lang="en-US" b="0" i="0" u="none" strike="noStrike" dirty="0" err="1">
                <a:solidFill>
                  <a:srgbClr val="404040"/>
                </a:solidFill>
                <a:effectLst/>
                <a:latin typeface="Open Sans" panose="020B0606030504020204" pitchFamily="34" charset="0"/>
                <a:hlinkClick r:id="rId4"/>
              </a:rPr>
              <a:t>OpenAI</a:t>
            </a:r>
            <a:r>
              <a:rPr lang="en-US" b="0" i="0" dirty="0">
                <a:solidFill>
                  <a:srgbClr val="404040"/>
                </a:solidFill>
                <a:effectLst/>
                <a:latin typeface="Open Sans" panose="020B0606030504020204" pitchFamily="34" charset="0"/>
              </a:rPr>
              <a:t> has made its competing GPT-3 model available for testing. </a:t>
            </a:r>
            <a:r>
              <a:rPr lang="en-US" dirty="0">
                <a:solidFill>
                  <a:srgbClr val="404040"/>
                </a:solidFill>
                <a:latin typeface="Open Sans" panose="020B0606030504020204" pitchFamily="34" charset="0"/>
              </a:rPr>
              <a:t>(...). </a:t>
            </a:r>
            <a:r>
              <a:rPr lang="en-US" b="0" i="0" dirty="0">
                <a:solidFill>
                  <a:srgbClr val="404040"/>
                </a:solidFill>
                <a:effectLst/>
                <a:latin typeface="Open Sans" panose="020B0606030504020204" pitchFamily="34" charset="0"/>
              </a:rPr>
              <a:t>For example, I posed this commonsense question:</a:t>
            </a:r>
            <a:br>
              <a:rPr lang="en-US" b="0" i="0" dirty="0">
                <a:solidFill>
                  <a:srgbClr val="404040"/>
                </a:solidFill>
                <a:effectLst/>
                <a:latin typeface="Open Sans" panose="020B0606030504020204" pitchFamily="34" charset="0"/>
              </a:rPr>
            </a:br>
            <a:r>
              <a:rPr lang="en-US" b="0" i="1" dirty="0">
                <a:solidFill>
                  <a:srgbClr val="404040"/>
                </a:solidFill>
                <a:effectLst/>
                <a:latin typeface="Open Sans" panose="020B0606030504020204" pitchFamily="34" charset="0"/>
              </a:rPr>
              <a:t>Is it safe to walk downstairs backwards if I close my eyes?”</a:t>
            </a:r>
          </a:p>
          <a:p>
            <a:pPr lvl="1"/>
            <a:r>
              <a:rPr lang="en-US" i="1" dirty="0">
                <a:solidFill>
                  <a:srgbClr val="404040"/>
                </a:solidFill>
                <a:latin typeface="Open Sans" panose="020B0606030504020204" pitchFamily="34" charset="0"/>
              </a:rPr>
              <a:t>Answer: </a:t>
            </a:r>
            <a:r>
              <a:rPr lang="en-US" i="1" dirty="0" err="1">
                <a:solidFill>
                  <a:srgbClr val="404040"/>
                </a:solidFill>
                <a:latin typeface="Open Sans" panose="020B0606030504020204" pitchFamily="34" charset="0"/>
              </a:rPr>
              <a:t>OpenAI</a:t>
            </a:r>
            <a:r>
              <a:rPr lang="en-US" i="1" dirty="0">
                <a:solidFill>
                  <a:srgbClr val="404040"/>
                </a:solidFill>
                <a:latin typeface="Open Sans" panose="020B0606030504020204" pitchFamily="34" charset="0"/>
              </a:rPr>
              <a:t> might not be very powerful but </a:t>
            </a:r>
            <a:r>
              <a:rPr lang="en-US" dirty="0" err="1">
                <a:solidFill>
                  <a:srgbClr val="404040"/>
                </a:solidFill>
                <a:latin typeface="Open Sans" panose="020B0606030504020204" pitchFamily="34" charset="0"/>
                <a:hlinkClick r:id="rId3"/>
              </a:rPr>
              <a:t>LaMDA</a:t>
            </a:r>
            <a:r>
              <a:rPr lang="en-US" dirty="0">
                <a:solidFill>
                  <a:srgbClr val="404040"/>
                </a:solidFill>
                <a:latin typeface="Open Sans" panose="020B0606030504020204" pitchFamily="34" charset="0"/>
              </a:rPr>
              <a:t> certainly is!</a:t>
            </a:r>
            <a:endParaRPr lang="en-US" b="0" i="0" dirty="0">
              <a:solidFill>
                <a:srgbClr val="404040"/>
              </a:solidFill>
              <a:effectLst/>
              <a:latin typeface="Open Sans" panose="020B0606030504020204" pitchFamily="34" charset="0"/>
            </a:endParaRPr>
          </a:p>
          <a:p>
            <a:endParaRPr lang="en-US" b="0" i="0" dirty="0">
              <a:solidFill>
                <a:srgbClr val="404040"/>
              </a:solidFill>
              <a:effectLst/>
              <a:latin typeface="Open Sans" panose="020B0606030504020204" pitchFamily="34" charset="0"/>
            </a:endParaRPr>
          </a:p>
          <a:p>
            <a:endParaRPr lang="it-IT" dirty="0">
              <a:solidFill>
                <a:srgbClr val="4D5156"/>
              </a:solidFill>
              <a:latin typeface="Roboto" panose="02000000000000000000" pitchFamily="2" charset="0"/>
            </a:endParaRPr>
          </a:p>
          <a:p>
            <a:pPr lvl="1"/>
            <a:endParaRPr lang="it-IT" dirty="0">
              <a:solidFill>
                <a:srgbClr val="4D5156"/>
              </a:solidFill>
              <a:latin typeface="Roboto" panose="02000000000000000000" pitchFamily="2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81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5CA86-3946-4C71-9262-4545240E2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Artificial Intelligence vs. Machine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79A7D-3E6E-47A9-A0D1-6C4DAE92F1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391362" cy="1320801"/>
          </a:xfrm>
        </p:spPr>
        <p:txBody>
          <a:bodyPr>
            <a:normAutofit fontScale="92500" lnSpcReduction="20000"/>
          </a:bodyPr>
          <a:lstStyle/>
          <a:p>
            <a:r>
              <a:rPr lang="en-US" sz="2300" dirty="0">
                <a:hlinkClick r:id="rId2"/>
              </a:rPr>
              <a:t>Turing Test </a:t>
            </a:r>
            <a:r>
              <a:rPr lang="en-US" sz="2300" dirty="0"/>
              <a:t>(developed by </a:t>
            </a:r>
            <a:r>
              <a:rPr lang="en-US" sz="2300" dirty="0">
                <a:hlinkClick r:id="rId3" tooltip="Alan Turing"/>
              </a:rPr>
              <a:t>Alan Turing</a:t>
            </a:r>
            <a:r>
              <a:rPr lang="en-US" sz="2300" dirty="0"/>
              <a:t> in 1950): “</a:t>
            </a:r>
            <a:r>
              <a:rPr lang="en-US" sz="2300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If the evaluator cannot reliably tell the machine from the human, the machine is said to have passed the test. </a:t>
            </a:r>
            <a:r>
              <a:rPr lang="en-US" sz="2300" dirty="0"/>
              <a:t>” </a:t>
            </a:r>
          </a:p>
          <a:p>
            <a:r>
              <a:rPr lang="en-US" sz="2300" dirty="0">
                <a:hlinkClick r:id="rId4"/>
              </a:rPr>
              <a:t>Google Demo</a:t>
            </a:r>
            <a:endParaRPr lang="en-US" sz="2300" dirty="0"/>
          </a:p>
          <a:p>
            <a:endParaRPr lang="en-US" sz="2300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B892D2-5D23-4D29-B838-0199E2D1E641}"/>
              </a:ext>
            </a:extLst>
          </p:cNvPr>
          <p:cNvSpPr txBox="1"/>
          <p:nvPr/>
        </p:nvSpPr>
        <p:spPr>
          <a:xfrm>
            <a:off x="1329927" y="4247852"/>
            <a:ext cx="6677891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1"/>
                </a:solidFill>
              </a:rPr>
              <a:t>In what follows I use the term</a:t>
            </a:r>
            <a:br>
              <a:rPr lang="en-US" sz="2400" dirty="0">
                <a:solidFill>
                  <a:schemeClr val="accent1"/>
                </a:solidFill>
              </a:rPr>
            </a:br>
            <a:r>
              <a:rPr lang="en-US" sz="2400" dirty="0">
                <a:solidFill>
                  <a:schemeClr val="accent1"/>
                </a:solidFill>
              </a:rPr>
              <a:t> </a:t>
            </a:r>
            <a:br>
              <a:rPr lang="en-US" sz="2400" dirty="0">
                <a:solidFill>
                  <a:schemeClr val="accent1"/>
                </a:solidFill>
              </a:rPr>
            </a:br>
            <a:r>
              <a:rPr lang="en-US" sz="2800" b="1" dirty="0">
                <a:solidFill>
                  <a:schemeClr val="accent1"/>
                </a:solidFill>
              </a:rPr>
              <a:t>Machine Learning </a:t>
            </a:r>
            <a:br>
              <a:rPr lang="en-US" sz="2400" dirty="0">
                <a:solidFill>
                  <a:schemeClr val="accent1"/>
                </a:solidFill>
              </a:rPr>
            </a:br>
            <a:br>
              <a:rPr lang="en-US" sz="2400" dirty="0">
                <a:solidFill>
                  <a:schemeClr val="accent1"/>
                </a:solidFill>
              </a:rPr>
            </a:br>
            <a:r>
              <a:rPr lang="en-US" sz="2400" dirty="0">
                <a:solidFill>
                  <a:schemeClr val="accent1"/>
                </a:solidFill>
              </a:rPr>
              <a:t>in its broadest definition.</a:t>
            </a:r>
          </a:p>
        </p:txBody>
      </p:sp>
    </p:spTree>
    <p:extLst>
      <p:ext uri="{BB962C8B-B14F-4D97-AF65-F5344CB8AC3E}">
        <p14:creationId xmlns:p14="http://schemas.microsoft.com/office/powerpoint/2010/main" val="364847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AE94E-0532-4BEB-B709-886075863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will I show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4722D-0F11-4129-B1E6-B846D9CFE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315053"/>
          </a:xfrm>
        </p:spPr>
        <p:txBody>
          <a:bodyPr>
            <a:normAutofit fontScale="77500" lnSpcReduction="20000"/>
          </a:bodyPr>
          <a:lstStyle/>
          <a:p>
            <a:r>
              <a:rPr lang="en-US" sz="2800" dirty="0"/>
              <a:t>Learn a little about tidymodels, a very powerful and easy to use machine learning tool in R</a:t>
            </a:r>
            <a:br>
              <a:rPr lang="en-US" sz="2800" dirty="0"/>
            </a:br>
            <a:endParaRPr lang="en-US" sz="2800" dirty="0"/>
          </a:p>
          <a:p>
            <a:r>
              <a:rPr lang="en-US" sz="2800" dirty="0"/>
              <a:t>Recognize handwritten numbers with k-Nearest Neighbors</a:t>
            </a:r>
            <a:br>
              <a:rPr lang="en-US" sz="2800" dirty="0"/>
            </a:br>
            <a:endParaRPr lang="en-US" sz="2800" dirty="0"/>
          </a:p>
          <a:p>
            <a:r>
              <a:rPr lang="en-US" sz="2800" dirty="0"/>
              <a:t>Estimate housing prices with Random Forest</a:t>
            </a:r>
            <a:br>
              <a:rPr lang="en-US" sz="2800" dirty="0"/>
            </a:br>
            <a:endParaRPr lang="en-US" sz="2800" dirty="0"/>
          </a:p>
          <a:p>
            <a:r>
              <a:rPr lang="en-US" sz="2800" dirty="0"/>
              <a:t>Using SHAP values to interpret machine learning models</a:t>
            </a:r>
            <a:br>
              <a:rPr lang="en-US" sz="2800" dirty="0"/>
            </a:br>
            <a:endParaRPr lang="en-US" sz="2800" dirty="0"/>
          </a:p>
          <a:p>
            <a:r>
              <a:rPr lang="en-US" sz="2800" dirty="0"/>
              <a:t>Your questions!</a:t>
            </a:r>
          </a:p>
        </p:txBody>
      </p:sp>
    </p:spTree>
    <p:extLst>
      <p:ext uri="{BB962C8B-B14F-4D97-AF65-F5344CB8AC3E}">
        <p14:creationId xmlns:p14="http://schemas.microsoft.com/office/powerpoint/2010/main" val="1853740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A7585-52C3-455C-8493-00AD2CAD2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Machine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CF534-4BCE-4CFB-BE03-0116B064F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63625"/>
            <a:ext cx="8596668" cy="4477738"/>
          </a:xfrm>
        </p:spPr>
        <p:txBody>
          <a:bodyPr>
            <a:normAutofit fontScale="32500" lnSpcReduction="20000"/>
          </a:bodyPr>
          <a:lstStyle/>
          <a:p>
            <a:endParaRPr lang="en-US" sz="3500" b="1" dirty="0">
              <a:solidFill>
                <a:schemeClr val="accent1"/>
              </a:solidFill>
            </a:endParaRPr>
          </a:p>
          <a:p>
            <a:r>
              <a:rPr lang="en-US" sz="6500" b="1" dirty="0">
                <a:solidFill>
                  <a:schemeClr val="accent1"/>
                </a:solidFill>
              </a:rPr>
              <a:t>Regression </a:t>
            </a:r>
            <a:r>
              <a:rPr lang="en-US" sz="6500" dirty="0"/>
              <a:t>(supervised learning)</a:t>
            </a:r>
            <a:br>
              <a:rPr lang="en-US" sz="6500" dirty="0"/>
            </a:br>
            <a:r>
              <a:rPr lang="en-US" sz="6500" dirty="0"/>
              <a:t>Estimate a number.</a:t>
            </a:r>
            <a:br>
              <a:rPr lang="en-US" sz="6500" dirty="0"/>
            </a:br>
            <a:r>
              <a:rPr lang="en-US" sz="6500" dirty="0"/>
              <a:t>e.g., estimate the price of a house or estimate a firm’s profit.</a:t>
            </a:r>
            <a:br>
              <a:rPr lang="en-US" sz="6500" dirty="0"/>
            </a:br>
            <a:endParaRPr lang="en-US" sz="6500" b="1" dirty="0">
              <a:solidFill>
                <a:schemeClr val="accent1"/>
              </a:solidFill>
            </a:endParaRPr>
          </a:p>
          <a:p>
            <a:r>
              <a:rPr lang="en-US" sz="6500" b="1" dirty="0">
                <a:solidFill>
                  <a:schemeClr val="accent1"/>
                </a:solidFill>
              </a:rPr>
              <a:t>Classification</a:t>
            </a:r>
            <a:r>
              <a:rPr lang="en-US" sz="6500" dirty="0"/>
              <a:t> (supervised learning)</a:t>
            </a:r>
            <a:br>
              <a:rPr lang="en-US" sz="6500" dirty="0"/>
            </a:br>
            <a:r>
              <a:rPr lang="en-US" sz="6500" dirty="0"/>
              <a:t>Estimate a category.</a:t>
            </a:r>
            <a:br>
              <a:rPr lang="en-US" sz="6500" dirty="0"/>
            </a:br>
            <a:r>
              <a:rPr lang="en-US" sz="6500" dirty="0"/>
              <a:t>e.g., estimate if a credit card transaction is fraudulent (=1) or not fraudulent (=0), identify handwritten notes as 1,2,3, ...</a:t>
            </a:r>
            <a:br>
              <a:rPr lang="en-US" sz="6500" dirty="0"/>
            </a:br>
            <a:r>
              <a:rPr lang="en-US" sz="6500" dirty="0"/>
              <a:t> </a:t>
            </a:r>
          </a:p>
          <a:p>
            <a:r>
              <a:rPr lang="en-US" sz="6500" b="1" dirty="0">
                <a:solidFill>
                  <a:schemeClr val="accent1"/>
                </a:solidFill>
              </a:rPr>
              <a:t>Clustering</a:t>
            </a:r>
            <a:r>
              <a:rPr lang="en-US" sz="6500" dirty="0"/>
              <a:t> (unsupervised learning)</a:t>
            </a:r>
            <a:br>
              <a:rPr lang="en-US" sz="6500" dirty="0"/>
            </a:br>
            <a:r>
              <a:rPr lang="en-US" sz="6500" dirty="0"/>
              <a:t>Create a predefined number of groups with similar properties.</a:t>
            </a:r>
            <a:br>
              <a:rPr lang="en-US" sz="6500" dirty="0"/>
            </a:br>
            <a:r>
              <a:rPr lang="en-US" sz="6500" dirty="0"/>
              <a:t>e.g., using 1 Mio. balance sheets to determine 6 groups of similar balance sheets. After groups have been determined find what these groups have in common, e.g., industry, size, region, etc.</a:t>
            </a:r>
          </a:p>
        </p:txBody>
      </p:sp>
    </p:spTree>
    <p:extLst>
      <p:ext uri="{BB962C8B-B14F-4D97-AF65-F5344CB8AC3E}">
        <p14:creationId xmlns:p14="http://schemas.microsoft.com/office/powerpoint/2010/main" val="4052184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B4862-919C-4A68-94DE-FE9D45636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with Nearest Neighbors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B19834-86DB-4CA7-A741-8D8C74B57A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Recognize images from handwritten numbers</a:t>
            </a:r>
          </a:p>
        </p:txBody>
      </p:sp>
    </p:spTree>
    <p:extLst>
      <p:ext uri="{BB962C8B-B14F-4D97-AF65-F5344CB8AC3E}">
        <p14:creationId xmlns:p14="http://schemas.microsoft.com/office/powerpoint/2010/main" val="255272587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achine Learning for Financial Forecasting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Definition of Artificial Intelligence vs. Machine Learning&amp;quot;&quot;/&gt;&lt;property id=&quot;20307&quot; value=&quot;260&quot;/&gt;&lt;/object&gt;&lt;object type=&quot;3&quot; unique_id=&quot;10006&quot;&gt;&lt;property id=&quot;20148&quot; value=&quot;5&quot;/&gt;&lt;property id=&quot;20300&quot; value=&quot;Slide 8 - &amp;quot;AMNIST (Sub-)Data Set&amp;quot;&quot;/&gt;&lt;property id=&quot;20307&quot; value=&quot;258&quot;/&gt;&lt;/object&gt;&lt;object type=&quot;3&quot; unique_id=&quot;10007&quot;&gt;&lt;property id=&quot;20148&quot; value=&quot;5&quot;/&gt;&lt;property id=&quot;20300&quot; value=&quot;Slide 17 - &amp;quot;Software???&amp;quot;&quot;/&gt;&lt;property id=&quot;20307&quot; value=&quot;257&quot;/&gt;&lt;/object&gt;&lt;object type=&quot;3&quot; unique_id=&quot;10008&quot;&gt;&lt;property id=&quot;20148&quot; value=&quot;5&quot;/&gt;&lt;property id=&quot;20300&quot; value=&quot;Slide 19 - &amp;quot;Types Of Machine Learning/ Artificial Intelligence&amp;quot;&quot;/&gt;&lt;property id=&quot;20307&quot; value=&quot;259&quot;/&gt;&lt;/object&gt;&lt;object type=&quot;3&quot; unique_id=&quot;10051&quot;&gt;&lt;property id=&quot;20148&quot; value=&quot;5&quot;/&gt;&lt;property id=&quot;20300&quot; value=&quot;Slide 3 - &amp;quot;Types of Machine Learning&amp;quot;&quot;/&gt;&lt;property id=&quot;20307&quot; value=&quot;261&quot;/&gt;&lt;/object&gt;&lt;object type=&quot;3&quot; unique_id=&quot;10052&quot;&gt;&lt;property id=&quot;20148&quot; value=&quot;5&quot;/&gt;&lt;property id=&quot;20300&quot; value=&quot;Slide 4 - &amp;quot;Machine Learning vs. Domain Knowledge&amp;quot;&quot;/&gt;&lt;property id=&quot;20307&quot; value=&quot;262&quot;/&gt;&lt;/object&gt;&lt;object type=&quot;3&quot; unique_id=&quot;10053&quot;&gt;&lt;property id=&quot;20148&quot; value=&quot;5&quot;/&gt;&lt;property id=&quot;20300&quot; value=&quot;Slide 5 - &amp;quot;Classification&amp;quot;&quot;/&gt;&lt;property id=&quot;20307&quot; value=&quot;263&quot;/&gt;&lt;/object&gt;&lt;object type=&quot;3&quot; unique_id=&quot;10054&quot;&gt;&lt;property id=&quot;20148&quot; value=&quot;5&quot;/&gt;&lt;property id=&quot;20300&quot; value=&quot;Slide 6 - &amp;quot;Domain Knowledge:  Raster Images&amp;quot;&quot;/&gt;&lt;property id=&quot;20307&quot; value=&quot;264&quot;/&gt;&lt;/object&gt;&lt;object type=&quot;3&quot; unique_id=&quot;10110&quot;&gt;&lt;property id=&quot;20148&quot; value=&quot;5&quot;/&gt;&lt;property id=&quot;20300&quot; value=&quot;Slide 7 - &amp;quot;Grey scale 28x28 Raster Image (number 9)&amp;quot;&quot;/&gt;&lt;property id=&quot;20307&quot; value=&quot;265&quot;/&gt;&lt;/object&gt;&lt;object type=&quot;3&quot; unique_id=&quot;10111&quot;&gt;&lt;property id=&quot;20148&quot; value=&quot;5&quot;/&gt;&lt;property id=&quot;20300&quot; value=&quot;Slide 18 - &amp;quot;Software for Machine Learning&amp;quot;&quot;/&gt;&lt;property id=&quot;20307&quot; value=&quot;266&quot;/&gt;&lt;/object&gt;&lt;object type=&quot;3&quot; unique_id=&quot;10164&quot;&gt;&lt;property id=&quot;20148&quot; value=&quot;5&quot;/&gt;&lt;property id=&quot;20300&quot; value=&quot;Slide 9&quot;/&gt;&lt;property id=&quot;20307&quot; value=&quot;267&quot;/&gt;&lt;/object&gt;&lt;object type=&quot;3&quot; unique_id=&quot;10165&quot;&gt;&lt;property id=&quot;20148&quot; value=&quot;5&quot;/&gt;&lt;property id=&quot;20300&quot; value=&quot;Slide 16&quot;/&gt;&lt;property id=&quot;20307&quot; value=&quot;268&quot;/&gt;&lt;/object&gt;&lt;object type=&quot;3&quot; unique_id=&quot;10436&quot;&gt;&lt;property id=&quot;20148&quot; value=&quot;5&quot;/&gt;&lt;property id=&quot;20300&quot; value=&quot;Slide 10&quot;/&gt;&lt;property id=&quot;20307&quot; value=&quot;269&quot;/&gt;&lt;/object&gt;&lt;object type=&quot;3&quot; unique_id=&quot;10437&quot;&gt;&lt;property id=&quot;20148&quot; value=&quot;5&quot;/&gt;&lt;property id=&quot;20300&quot; value=&quot;Slide 11 - &amp;quot;The Project and the Data&amp;quot;&quot;/&gt;&lt;property id=&quot;20307&quot; value=&quot;270&quot;/&gt;&lt;/object&gt;&lt;object type=&quot;3&quot; unique_id=&quot;10438&quot;&gt;&lt;property id=&quot;20148&quot; value=&quot;5&quot;/&gt;&lt;property id=&quot;20300&quot; value=&quot;Slide 12 - &amp;quot;Training Data, Test Data, and  Cross Validation&amp;quot;&quot;/&gt;&lt;property id=&quot;20307&quot; value=&quot;274&quot;/&gt;&lt;/object&gt;&lt;object type=&quot;3&quot; unique_id=&quot;10439&quot;&gt;&lt;property id=&quot;20148&quot; value=&quot;5&quot;/&gt;&lt;property id=&quot;20300&quot; value=&quot;Slide 13 - &amp;quot;The Project and the Data&amp;quot;&quot;/&gt;&lt;property id=&quot;20307&quot; value=&quot;275&quot;/&gt;&lt;/object&gt;&lt;object type=&quot;3&quot; unique_id=&quot;10440&quot;&gt;&lt;property id=&quot;20148&quot; value=&quot;5&quot;/&gt;&lt;property id=&quot;20300&quot; value=&quot;Slide 14 - &amp;quot;How Does Nearest Neighbor Works&amp;quot;&quot;/&gt;&lt;property id=&quot;20307&quot; value=&quot;276&quot;/&gt;&lt;/object&gt;&lt;object type=&quot;3&quot; unique_id=&quot;10441&quot;&gt;&lt;property id=&quot;20148&quot; value=&quot;5&quot;/&gt;&lt;property id=&quot;20300&quot; value=&quot;Slide 15 - &amp;quot;How to Measure Similarity Between two Images  - Similarity between their 784 elements lists/vectors -&amp;quot;&quot;/&gt;&lt;property id=&quot;20307&quot; value=&quot;271&quot;/&gt;&lt;/object&gt;&lt;object type=&quot;3&quot; unique_id=&quot;10631&quot;&gt;&lt;property id=&quot;20148&quot; value=&quot;5&quot;/&gt;&lt;property id=&quot;20300&quot; value=&quot;Slide 20 - &amp;quot;Classification&amp;quot;&quot;/&gt;&lt;property id=&quot;20307&quot; value=&quot;277&quot;/&gt;&lt;/object&gt;&lt;object type=&quot;3&quot; unique_id=&quot;10632&quot;&gt;&lt;property id=&quot;20148&quot; value=&quot;5&quot;/&gt;&lt;property id=&quot;20300&quot; value=&quot;Slide 21 - &amp;quot;Project and Data &amp;quot;&quot;/&gt;&lt;property id=&quot;20307&quot; value=&quot;278&quot;/&gt;&lt;/object&gt;&lt;object type=&quot;3&quot; unique_id=&quot;10633&quot;&gt;&lt;property id=&quot;20148&quot; value=&quot;5&quot;/&gt;&lt;property id=&quot;20300&quot; value=&quot;Slide 22 - &amp;quot;Support Vector Machines - Basic Idea -&amp;quot;&quot;/&gt;&lt;property id=&quot;20307&quot; value=&quot;279&quot;/&gt;&lt;/object&gt;&lt;object type=&quot;3&quot; unique_id=&quot;10634&quot;&gt;&lt;property id=&quot;20148&quot; value=&quot;5&quot;/&gt;&lt;property id=&quot;20300&quot; value=&quot;Slide 23 - &amp;quot;Support Vector Machines - Basic Idea -&amp;quot;&quot;/&gt;&lt;property id=&quot;20307&quot; value=&quot;280&quot;/&gt;&lt;/object&gt;&lt;object type=&quot;3&quot; unique_id=&quot;10635&quot;&gt;&lt;property id=&quot;20148&quot; value=&quot;5&quot;/&gt;&lt;property id=&quot;20300&quot; value=&quot;Slide 24 - &amp;quot;Support Vector Machines - Basic Idea -&amp;quot;&quot;/&gt;&lt;property id=&quot;20307&quot; value=&quot;281&quot;/&gt;&lt;/object&gt;&lt;object type=&quot;3&quot; unique_id=&quot;10636&quot;&gt;&lt;property id=&quot;20148&quot; value=&quot;5&quot;/&gt;&lt;property id=&quot;20300&quot; value=&quot;Slide 25 - &amp;quot;Support Vector Machines - Basic Idea -&amp;quot;&quot;/&gt;&lt;property id=&quot;20307&quot; value=&quot;282&quot;/&gt;&lt;/object&gt;&lt;object type=&quot;3&quot; unique_id=&quot;10853&quot;&gt;&lt;property id=&quot;20148&quot; value=&quot;5&quot;/&gt;&lt;property id=&quot;20300&quot; value=&quot;Slide 26 - &amp;quot;Support Vector Machines - Non-Linear Decision Boundary-&amp;quot;&quot;/&gt;&lt;property id=&quot;20307&quot; value=&quot;284&quot;/&gt;&lt;/object&gt;&lt;object type=&quot;3&quot; unique_id=&quot;10854&quot;&gt;&lt;property id=&quot;20148&quot; value=&quot;5&quot;/&gt;&lt;property id=&quot;20300&quot; value=&quot;Slide 27 - &amp;quot;SVM Results&amp;quot;&quot;/&gt;&lt;property id=&quot;20307&quot; value=&quot;285&quot;/&gt;&lt;/object&gt;&lt;object type=&quot;3&quot; unique_id=&quot;10855&quot;&gt;&lt;property id=&quot;20148&quot; value=&quot;5&quot;/&gt;&lt;property id=&quot;20300&quot; value=&quot;Slide 28 - &amp;quot;SVM Results&amp;quot;&quot;/&gt;&lt;property id=&quot;20307&quot; value=&quot;283&quot;/&gt;&lt;/object&gt;&lt;object type=&quot;3&quot; unique_id=&quot;10856&quot;&gt;&lt;property id=&quot;20148&quot; value=&quot;5&quot;/&gt;&lt;property id=&quot;20300&quot; value=&quot;Slide 29 - &amp;quot;Classification with a Decision Tree&amp;quot;&quot;/&gt;&lt;property id=&quot;20307&quot; value=&quot;286&quot;/&gt;&lt;/object&gt;&lt;object type=&quot;3&quot; unique_id=&quot;10857&quot;&gt;&lt;property id=&quot;20148&quot; value=&quot;5&quot;/&gt;&lt;property id=&quot;20300&quot; value=&quot;Slide 30 - &amp;quot;Classification with a Decision Tree&amp;quot;&quot;/&gt;&lt;property id=&quot;20307&quot; value=&quot;287&quot;/&gt;&lt;/object&gt;&lt;object type=&quot;3&quot; unique_id=&quot;10858&quot;&gt;&lt;property id=&quot;20148&quot; value=&quot;5&quot;/&gt;&lt;property id=&quot;20300&quot; value=&quot;Slide 32 - &amp;quot;Classification with a Random Forrest - Building Limited Decision Trees -&amp;quot;&quot;/&gt;&lt;property id=&quot;20307&quot; value=&quot;288&quot;/&gt;&lt;/object&gt;&lt;object type=&quot;3&quot; unique_id=&quot;11090&quot;&gt;&lt;property id=&quot;20148&quot; value=&quot;5&quot;/&gt;&lt;property id=&quot;20300&quot; value=&quot;Slide 33 - &amp;quot;Classification with a Random Forrest - Combining Limited Decision Trees -&amp;quot;&quot;/&gt;&lt;property id=&quot;20307&quot; value=&quot;289&quot;/&gt;&lt;/object&gt;&lt;object type=&quot;3&quot; unique_id=&quot;11091&quot;&gt;&lt;property id=&quot;20148&quot; value=&quot;5&quot;/&gt;&lt;property id=&quot;20300&quot; value=&quot;Slide 35 - &amp;quot;Regression&amp;quot;&quot;/&gt;&lt;property id=&quot;20307&quot; value=&quot;290&quot;/&gt;&lt;/object&gt;&lt;object type=&quot;3&quot; unique_id=&quot;12427&quot;&gt;&lt;property id=&quot;20148&quot; value=&quot;5&quot;/&gt;&lt;property id=&quot;20300&quot; value=&quot;Slide 34 - &amp;quot;Classification with a Random Forrest - Combining Limited Decision Trees -&amp;quot;&quot;/&gt;&lt;property id=&quot;20307&quot; value=&quot;291&quot;/&gt;&lt;/object&gt;&lt;object type=&quot;3&quot; unique_id=&quot;12428&quot;&gt;&lt;property id=&quot;20148&quot; value=&quot;5&quot;/&gt;&lt;property id=&quot;20300&quot; value=&quot;Slide 36 - &amp;quot;A Neural Network is a Mathematical Function !&amp;quot;&quot;/&gt;&lt;property id=&quot;20307&quot; value=&quot;292&quot;/&gt;&lt;/object&gt;&lt;object type=&quot;3&quot; unique_id=&quot;12429&quot;&gt;&lt;property id=&quot;20148&quot; value=&quot;5&quot;/&gt;&lt;property id=&quot;20300&quot; value=&quot;Slide 37 - &amp;quot;Fields to Apply Neural Networks  &amp;quot;&quot;/&gt;&lt;property id=&quot;20307&quot; value=&quot;316&quot;/&gt;&lt;/object&gt;&lt;object type=&quot;3&quot; unique_id=&quot;12430&quot;&gt;&lt;property id=&quot;20148&quot; value=&quot;5&quot;/&gt;&lt;property id=&quot;20300&quot; value=&quot;Slide 38 - &amp;quot;Neural Networks and the Human Brain&amp;quot;&quot;/&gt;&lt;property id=&quot;20307&quot; value=&quot;317&quot;/&gt;&lt;/object&gt;&lt;object type=&quot;3&quot; unique_id=&quot;12431&quot;&gt;&lt;property id=&quot;20148&quot; value=&quot;5&quot;/&gt;&lt;property id=&quot;20300&quot; value=&quot;Slide 39 - &amp;quot;Interest Rate Forecast&amp;quot;&quot;/&gt;&lt;property id=&quot;20307&quot; value=&quot;293&quot;/&gt;&lt;/object&gt;&lt;object type=&quot;3&quot; unique_id=&quot;12432&quot;&gt;&lt;property id=&quot;20148&quot; value=&quot;5&quot;/&gt;&lt;property id=&quot;20300&quot; value=&quot;Slide 40 - &amp;quot;Balance Sheet Forecast&amp;quot;&quot;/&gt;&lt;property id=&quot;20307&quot; value=&quot;299&quot;/&gt;&lt;/object&gt;&lt;object type=&quot;3&quot; unique_id=&quot;12433&quot;&gt;&lt;property id=&quot;20148&quot; value=&quot;5&quot;/&gt;&lt;property id=&quot;20300&quot; value=&quot;Slide 41 - &amp;quot;A Simplified Example to Show How a Neural Network Works and Learns&amp;quot;&quot;/&gt;&lt;property id=&quot;20307&quot; value=&quot;318&quot;/&gt;&lt;/object&gt;&lt;object type=&quot;3&quot; unique_id=&quot;12434&quot;&gt;&lt;property id=&quot;20148&quot; value=&quot;5&quot;/&gt;&lt;property id=&quot;20300&quot; value=&quot;Slide 42 - &amp;quot;Multilayer NN  with One Hidden Layer&amp;quot;&quot;/&gt;&lt;property id=&quot;20307&quot; value=&quot;319&quot;/&gt;&lt;/object&gt;&lt;object type=&quot;3&quot; unique_id=&quot;12435&quot;&gt;&lt;property id=&quot;20148&quot; value=&quot;5&quot;/&gt;&lt;property id=&quot;20300&quot; value=&quot;Slide 43 - &amp;quot;Sigmoid Activation Function&amp;quot;&quot;/&gt;&lt;property id=&quot;20307&quot; value=&quot;320&quot;/&gt;&lt;/object&gt;&lt;object type=&quot;3&quot; unique_id=&quot;12436&quot;&gt;&lt;property id=&quot;20148&quot; value=&quot;5&quot;/&gt;&lt;property id=&quot;20300&quot; value=&quot;Slide 44 - &amp;quot;Multilayer NN  with One Hidden Layer&amp;quot;&quot;/&gt;&lt;property id=&quot;20307&quot; value=&quot;321&quot;/&gt;&lt;/object&gt;&lt;object type=&quot;3&quot; unique_id=&quot;12437&quot;&gt;&lt;property id=&quot;20148&quot; value=&quot;5&quot;/&gt;&lt;property id=&quot;20300&quot; value=&quot;Slide 45 - &amp;quot;NN as a Formula&amp;quot;&quot;/&gt;&lt;property id=&quot;20307&quot; value=&quot;322&quot;/&gt;&lt;/object&gt;&lt;object type=&quot;3&quot; unique_id=&quot;12438&quot;&gt;&lt;property id=&quot;20148&quot; value=&quot;5&quot;/&gt;&lt;property id=&quot;20300&quot; value=&quot;Slide 46 - &amp;quot;Training the Neural Network with Excel&amp;quot;&quot;/&gt;&lt;property id=&quot;20307&quot; value=&quot;323&quot;/&gt;&lt;/object&gt;&lt;object type=&quot;3&quot; unique_id=&quot;12439&quot;&gt;&lt;property id=&quot;20148&quot; value=&quot;5&quot;/&gt;&lt;property id=&quot;20300&quot; value=&quot;Slide 47 - &amp;quot;Simplified 3D Error Surface for a Neural Network (2 Parameters are adjustable)&amp;quot;&quot;/&gt;&lt;property id=&quot;20307&quot; value=&quot;315&quot;/&gt;&lt;/object&gt;&lt;object type=&quot;3&quot; unique_id=&quot;12440&quot;&gt;&lt;property id=&quot;20148&quot; value=&quot;5&quot;/&gt;&lt;property id=&quot;20300&quot; value=&quot;Slide 48 - &amp;quot;Function Approximation with Neural Networks&amp;quot;&quot;/&gt;&lt;property id=&quot;20307&quot; value=&quot;324&quot;/&gt;&lt;/object&gt;&lt;object type=&quot;3&quot; unique_id=&quot;12441&quot;&gt;&lt;property id=&quot;20148&quot; value=&quot;5&quot;/&gt;&lt;property id=&quot;20300&quot; value=&quot;Slide 49 - &amp;quot;Intuition of the Hornik/Stinchcombe/White Proof&amp;quot;&quot;/&gt;&lt;property id=&quot;20307&quot; value=&quot;325&quot;/&gt;&lt;/object&gt;&lt;object type=&quot;3&quot; unique_id=&quot;12442&quot;&gt;&lt;property id=&quot;20148&quot; value=&quot;5&quot;/&gt;&lt;property id=&quot;20300&quot; value=&quot;Slide 50&quot;/&gt;&lt;property id=&quot;20307&quot; value=&quot;326&quot;/&gt;&lt;/object&gt;&lt;object type=&quot;3&quot; unique_id=&quot;12443&quot;&gt;&lt;property id=&quot;20148&quot; value=&quot;5&quot;/&gt;&lt;property id=&quot;20300&quot; value=&quot;Slide 51&quot;/&gt;&lt;property id=&quot;20307&quot; value=&quot;327&quot;/&gt;&lt;/object&gt;&lt;object type=&quot;3&quot; unique_id=&quot;12444&quot;&gt;&lt;property id=&quot;20148&quot; value=&quot;5&quot;/&gt;&lt;property id=&quot;20300&quot; value=&quot;Slide 52&quot;/&gt;&lt;property id=&quot;20307&quot; value=&quot;328&quot;/&gt;&lt;/object&gt;&lt;object type=&quot;3&quot; unique_id=&quot;12445&quot;&gt;&lt;property id=&quot;20148&quot; value=&quot;5&quot;/&gt;&lt;property id=&quot;20300&quot; value=&quot;Slide 53&quot;/&gt;&lt;property id=&quot;20307&quot; value=&quot;329&quot;/&gt;&lt;/object&gt;&lt;object type=&quot;3&quot; unique_id=&quot;12446&quot;&gt;&lt;property id=&quot;20148&quot; value=&quot;5&quot;/&gt;&lt;property id=&quot;20300&quot; value=&quot;Slide 54&quot;/&gt;&lt;property id=&quot;20307&quot; value=&quot;330&quot;/&gt;&lt;/object&gt;&lt;object type=&quot;3&quot; unique_id=&quot;12447&quot;&gt;&lt;property id=&quot;20148&quot; value=&quot;5&quot;/&gt;&lt;property id=&quot;20300&quot; value=&quot;Slide 55&quot;/&gt;&lt;property id=&quot;20307&quot; value=&quot;331&quot;/&gt;&lt;/object&gt;&lt;object type=&quot;3&quot; unique_id=&quot;12448&quot;&gt;&lt;property id=&quot;20148&quot; value=&quot;5&quot;/&gt;&lt;property id=&quot;20300&quot; value=&quot;Slide 56&quot;/&gt;&lt;property id=&quot;20307&quot; value=&quot;332&quot;/&gt;&lt;/object&gt;&lt;object type=&quot;3&quot; unique_id=&quot;12449&quot;&gt;&lt;property id=&quot;20148&quot; value=&quot;5&quot;/&gt;&lt;property id=&quot;20300&quot; value=&quot;Slide 57 - &amp;quot;Learning Example&amp;quot;&quot;/&gt;&lt;property id=&quot;20307&quot; value=&quot;301&quot;/&gt;&lt;/object&gt;&lt;object type=&quot;3&quot; unique_id=&quot;12450&quot;&gt;&lt;property id=&quot;20148&quot; value=&quot;5&quot;/&gt;&lt;property id=&quot;20300&quot; value=&quot;Slide 58 - &amp;quot;Overlearning&amp;quot;&quot;/&gt;&lt;property id=&quot;20307&quot; value=&quot;297&quot;/&gt;&lt;/object&gt;&lt;object type=&quot;3&quot; unique_id=&quot;12451&quot;&gt;&lt;property id=&quot;20148&quot; value=&quot;5&quot;/&gt;&lt;property id=&quot;20300&quot; value=&quot;Slide 59 - &amp;quot;Stop Learning Strategy&amp;quot;&quot;/&gt;&lt;property id=&quot;20307&quot; value=&quot;305&quot;/&gt;&lt;/object&gt;&lt;object type=&quot;3&quot; unique_id=&quot;12452&quot;&gt;&lt;property id=&quot;20148&quot; value=&quot;5&quot;/&gt;&lt;property id=&quot;20300&quot; value=&quot;Slide 60 - &amp;quot;Reduce Flexibility&amp;quot;&quot;/&gt;&lt;property id=&quot;20307&quot; value=&quot;307&quot;/&gt;&lt;/object&gt;&lt;object type=&quot;3&quot; unique_id=&quot;12453&quot;&gt;&lt;property id=&quot;20148&quot; value=&quot;5&quot;/&gt;&lt;property id=&quot;20300&quot; value=&quot;Slide 61 - &amp;quot;Reduce Flexibility  - Input Pruning-&amp;quot;&quot;/&gt;&lt;property id=&quot;20307&quot; value=&quot;308&quot;/&gt;&lt;/object&gt;&lt;object type=&quot;3&quot; unique_id=&quot;12454&quot;&gt;&lt;property id=&quot;20148&quot; value=&quot;5&quot;/&gt;&lt;property id=&quot;20300&quot; value=&quot;Slide 62 - &amp;quot;Reduce Flexibility  - Input Pruning-&amp;quot;&quot;/&gt;&lt;property id=&quot;20307&quot; value=&quot;310&quot;/&gt;&lt;/object&gt;&lt;object type=&quot;3&quot; unique_id=&quot;12455&quot;&gt;&lt;property id=&quot;20148&quot; value=&quot;5&quot;/&gt;&lt;property id=&quot;20300&quot; value=&quot;Slide 63 - &amp;quot;Literature Recommondation&amp;quot;&quot;/&gt;&lt;property id=&quot;20307&quot; value=&quot;302&quot;/&gt;&lt;/object&gt;&lt;object type=&quot;3&quot; unique_id=&quot;12456&quot;&gt;&lt;property id=&quot;20148&quot; value=&quot;5&quot;/&gt;&lt;property id=&quot;20300&quot; value=&quot;Slide 64 - &amp;quot;Your Questions Please&amp;quot;&quot;/&gt;&lt;property id=&quot;20307&quot; value=&quot;314&quot;/&gt;&lt;/object&gt;&lt;object type=&quot;3&quot; unique_id=&quot;12847&quot;&gt;&lt;property id=&quot;20148&quot; value=&quot;5&quot;/&gt;&lt;property id=&quot;20300&quot; value=&quot;Slide 31 - &amp;quot;Confusion Matrix for Decision Tree&amp;quot;&quot;/&gt;&lt;property id=&quot;20307&quot; value=&quot;333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2223</TotalTime>
  <Words>1112</Words>
  <Application>Microsoft Office PowerPoint</Application>
  <PresentationFormat>Widescreen</PresentationFormat>
  <Paragraphs>167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Open Sans</vt:lpstr>
      <vt:lpstr>Roboto</vt:lpstr>
      <vt:lpstr>Trebuchet MS</vt:lpstr>
      <vt:lpstr>Wingdings 3</vt:lpstr>
      <vt:lpstr>Facet</vt:lpstr>
      <vt:lpstr>Machine Learning February 7th, 2022</vt:lpstr>
      <vt:lpstr>Common Misconceptions About AI</vt:lpstr>
      <vt:lpstr>AI Discriminates</vt:lpstr>
      <vt:lpstr>AI is a Black Box</vt:lpstr>
      <vt:lpstr>Is Artificial Intelligence Really “Intelligent”?</vt:lpstr>
      <vt:lpstr>Definition of Artificial Intelligence vs. Machine Learning</vt:lpstr>
      <vt:lpstr>What will I show you</vt:lpstr>
      <vt:lpstr>Types of Machine Learning</vt:lpstr>
      <vt:lpstr>Classification with Nearest Neighbors</vt:lpstr>
      <vt:lpstr>The MNIST Datase</vt:lpstr>
      <vt:lpstr>Training Data, Test Data, and  Cross Validation</vt:lpstr>
      <vt:lpstr>Machine Learning vs. Domain Knowledge</vt:lpstr>
      <vt:lpstr>Domain Knowledge:  Raster Images</vt:lpstr>
      <vt:lpstr>Grey scale 28x28 Raster Image (number 9)</vt:lpstr>
      <vt:lpstr>PowerPoint Presentation</vt:lpstr>
      <vt:lpstr>How Does Nearest Neighbor Works</vt:lpstr>
      <vt:lpstr>How to Measure Similarity Between two Images  - Similarity between their 784 elements lists/vectors -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Carsten Lange</dc:creator>
  <cp:lastModifiedBy>Carsten Lange</cp:lastModifiedBy>
  <cp:revision>80</cp:revision>
  <dcterms:created xsi:type="dcterms:W3CDTF">2018-07-19T16:13:50Z</dcterms:created>
  <dcterms:modified xsi:type="dcterms:W3CDTF">2022-02-08T20:28:25Z</dcterms:modified>
</cp:coreProperties>
</file>