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</p:sldMasterIdLst>
  <p:notesMasterIdLst>
    <p:notesMasterId r:id="rId15"/>
  </p:notesMasterIdLst>
  <p:sldIdLst>
    <p:sldId id="256" r:id="rId2"/>
    <p:sldId id="285" r:id="rId3"/>
    <p:sldId id="286" r:id="rId4"/>
    <p:sldId id="263" r:id="rId5"/>
    <p:sldId id="289" r:id="rId6"/>
    <p:sldId id="287" r:id="rId7"/>
    <p:sldId id="290" r:id="rId8"/>
    <p:sldId id="292" r:id="rId9"/>
    <p:sldId id="293" r:id="rId10"/>
    <p:sldId id="280" r:id="rId11"/>
    <p:sldId id="279" r:id="rId12"/>
    <p:sldId id="291" r:id="rId13"/>
    <p:sldId id="28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ihua Koo" userId="S::mkoo@cpp.edu::99472c2d-ff31-407a-81cf-bcb5494d2c78" providerId="AD" clId="Web-{AC8F58E3-AA1D-414A-8CAB-4158E326DA87}"/>
    <pc:docChg chg="addSld delSld modSld">
      <pc:chgData name="Meihua Koo" userId="S::mkoo@cpp.edu::99472c2d-ff31-407a-81cf-bcb5494d2c78" providerId="AD" clId="Web-{AC8F58E3-AA1D-414A-8CAB-4158E326DA87}" dt="2022-02-10T00:18:12.273" v="3"/>
      <pc:docMkLst>
        <pc:docMk/>
      </pc:docMkLst>
      <pc:sldChg chg="modSp">
        <pc:chgData name="Meihua Koo" userId="S::mkoo@cpp.edu::99472c2d-ff31-407a-81cf-bcb5494d2c78" providerId="AD" clId="Web-{AC8F58E3-AA1D-414A-8CAB-4158E326DA87}" dt="2022-02-10T00:12:08.765" v="0" actId="1076"/>
        <pc:sldMkLst>
          <pc:docMk/>
          <pc:sldMk cId="2032849202" sldId="256"/>
        </pc:sldMkLst>
        <pc:picChg chg="mod">
          <ac:chgData name="Meihua Koo" userId="S::mkoo@cpp.edu::99472c2d-ff31-407a-81cf-bcb5494d2c78" providerId="AD" clId="Web-{AC8F58E3-AA1D-414A-8CAB-4158E326DA87}" dt="2022-02-10T00:12:08.765" v="0" actId="1076"/>
          <ac:picMkLst>
            <pc:docMk/>
            <pc:sldMk cId="2032849202" sldId="256"/>
            <ac:picMk id="8" creationId="{57AFAF82-B786-0844-B3D7-EFA40DCB42BE}"/>
          </ac:picMkLst>
        </pc:picChg>
      </pc:sldChg>
      <pc:sldChg chg="del">
        <pc:chgData name="Meihua Koo" userId="S::mkoo@cpp.edu::99472c2d-ff31-407a-81cf-bcb5494d2c78" providerId="AD" clId="Web-{AC8F58E3-AA1D-414A-8CAB-4158E326DA87}" dt="2022-02-10T00:18:09.179" v="1"/>
        <pc:sldMkLst>
          <pc:docMk/>
          <pc:sldMk cId="412927227" sldId="291"/>
        </pc:sldMkLst>
      </pc:sldChg>
      <pc:sldChg chg="new">
        <pc:chgData name="Meihua Koo" userId="S::mkoo@cpp.edu::99472c2d-ff31-407a-81cf-bcb5494d2c78" providerId="AD" clId="Web-{AC8F58E3-AA1D-414A-8CAB-4158E326DA87}" dt="2022-02-10T00:18:12.273" v="3"/>
        <pc:sldMkLst>
          <pc:docMk/>
          <pc:sldMk cId="4227496604" sldId="291"/>
        </pc:sldMkLst>
      </pc:sldChg>
      <pc:sldChg chg="del">
        <pc:chgData name="Meihua Koo" userId="S::mkoo@cpp.edu::99472c2d-ff31-407a-81cf-bcb5494d2c78" providerId="AD" clId="Web-{AC8F58E3-AA1D-414A-8CAB-4158E326DA87}" dt="2022-02-10T00:18:09.585" v="2"/>
        <pc:sldMkLst>
          <pc:docMk/>
          <pc:sldMk cId="976728150" sldId="292"/>
        </pc:sldMkLst>
      </pc:sldChg>
    </pc:docChg>
  </pc:docChgLst>
  <pc:docChgLst>
    <pc:chgData name="Meihua Koo" userId="99472c2d-ff31-407a-81cf-bcb5494d2c78" providerId="ADAL" clId="{0324878C-CDEA-5942-B3C6-E00FCD7631EE}"/>
    <pc:docChg chg="modSld">
      <pc:chgData name="Meihua Koo" userId="99472c2d-ff31-407a-81cf-bcb5494d2c78" providerId="ADAL" clId="{0324878C-CDEA-5942-B3C6-E00FCD7631EE}" dt="2022-04-21T01:24:53.304" v="97" actId="20577"/>
      <pc:docMkLst>
        <pc:docMk/>
      </pc:docMkLst>
      <pc:sldChg chg="modSp mod">
        <pc:chgData name="Meihua Koo" userId="99472c2d-ff31-407a-81cf-bcb5494d2c78" providerId="ADAL" clId="{0324878C-CDEA-5942-B3C6-E00FCD7631EE}" dt="2022-04-21T01:24:53.304" v="97" actId="20577"/>
        <pc:sldMkLst>
          <pc:docMk/>
          <pc:sldMk cId="2032849202" sldId="256"/>
        </pc:sldMkLst>
        <pc:spChg chg="mod">
          <ac:chgData name="Meihua Koo" userId="99472c2d-ff31-407a-81cf-bcb5494d2c78" providerId="ADAL" clId="{0324878C-CDEA-5942-B3C6-E00FCD7631EE}" dt="2022-04-21T01:24:53.304" v="97" actId="20577"/>
          <ac:spMkLst>
            <pc:docMk/>
            <pc:sldMk cId="2032849202" sldId="256"/>
            <ac:spMk id="2" creationId="{00000000-0000-0000-0000-000000000000}"/>
          </ac:spMkLst>
        </pc:spChg>
        <pc:picChg chg="mod">
          <ac:chgData name="Meihua Koo" userId="99472c2d-ff31-407a-81cf-bcb5494d2c78" providerId="ADAL" clId="{0324878C-CDEA-5942-B3C6-E00FCD7631EE}" dt="2022-04-20T23:43:14.059" v="91" actId="14100"/>
          <ac:picMkLst>
            <pc:docMk/>
            <pc:sldMk cId="2032849202" sldId="256"/>
            <ac:picMk id="8" creationId="{57AFAF82-B786-0844-B3D7-EFA40DCB42BE}"/>
          </ac:picMkLst>
        </pc:picChg>
      </pc:sldChg>
      <pc:sldChg chg="modSp mod">
        <pc:chgData name="Meihua Koo" userId="99472c2d-ff31-407a-81cf-bcb5494d2c78" providerId="ADAL" clId="{0324878C-CDEA-5942-B3C6-E00FCD7631EE}" dt="2022-04-20T23:39:49.142" v="90" actId="20577"/>
        <pc:sldMkLst>
          <pc:docMk/>
          <pc:sldMk cId="2589062184" sldId="290"/>
        </pc:sldMkLst>
        <pc:spChg chg="mod">
          <ac:chgData name="Meihua Koo" userId="99472c2d-ff31-407a-81cf-bcb5494d2c78" providerId="ADAL" clId="{0324878C-CDEA-5942-B3C6-E00FCD7631EE}" dt="2022-04-20T23:39:49.142" v="90" actId="20577"/>
          <ac:spMkLst>
            <pc:docMk/>
            <pc:sldMk cId="2589062184" sldId="290"/>
            <ac:spMk id="4" creationId="{4A2BB62E-45C8-E844-B284-C66763B2F15D}"/>
          </ac:spMkLst>
        </pc:spChg>
      </pc:sldChg>
      <pc:sldChg chg="modSp mod">
        <pc:chgData name="Meihua Koo" userId="99472c2d-ff31-407a-81cf-bcb5494d2c78" providerId="ADAL" clId="{0324878C-CDEA-5942-B3C6-E00FCD7631EE}" dt="2022-04-20T23:56:35.942" v="95" actId="403"/>
        <pc:sldMkLst>
          <pc:docMk/>
          <pc:sldMk cId="412927227" sldId="292"/>
        </pc:sldMkLst>
        <pc:spChg chg="mod">
          <ac:chgData name="Meihua Koo" userId="99472c2d-ff31-407a-81cf-bcb5494d2c78" providerId="ADAL" clId="{0324878C-CDEA-5942-B3C6-E00FCD7631EE}" dt="2022-04-20T23:56:35.942" v="95" actId="403"/>
          <ac:spMkLst>
            <pc:docMk/>
            <pc:sldMk cId="412927227" sldId="292"/>
            <ac:spMk id="4" creationId="{0ABBA177-B9D3-E041-821A-F7548B972514}"/>
          </ac:spMkLst>
        </pc:spChg>
      </pc:sldChg>
    </pc:docChg>
  </pc:docChgLst>
  <pc:docChgLst>
    <pc:chgData name="Meihua Koo" userId="99472c2d-ff31-407a-81cf-bcb5494d2c78" providerId="ADAL" clId="{80C8A385-B6B3-684A-A86C-51FA8DB94354}"/>
    <pc:docChg chg="undo custSel addSld modSld sldOrd">
      <pc:chgData name="Meihua Koo" userId="99472c2d-ff31-407a-81cf-bcb5494d2c78" providerId="ADAL" clId="{80C8A385-B6B3-684A-A86C-51FA8DB94354}" dt="2022-02-10T06:58:13.022" v="350"/>
      <pc:docMkLst>
        <pc:docMk/>
      </pc:docMkLst>
      <pc:sldChg chg="modSp mod">
        <pc:chgData name="Meihua Koo" userId="99472c2d-ff31-407a-81cf-bcb5494d2c78" providerId="ADAL" clId="{80C8A385-B6B3-684A-A86C-51FA8DB94354}" dt="2022-02-10T01:33:09.374" v="349" actId="1076"/>
        <pc:sldMkLst>
          <pc:docMk/>
          <pc:sldMk cId="2032849202" sldId="256"/>
        </pc:sldMkLst>
        <pc:picChg chg="mod">
          <ac:chgData name="Meihua Koo" userId="99472c2d-ff31-407a-81cf-bcb5494d2c78" providerId="ADAL" clId="{80C8A385-B6B3-684A-A86C-51FA8DB94354}" dt="2022-02-10T01:33:09.374" v="349" actId="1076"/>
          <ac:picMkLst>
            <pc:docMk/>
            <pc:sldMk cId="2032849202" sldId="256"/>
            <ac:picMk id="8" creationId="{57AFAF82-B786-0844-B3D7-EFA40DCB42BE}"/>
          </ac:picMkLst>
        </pc:picChg>
      </pc:sldChg>
      <pc:sldChg chg="modSp mod">
        <pc:chgData name="Meihua Koo" userId="99472c2d-ff31-407a-81cf-bcb5494d2c78" providerId="ADAL" clId="{80C8A385-B6B3-684A-A86C-51FA8DB94354}" dt="2022-02-10T00:33:16.544" v="67" actId="20577"/>
        <pc:sldMkLst>
          <pc:docMk/>
          <pc:sldMk cId="3491441330" sldId="263"/>
        </pc:sldMkLst>
        <pc:spChg chg="mod">
          <ac:chgData name="Meihua Koo" userId="99472c2d-ff31-407a-81cf-bcb5494d2c78" providerId="ADAL" clId="{80C8A385-B6B3-684A-A86C-51FA8DB94354}" dt="2022-02-10T00:22:23.711" v="13" actId="14100"/>
          <ac:spMkLst>
            <pc:docMk/>
            <pc:sldMk cId="3491441330" sldId="263"/>
            <ac:spMk id="4" creationId="{00000000-0000-0000-0000-000000000000}"/>
          </ac:spMkLst>
        </pc:spChg>
        <pc:spChg chg="mod">
          <ac:chgData name="Meihua Koo" userId="99472c2d-ff31-407a-81cf-bcb5494d2c78" providerId="ADAL" clId="{80C8A385-B6B3-684A-A86C-51FA8DB94354}" dt="2022-02-10T00:33:16.544" v="67" actId="20577"/>
          <ac:spMkLst>
            <pc:docMk/>
            <pc:sldMk cId="3491441330" sldId="263"/>
            <ac:spMk id="6" creationId="{00000000-0000-0000-0000-000000000000}"/>
          </ac:spMkLst>
        </pc:spChg>
      </pc:sldChg>
      <pc:sldChg chg="modSp mod">
        <pc:chgData name="Meihua Koo" userId="99472c2d-ff31-407a-81cf-bcb5494d2c78" providerId="ADAL" clId="{80C8A385-B6B3-684A-A86C-51FA8DB94354}" dt="2022-02-10T00:42:18.122" v="78" actId="14734"/>
        <pc:sldMkLst>
          <pc:docMk/>
          <pc:sldMk cId="2301543761" sldId="287"/>
        </pc:sldMkLst>
        <pc:graphicFrameChg chg="modGraphic">
          <ac:chgData name="Meihua Koo" userId="99472c2d-ff31-407a-81cf-bcb5494d2c78" providerId="ADAL" clId="{80C8A385-B6B3-684A-A86C-51FA8DB94354}" dt="2022-02-10T00:42:18.122" v="78" actId="14734"/>
          <ac:graphicFrameMkLst>
            <pc:docMk/>
            <pc:sldMk cId="2301543761" sldId="287"/>
            <ac:graphicFrameMk id="3" creationId="{C2D43CA3-DCF9-F549-A389-BD6A0241657E}"/>
          </ac:graphicFrameMkLst>
        </pc:graphicFrameChg>
      </pc:sldChg>
      <pc:sldChg chg="modSp mod">
        <pc:chgData name="Meihua Koo" userId="99472c2d-ff31-407a-81cf-bcb5494d2c78" providerId="ADAL" clId="{80C8A385-B6B3-684A-A86C-51FA8DB94354}" dt="2022-02-10T00:33:45.065" v="71" actId="14100"/>
        <pc:sldMkLst>
          <pc:docMk/>
          <pc:sldMk cId="4030158770" sldId="289"/>
        </pc:sldMkLst>
        <pc:spChg chg="mod">
          <ac:chgData name="Meihua Koo" userId="99472c2d-ff31-407a-81cf-bcb5494d2c78" providerId="ADAL" clId="{80C8A385-B6B3-684A-A86C-51FA8DB94354}" dt="2022-02-10T00:33:45.065" v="71" actId="14100"/>
          <ac:spMkLst>
            <pc:docMk/>
            <pc:sldMk cId="4030158770" sldId="289"/>
            <ac:spMk id="6" creationId="{00000000-0000-0000-0000-000000000000}"/>
          </ac:spMkLst>
        </pc:spChg>
      </pc:sldChg>
      <pc:sldChg chg="modSp mod ord">
        <pc:chgData name="Meihua Koo" userId="99472c2d-ff31-407a-81cf-bcb5494d2c78" providerId="ADAL" clId="{80C8A385-B6B3-684A-A86C-51FA8DB94354}" dt="2022-02-10T00:59:17.622" v="348" actId="27636"/>
        <pc:sldMkLst>
          <pc:docMk/>
          <pc:sldMk cId="4227496604" sldId="291"/>
        </pc:sldMkLst>
        <pc:spChg chg="mod">
          <ac:chgData name="Meihua Koo" userId="99472c2d-ff31-407a-81cf-bcb5494d2c78" providerId="ADAL" clId="{80C8A385-B6B3-684A-A86C-51FA8DB94354}" dt="2022-02-10T00:59:08.115" v="346" actId="207"/>
          <ac:spMkLst>
            <pc:docMk/>
            <pc:sldMk cId="4227496604" sldId="291"/>
            <ac:spMk id="2" creationId="{B41619DE-7F25-4960-B105-AB0BC50844AC}"/>
          </ac:spMkLst>
        </pc:spChg>
        <pc:spChg chg="mod">
          <ac:chgData name="Meihua Koo" userId="99472c2d-ff31-407a-81cf-bcb5494d2c78" providerId="ADAL" clId="{80C8A385-B6B3-684A-A86C-51FA8DB94354}" dt="2022-02-10T00:59:17.622" v="348" actId="27636"/>
          <ac:spMkLst>
            <pc:docMk/>
            <pc:sldMk cId="4227496604" sldId="291"/>
            <ac:spMk id="3" creationId="{BF0A6249-E814-4174-A381-39A1BB2F5234}"/>
          </ac:spMkLst>
        </pc:spChg>
      </pc:sldChg>
      <pc:sldChg chg="add">
        <pc:chgData name="Meihua Koo" userId="99472c2d-ff31-407a-81cf-bcb5494d2c78" providerId="ADAL" clId="{80C8A385-B6B3-684A-A86C-51FA8DB94354}" dt="2022-02-10T06:58:13.022" v="350"/>
        <pc:sldMkLst>
          <pc:docMk/>
          <pc:sldMk cId="412927227" sldId="292"/>
        </pc:sldMkLst>
      </pc:sldChg>
      <pc:sldChg chg="add">
        <pc:chgData name="Meihua Koo" userId="99472c2d-ff31-407a-81cf-bcb5494d2c78" providerId="ADAL" clId="{80C8A385-B6B3-684A-A86C-51FA8DB94354}" dt="2022-02-10T06:58:13.022" v="350"/>
        <pc:sldMkLst>
          <pc:docMk/>
          <pc:sldMk cId="976728150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DF2C5-C0E1-2648-B1BE-DE73B47DF598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DD5C6-DED9-414D-8201-03EB8927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0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DD5C6-DED9-414D-8201-03EB8927B3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7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DD5C6-DED9-414D-8201-03EB8927B3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2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9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103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7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10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36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0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7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8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3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2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0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6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6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p.edu/~financial-aid/index.s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koo@cpp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gomaa@cpp.edu" TargetMode="External"/><Relationship Id="rId4" Type="http://schemas.openxmlformats.org/officeDocument/2006/relationships/hyperlink" Target="https://cpp.zoom.us/my/meihuakoo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p.edu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state.edu/apply" TargetMode="External"/><Relationship Id="rId2" Type="http://schemas.openxmlformats.org/officeDocument/2006/relationships/hyperlink" Target="https://www2.calstate.edu/apply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1486" y="1741714"/>
            <a:ext cx="9133114" cy="23091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Master of Science in Accountancy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MSA_Accelerated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Program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Info Session Fall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AFAF82-B786-0844-B3D7-EFA40DCB4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6432" y="3906487"/>
            <a:ext cx="10058400" cy="26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49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25034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Scholarship &amp; 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5515"/>
            <a:ext cx="8596668" cy="42441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sz="3600" dirty="0"/>
              <a:t>Graduate students are eligible for both scholarships and financial aid.</a:t>
            </a:r>
          </a:p>
          <a:p>
            <a:endParaRPr lang="en-US" sz="3600" dirty="0"/>
          </a:p>
          <a:p>
            <a:pPr indent="-285750">
              <a:spcAft>
                <a:spcPts val="600"/>
              </a:spcAft>
            </a:pPr>
            <a:r>
              <a:rPr lang="en-US" sz="3600" dirty="0"/>
              <a:t>Merit based graduate assistantship –</a:t>
            </a:r>
          </a:p>
          <a:p>
            <a:pPr lvl="1">
              <a:spcAft>
                <a:spcPts val="600"/>
              </a:spcAft>
            </a:pPr>
            <a:r>
              <a:rPr lang="en-US" sz="3600" dirty="0"/>
              <a:t>Awarded once a year, application and faculty committee selections ($500 - $2000)</a:t>
            </a:r>
          </a:p>
          <a:p>
            <a:pPr lvl="1">
              <a:spcAft>
                <a:spcPts val="600"/>
              </a:spcAft>
            </a:pPr>
            <a:endParaRPr lang="en-US" sz="3600" dirty="0"/>
          </a:p>
          <a:p>
            <a:r>
              <a:rPr lang="en-US" sz="3600" dirty="0"/>
              <a:t>For more information about FAFSA and different types of financial aid, please visit the Office of Financial Aid website at: </a:t>
            </a:r>
            <a:r>
              <a:rPr lang="en-US" sz="3600" dirty="0">
                <a:hlinkClick r:id="rId2"/>
              </a:rPr>
              <a:t>http://www.cpp.edu/~financial-aid/index.shtml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0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1353" y="885496"/>
            <a:ext cx="3725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0676" y="1808826"/>
            <a:ext cx="6660953" cy="5165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For more information: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Dr. </a:t>
            </a:r>
            <a:r>
              <a:rPr lang="en-US" sz="3600" dirty="0" err="1"/>
              <a:t>Meihua</a:t>
            </a:r>
            <a:r>
              <a:rPr lang="en-US" sz="3600" dirty="0"/>
              <a:t> Koo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hlinkClick r:id="rId3"/>
              </a:rPr>
              <a:t>mkoo@cpp.edu</a:t>
            </a: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dirty="0">
                <a:hlinkClick r:id="rId4"/>
              </a:rPr>
              <a:t>https://cpp.zoom.us/my/</a:t>
            </a:r>
            <a:r>
              <a:rPr lang="en-US" b="1" dirty="0">
                <a:hlinkClick r:id="rId4"/>
              </a:rPr>
              <a:t>meihuakoo</a:t>
            </a: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Dr. Mohamed Gomaa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hlinkClick r:id="rId5"/>
              </a:rPr>
              <a:t>mgomaa@cpp.edu</a:t>
            </a:r>
            <a:endParaRPr lang="en-US" sz="3600" b="1" dirty="0"/>
          </a:p>
          <a:p>
            <a:pPr>
              <a:lnSpc>
                <a:spcPct val="15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3967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619DE-7F25-4960-B105-AB0BC5084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Accounting Foundation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A6249-E814-4174-A381-39A1BB2F5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5347"/>
            <a:ext cx="8596668" cy="424601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Introduction to Financial Accounting</a:t>
            </a:r>
          </a:p>
          <a:p>
            <a:r>
              <a:rPr lang="en-US" sz="2400" dirty="0"/>
              <a:t>Introduction to Managerial Accounting</a:t>
            </a:r>
          </a:p>
          <a:p>
            <a:endParaRPr lang="en-US" sz="2400" dirty="0"/>
          </a:p>
          <a:p>
            <a:r>
              <a:rPr lang="en-US" sz="2400" dirty="0"/>
              <a:t>Intermediate Accounting I</a:t>
            </a:r>
          </a:p>
          <a:p>
            <a:r>
              <a:rPr lang="en-US" sz="2400" dirty="0"/>
              <a:t>Intermediate Accounting II</a:t>
            </a:r>
          </a:p>
          <a:p>
            <a:r>
              <a:rPr lang="en-US" sz="2400" dirty="0"/>
              <a:t>Cost Accounting</a:t>
            </a:r>
          </a:p>
          <a:p>
            <a:r>
              <a:rPr lang="en-US" sz="2400" dirty="0"/>
              <a:t>Introduction to Taxation</a:t>
            </a:r>
          </a:p>
          <a:p>
            <a:r>
              <a:rPr lang="en-US" sz="2400" dirty="0"/>
              <a:t>Accounting Information Systems</a:t>
            </a:r>
          </a:p>
          <a:p>
            <a:r>
              <a:rPr lang="en-US" sz="2400" dirty="0"/>
              <a:t>Auditing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9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F96745-A984-3E4B-A873-16F582F97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324" y="0"/>
            <a:ext cx="628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B1730-67D4-2A45-ADFB-035A4F52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Presenters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27F86E-6AB3-2447-843F-EAB4F2E1AFF3}"/>
              </a:ext>
            </a:extLst>
          </p:cNvPr>
          <p:cNvSpPr txBox="1"/>
          <p:nvPr/>
        </p:nvSpPr>
        <p:spPr>
          <a:xfrm>
            <a:off x="816429" y="1997839"/>
            <a:ext cx="833573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Dr. </a:t>
            </a:r>
            <a:r>
              <a:rPr lang="en-US" sz="2000" dirty="0" err="1">
                <a:solidFill>
                  <a:srgbClr val="58533E"/>
                </a:solidFill>
                <a:latin typeface="Helvetica" pitchFamily="2" charset="0"/>
              </a:rPr>
              <a:t>Meihua</a:t>
            </a:r>
            <a:r>
              <a:rPr lang="en-US" sz="2000" dirty="0">
                <a:solidFill>
                  <a:srgbClr val="58533E"/>
                </a:solidFill>
                <a:latin typeface="Helvetica" pitchFamily="2" charset="0"/>
              </a:rPr>
              <a:t> Koo</a:t>
            </a:r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 (</a:t>
            </a:r>
            <a:r>
              <a:rPr lang="en-US" sz="2000" dirty="0" err="1">
                <a:solidFill>
                  <a:srgbClr val="F59200"/>
                </a:solidFill>
                <a:latin typeface="Helvetica" pitchFamily="2" charset="0"/>
              </a:rPr>
              <a:t>mkoo</a:t>
            </a:r>
            <a:r>
              <a:rPr lang="en-US" sz="2000" dirty="0" err="1">
                <a:solidFill>
                  <a:srgbClr val="F59200"/>
                </a:solidFill>
                <a:effectLst/>
                <a:latin typeface="Helvetica" pitchFamily="2" charset="0"/>
              </a:rPr>
              <a:t>@cpp.edu</a:t>
            </a:r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), co-director MS </a:t>
            </a:r>
            <a:r>
              <a:rPr lang="en-US" sz="2000" dirty="0">
                <a:solidFill>
                  <a:srgbClr val="58533E"/>
                </a:solidFill>
                <a:latin typeface="Helvetica" pitchFamily="2" charset="0"/>
              </a:rPr>
              <a:t>Accountancy (MSA)</a:t>
            </a:r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, Professor and </a:t>
            </a:r>
            <a:r>
              <a:rPr lang="en-US" sz="2000" dirty="0">
                <a:solidFill>
                  <a:srgbClr val="58533E"/>
                </a:solidFill>
                <a:latin typeface="Helvetica" pitchFamily="2" charset="0"/>
              </a:rPr>
              <a:t>Director</a:t>
            </a:r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, Graduate Programs, CBA, Cal Poly Pomona</a:t>
            </a:r>
          </a:p>
          <a:p>
            <a:endParaRPr lang="en-US" sz="2000" dirty="0">
              <a:solidFill>
                <a:srgbClr val="58533E"/>
              </a:solidFill>
              <a:effectLst/>
              <a:latin typeface="Helvetica" pitchFamily="2" charset="0"/>
            </a:endParaRPr>
          </a:p>
          <a:p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Dr. Mohamed Gomaa (</a:t>
            </a:r>
            <a:r>
              <a:rPr lang="en-US" sz="2000" dirty="0" err="1">
                <a:solidFill>
                  <a:srgbClr val="F59200"/>
                </a:solidFill>
                <a:latin typeface="Helvetica" pitchFamily="2" charset="0"/>
              </a:rPr>
              <a:t>mgomaa</a:t>
            </a:r>
            <a:r>
              <a:rPr lang="en-US" sz="2000" dirty="0" err="1">
                <a:solidFill>
                  <a:srgbClr val="F59200"/>
                </a:solidFill>
                <a:effectLst/>
                <a:latin typeface="Helvetica" pitchFamily="2" charset="0"/>
              </a:rPr>
              <a:t>@cpp.edu</a:t>
            </a:r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), co-director</a:t>
            </a:r>
          </a:p>
          <a:p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MS Accountancy (MSA), Professor, Accounting Department, CBA, Cal Poly Pomona</a:t>
            </a:r>
          </a:p>
          <a:p>
            <a:endParaRPr lang="en-US" sz="2000" dirty="0">
              <a:solidFill>
                <a:srgbClr val="58533E"/>
              </a:solidFill>
              <a:effectLst/>
              <a:latin typeface="Helvetica" pitchFamily="2" charset="0"/>
            </a:endParaRPr>
          </a:p>
          <a:p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Dr. </a:t>
            </a:r>
            <a:r>
              <a:rPr lang="en-US" sz="2000" dirty="0" err="1">
                <a:solidFill>
                  <a:srgbClr val="58533E"/>
                </a:solidFill>
                <a:effectLst/>
                <a:latin typeface="Helvetica" pitchFamily="2" charset="0"/>
              </a:rPr>
              <a:t>Alis</a:t>
            </a:r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 </a:t>
            </a:r>
            <a:r>
              <a:rPr lang="en-US" sz="2000" dirty="0" err="1">
                <a:solidFill>
                  <a:srgbClr val="58533E"/>
                </a:solidFill>
                <a:effectLst/>
                <a:latin typeface="Helvetica" pitchFamily="2" charset="0"/>
              </a:rPr>
              <a:t>Zakarian</a:t>
            </a:r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 (</a:t>
            </a:r>
            <a:r>
              <a:rPr lang="en-US" sz="2000" dirty="0" err="1">
                <a:solidFill>
                  <a:srgbClr val="F59200"/>
                </a:solidFill>
                <a:effectLst/>
                <a:latin typeface="Helvetica" pitchFamily="2" charset="0"/>
              </a:rPr>
              <a:t>azakarian@cpp.edu</a:t>
            </a:r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), senior program manager, College of Extended University, Cal Poly Pomona</a:t>
            </a:r>
          </a:p>
          <a:p>
            <a:endParaRPr lang="en-US" sz="2000" dirty="0">
              <a:solidFill>
                <a:srgbClr val="58533E"/>
              </a:solidFill>
              <a:effectLst/>
              <a:latin typeface="Helvetica" pitchFamily="2" charset="0"/>
            </a:endParaRPr>
          </a:p>
          <a:p>
            <a:r>
              <a:rPr lang="en-US" sz="2000" dirty="0">
                <a:solidFill>
                  <a:srgbClr val="58533E"/>
                </a:solidFill>
                <a:effectLst/>
                <a:latin typeface="Helvetica" pitchFamily="2" charset="0"/>
              </a:rPr>
              <a:t>*Note: this presentation will be available on our website.</a:t>
            </a:r>
          </a:p>
        </p:txBody>
      </p:sp>
    </p:spTree>
    <p:extLst>
      <p:ext uri="{BB962C8B-B14F-4D97-AF65-F5344CB8AC3E}">
        <p14:creationId xmlns:p14="http://schemas.microsoft.com/office/powerpoint/2010/main" val="174240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ECE9-A014-3D40-BED5-E7497925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807096" cy="1665514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California State Polytechnic University, Pomona &amp; College of Business Administration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B80F8-D8F0-3D49-9CB7-84ECB3EF20E3}"/>
              </a:ext>
            </a:extLst>
          </p:cNvPr>
          <p:cNvSpPr txBox="1"/>
          <p:nvPr/>
        </p:nvSpPr>
        <p:spPr>
          <a:xfrm>
            <a:off x="677334" y="2390897"/>
            <a:ext cx="99906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● </a:t>
            </a:r>
            <a:r>
              <a:rPr lang="en-US" sz="2000" dirty="0"/>
              <a:t>30 miles east of Los Angeles</a:t>
            </a:r>
          </a:p>
          <a:p>
            <a:endParaRPr lang="en-US" sz="2000" dirty="0"/>
          </a:p>
          <a:p>
            <a:r>
              <a:rPr lang="en-US" sz="2000" dirty="0"/>
              <a:t>● CPP – one of 23 campuses in California State University system</a:t>
            </a:r>
          </a:p>
          <a:p>
            <a:pPr lvl="1"/>
            <a:r>
              <a:rPr lang="en-US" sz="2000" dirty="0"/>
              <a:t>○ </a:t>
            </a:r>
            <a:r>
              <a:rPr lang="en-US" sz="2000" dirty="0">
                <a:hlinkClick r:id="rId2"/>
              </a:rPr>
              <a:t>www.cpp.edu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● College of Business Administration graduate programs</a:t>
            </a:r>
          </a:p>
          <a:p>
            <a:pPr lvl="1"/>
            <a:r>
              <a:rPr lang="en-US" sz="2000" dirty="0"/>
              <a:t>○ One of the 9 colleges in CPP</a:t>
            </a:r>
          </a:p>
          <a:p>
            <a:pPr lvl="2"/>
            <a:r>
              <a:rPr lang="en-US" sz="2000" dirty="0"/>
              <a:t>■ https://</a:t>
            </a:r>
            <a:r>
              <a:rPr lang="en-US" sz="2000" dirty="0" err="1"/>
              <a:t>www.cpp.edu</a:t>
            </a:r>
            <a:r>
              <a:rPr lang="en-US" sz="2000" dirty="0"/>
              <a:t>/cba/about/</a:t>
            </a:r>
            <a:r>
              <a:rPr lang="en-US" sz="2000" dirty="0" err="1"/>
              <a:t>index.shtml</a:t>
            </a:r>
            <a:endParaRPr lang="en-US" sz="2000" dirty="0"/>
          </a:p>
          <a:p>
            <a:pPr lvl="1"/>
            <a:r>
              <a:rPr lang="en-US" sz="2000" dirty="0"/>
              <a:t>○ CBA graduate programs</a:t>
            </a:r>
          </a:p>
          <a:p>
            <a:pPr lvl="2"/>
            <a:r>
              <a:rPr lang="en-US" sz="2000" dirty="0"/>
              <a:t>■ https://</a:t>
            </a:r>
            <a:r>
              <a:rPr lang="en-US" sz="2000" dirty="0" err="1"/>
              <a:t>www.cpp.edu</a:t>
            </a:r>
            <a:r>
              <a:rPr lang="en-US" sz="2000" dirty="0"/>
              <a:t>/cba/graduate-business-programs/</a:t>
            </a:r>
            <a:r>
              <a:rPr lang="en-US" sz="2000" dirty="0" err="1"/>
              <a:t>index.shtml</a:t>
            </a:r>
            <a:endParaRPr lang="en-US" sz="2000" dirty="0"/>
          </a:p>
          <a:p>
            <a:pPr lvl="1"/>
            <a:r>
              <a:rPr lang="en-US" sz="2000" dirty="0"/>
              <a:t>○ MS Accountancy</a:t>
            </a:r>
          </a:p>
          <a:p>
            <a:pPr lvl="2"/>
            <a:r>
              <a:rPr lang="en-US" sz="2000" dirty="0"/>
              <a:t>■ https://</a:t>
            </a:r>
            <a:r>
              <a:rPr lang="en-US" sz="2000" dirty="0" err="1"/>
              <a:t>www.cpp.edu</a:t>
            </a:r>
            <a:r>
              <a:rPr lang="en-US" sz="2000" dirty="0"/>
              <a:t>/</a:t>
            </a:r>
            <a:r>
              <a:rPr lang="en-US" sz="2000" dirty="0" err="1"/>
              <a:t>ceu</a:t>
            </a:r>
            <a:r>
              <a:rPr lang="en-US" sz="2000" dirty="0"/>
              <a:t>/degree-programs/accountancy/</a:t>
            </a:r>
            <a:r>
              <a:rPr lang="en-US" sz="2000" dirty="0" err="1"/>
              <a:t>index.shtml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956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04451" cy="1080536"/>
          </a:xfrm>
        </p:spPr>
        <p:txBody>
          <a:bodyPr>
            <a:normAutofit fontScale="90000"/>
          </a:bodyPr>
          <a:lstStyle/>
          <a:p>
            <a:r>
              <a:rPr lang="en-US" sz="4800" dirty="0" err="1">
                <a:solidFill>
                  <a:schemeClr val="accent2">
                    <a:lumMod val="50000"/>
                  </a:schemeClr>
                </a:solidFill>
              </a:rPr>
              <a:t>MSA_Accelerated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 Program Highlights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7334" y="1690136"/>
            <a:ext cx="9102286" cy="455826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dirty="0"/>
              <a:t>CBA and AACSB accredited program</a:t>
            </a:r>
          </a:p>
          <a:p>
            <a:pPr lvl="1"/>
            <a:r>
              <a:rPr lang="en-US" sz="2400" dirty="0"/>
              <a:t>Offered by CPP College of Business Administration, administered by CPP College of Extended University</a:t>
            </a:r>
          </a:p>
          <a:p>
            <a:pPr lvl="1"/>
            <a:r>
              <a:rPr lang="en-US" sz="2400" dirty="0"/>
              <a:t>Degree programs from Cal Poly Pomona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Meet California CPA licensure requirements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Competitive program costs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Eight-week hybrid Saturday only classes*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Guaranteed time to complete: one year*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*</a:t>
            </a:r>
            <a:r>
              <a:rPr lang="en-US" sz="1800" dirty="0"/>
              <a:t>Assuming students have completed all Accounting Foundation Courses</a:t>
            </a:r>
          </a:p>
        </p:txBody>
      </p:sp>
    </p:spTree>
    <p:extLst>
      <p:ext uri="{BB962C8B-B14F-4D97-AF65-F5344CB8AC3E}">
        <p14:creationId xmlns:p14="http://schemas.microsoft.com/office/powerpoint/2010/main" val="349144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0536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Curriculum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7334" y="1690135"/>
            <a:ext cx="9938627" cy="4833327"/>
          </a:xfrm>
        </p:spPr>
        <p:txBody>
          <a:bodyPr vert="horz" lIns="91440" tIns="45720" rIns="91440" bIns="45720" rtlCol="0">
            <a:noAutofit/>
          </a:bodyPr>
          <a:lstStyle/>
          <a:p>
            <a:pPr lvl="1">
              <a:spcAft>
                <a:spcPts val="600"/>
              </a:spcAft>
            </a:pPr>
            <a:r>
              <a:rPr lang="en-US" sz="2800" dirty="0"/>
              <a:t>Six required courses (18 units), four electives (12 units) and one unit of comprehensive exam*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Four courses per semester plus summer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Eight-week hybrid Saturday only classes*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Guaranteed time to complete:  one year* with the option to take it at your own pace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	International students - </a:t>
            </a:r>
            <a:r>
              <a:rPr lang="en-US" dirty="0">
                <a:solidFill>
                  <a:srgbClr val="F59200"/>
                </a:solidFill>
                <a:latin typeface="Helvetica" pitchFamily="2" charset="0"/>
              </a:rPr>
              <a:t>https://</a:t>
            </a:r>
            <a:r>
              <a:rPr lang="en-US" dirty="0" err="1">
                <a:solidFill>
                  <a:srgbClr val="F59200"/>
                </a:solidFill>
                <a:latin typeface="Helvetica" pitchFamily="2" charset="0"/>
              </a:rPr>
              <a:t>www.cpp.edu</a:t>
            </a:r>
            <a:r>
              <a:rPr lang="en-US" dirty="0">
                <a:solidFill>
                  <a:srgbClr val="F59200"/>
                </a:solidFill>
                <a:latin typeface="Helvetica" pitchFamily="2" charset="0"/>
              </a:rPr>
              <a:t>/international/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	Admission office - </a:t>
            </a:r>
            <a:r>
              <a:rPr lang="en-US" dirty="0">
                <a:solidFill>
                  <a:srgbClr val="FC4A18"/>
                </a:solidFill>
                <a:latin typeface="Helvetica" pitchFamily="2" charset="0"/>
              </a:rPr>
              <a:t>https://</a:t>
            </a:r>
            <a:r>
              <a:rPr lang="en-US" dirty="0" err="1">
                <a:solidFill>
                  <a:srgbClr val="FC4A18"/>
                </a:solidFill>
                <a:latin typeface="Helvetica" pitchFamily="2" charset="0"/>
              </a:rPr>
              <a:t>www.cpp.edu</a:t>
            </a:r>
            <a:r>
              <a:rPr lang="en-US" dirty="0">
                <a:solidFill>
                  <a:srgbClr val="FC4A18"/>
                </a:solidFill>
                <a:latin typeface="Helvetica" pitchFamily="2" charset="0"/>
              </a:rPr>
              <a:t>/admissions/</a:t>
            </a:r>
            <a:r>
              <a:rPr lang="en-US" dirty="0" err="1">
                <a:solidFill>
                  <a:srgbClr val="FC4A18"/>
                </a:solidFill>
                <a:latin typeface="Helvetica" pitchFamily="2" charset="0"/>
              </a:rPr>
              <a:t>index.shtml</a:t>
            </a:r>
            <a:endParaRPr lang="en-US" sz="28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800" dirty="0"/>
              <a:t>*</a:t>
            </a:r>
            <a:r>
              <a:rPr lang="en-US" sz="1800" dirty="0"/>
              <a:t>Assuming students have completed all Accounting Foundation Courses</a:t>
            </a:r>
          </a:p>
        </p:txBody>
      </p:sp>
    </p:spTree>
    <p:extLst>
      <p:ext uri="{BB962C8B-B14F-4D97-AF65-F5344CB8AC3E}">
        <p14:creationId xmlns:p14="http://schemas.microsoft.com/office/powerpoint/2010/main" val="4030158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133A8-FD06-1647-BAB4-16CC42CE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85" y="609600"/>
            <a:ext cx="10319659" cy="132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MS Accountancy _ Accelerated: Sample schedule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2D43CA3-DCF9-F549-A389-BD6A02416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36812"/>
              </p:ext>
            </p:extLst>
          </p:nvPr>
        </p:nvGraphicFramePr>
        <p:xfrm>
          <a:off x="544285" y="1382486"/>
          <a:ext cx="10319659" cy="48931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6388">
                  <a:extLst>
                    <a:ext uri="{9D8B030D-6E8A-4147-A177-3AD203B41FA5}">
                      <a16:colId xmlns:a16="http://schemas.microsoft.com/office/drawing/2014/main" val="2946624076"/>
                    </a:ext>
                  </a:extLst>
                </a:gridCol>
                <a:gridCol w="2832410">
                  <a:extLst>
                    <a:ext uri="{9D8B030D-6E8A-4147-A177-3AD203B41FA5}">
                      <a16:colId xmlns:a16="http://schemas.microsoft.com/office/drawing/2014/main" val="2520901814"/>
                    </a:ext>
                  </a:extLst>
                </a:gridCol>
                <a:gridCol w="3010829">
                  <a:extLst>
                    <a:ext uri="{9D8B030D-6E8A-4147-A177-3AD203B41FA5}">
                      <a16:colId xmlns:a16="http://schemas.microsoft.com/office/drawing/2014/main" val="1607049436"/>
                    </a:ext>
                  </a:extLst>
                </a:gridCol>
                <a:gridCol w="2980032">
                  <a:extLst>
                    <a:ext uri="{9D8B030D-6E8A-4147-A177-3AD203B41FA5}">
                      <a16:colId xmlns:a16="http://schemas.microsoft.com/office/drawing/2014/main" val="3616688103"/>
                    </a:ext>
                  </a:extLst>
                </a:gridCol>
              </a:tblGrid>
              <a:tr h="50399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655814"/>
                  </a:ext>
                </a:extLst>
              </a:tr>
              <a:tr h="911146">
                <a:tc>
                  <a:txBody>
                    <a:bodyPr/>
                    <a:lstStyle/>
                    <a:p>
                      <a:r>
                        <a:rPr lang="en-US" sz="1800" dirty="0"/>
                        <a:t>Required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6000 Business Valuation Using Financial Statements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6100 Internal Control &amp; Corporate 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GBA 6970 Comprehensive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074376"/>
                  </a:ext>
                </a:extLst>
              </a:tr>
              <a:tr h="50399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6200 Assurance and Regulation in 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6600 Contemporary Accounting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742370"/>
                  </a:ext>
                </a:extLst>
              </a:tr>
              <a:tr h="50399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6400 Management Accounting Seminar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6900 Strategic Tax Planning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580994"/>
                  </a:ext>
                </a:extLst>
              </a:tr>
              <a:tr h="503997">
                <a:tc>
                  <a:txBody>
                    <a:bodyPr/>
                    <a:lstStyle/>
                    <a:p>
                      <a:r>
                        <a:rPr lang="en-US" sz="1800" dirty="0"/>
                        <a:t>Electives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6800 Fraud and Forensic Accounting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5990** Cybersecurity in Accounting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6500 Advanced Analytics in Accounting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44729569"/>
                  </a:ext>
                </a:extLst>
              </a:tr>
              <a:tr h="50399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6300 International 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6700 Management Control in Not-for-Profit Entities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935545"/>
                  </a:ext>
                </a:extLst>
              </a:tr>
              <a:tr h="50399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 4811 Accounting Ethics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08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54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8DDD-451E-1648-BB0D-DB9970E0D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0857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Admission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BB62E-45C8-E844-B284-C66763B2F15D}"/>
              </a:ext>
            </a:extLst>
          </p:cNvPr>
          <p:cNvSpPr txBox="1"/>
          <p:nvPr/>
        </p:nvSpPr>
        <p:spPr>
          <a:xfrm>
            <a:off x="122164" y="1212160"/>
            <a:ext cx="10458752" cy="5796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 deadlines: July 1, 2022; May 1, 2022 - international students</a:t>
            </a:r>
          </a:p>
          <a:p>
            <a:pPr marL="742950" lvl="1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Open to students who hold a baccalaureate degree with/without* accounting background from a regionally accredited college or university. The admission to this program is based on the holistic view of the following criteria:</a:t>
            </a:r>
          </a:p>
          <a:p>
            <a:pPr marL="1200150" lvl="2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Demonstrated academic qualifications</a:t>
            </a:r>
          </a:p>
          <a:p>
            <a:pPr marL="1200150" lvl="2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Undergraduate degree with at least 2.5 Grade Point Average (or equivalent).</a:t>
            </a:r>
          </a:p>
          <a:p>
            <a:pPr marL="1200150" lvl="2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International students: demonstrated proof of English proficiency, e.g., TOEFL score of 550 (paper-based), 213 (computer-based) or 79 (internet-based), or IELTS of 6.5 or above. (Duolingo test this year, 105 minimum)</a:t>
            </a:r>
          </a:p>
          <a:p>
            <a:pPr marL="742950" lvl="1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Statement of purpose</a:t>
            </a:r>
          </a:p>
          <a:p>
            <a:pPr marL="742950" lvl="1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Current resume</a:t>
            </a:r>
          </a:p>
          <a:p>
            <a:pPr marL="742950" lvl="1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Official transcripts</a:t>
            </a:r>
          </a:p>
          <a:p>
            <a:pPr lvl="1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*Recommend to apply for the state-support General MSA program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62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4B1F-9835-884C-8C08-3200421C8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82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Admission Process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BBA177-B9D3-E041-821A-F7548B972514}"/>
              </a:ext>
            </a:extLst>
          </p:cNvPr>
          <p:cNvSpPr txBox="1"/>
          <p:nvPr/>
        </p:nvSpPr>
        <p:spPr>
          <a:xfrm>
            <a:off x="677334" y="1543654"/>
            <a:ext cx="8474830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hlinkClick r:id="rId2"/>
              </a:rPr>
              <a:t>Cal State Apply</a:t>
            </a:r>
            <a:r>
              <a:rPr lang="en-US" sz="2400" dirty="0"/>
              <a:t> (</a:t>
            </a:r>
            <a:r>
              <a:rPr lang="en-US" sz="2400" dirty="0">
                <a:hlinkClick r:id="rId3"/>
              </a:rPr>
              <a:t>https://www.calstate.edu/apply</a:t>
            </a:r>
            <a:r>
              <a:rPr lang="en-US" sz="2400" dirty="0"/>
              <a:t>)*</a:t>
            </a:r>
            <a:endParaRPr lang="en-US" sz="2400" dirty="0">
              <a:solidFill>
                <a:srgbClr val="3F3F3F"/>
              </a:solidFill>
              <a:effectLst/>
              <a:latin typeface="Helvetica" pitchFamily="2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3F3F3F"/>
                </a:solidFill>
                <a:effectLst/>
                <a:latin typeface="Helvetica" pitchFamily="2" charset="0"/>
              </a:rPr>
              <a:t>CPP </a:t>
            </a:r>
            <a:r>
              <a:rPr lang="en-US" sz="2400" dirty="0">
                <a:solidFill>
                  <a:srgbClr val="3F3F3F"/>
                </a:solidFill>
                <a:latin typeface="Helvetica" pitchFamily="2" charset="0"/>
              </a:rPr>
              <a:t>A</a:t>
            </a:r>
            <a:r>
              <a:rPr lang="en-US" sz="2400" dirty="0">
                <a:solidFill>
                  <a:srgbClr val="3F3F3F"/>
                </a:solidFill>
                <a:effectLst/>
                <a:latin typeface="Helvetica" pitchFamily="2" charset="0"/>
              </a:rPr>
              <a:t>dmission </a:t>
            </a:r>
            <a:r>
              <a:rPr lang="en-US" sz="2400" dirty="0">
                <a:solidFill>
                  <a:srgbClr val="3F3F3F"/>
                </a:solidFill>
                <a:latin typeface="Helvetica" pitchFamily="2" charset="0"/>
              </a:rPr>
              <a:t>O</a:t>
            </a:r>
            <a:r>
              <a:rPr lang="en-US" sz="2400" dirty="0">
                <a:solidFill>
                  <a:srgbClr val="3F3F3F"/>
                </a:solidFill>
                <a:effectLst/>
                <a:latin typeface="Helvetica" pitchFamily="2" charset="0"/>
              </a:rPr>
              <a:t>ffice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3F3F3F"/>
                </a:solidFill>
                <a:effectLst/>
                <a:latin typeface="Helvetica" pitchFamily="2" charset="0"/>
              </a:rPr>
              <a:t>CBA program review</a:t>
            </a:r>
          </a:p>
          <a:p>
            <a:endParaRPr lang="en-US" sz="2400" dirty="0">
              <a:solidFill>
                <a:srgbClr val="A63010"/>
              </a:solidFill>
              <a:latin typeface="Helvetica" pitchFamily="2" charset="0"/>
            </a:endParaRPr>
          </a:p>
          <a:p>
            <a:r>
              <a:rPr lang="en-US" sz="2400" dirty="0">
                <a:solidFill>
                  <a:srgbClr val="3F3F3F"/>
                </a:solidFill>
                <a:effectLst/>
                <a:latin typeface="Helvetica" pitchFamily="2" charset="0"/>
              </a:rPr>
              <a:t>Admission office - </a:t>
            </a:r>
            <a:r>
              <a:rPr lang="en-US" sz="2400" dirty="0">
                <a:solidFill>
                  <a:srgbClr val="FC4A18"/>
                </a:solidFill>
                <a:effectLst/>
                <a:latin typeface="Helvetica" pitchFamily="2" charset="0"/>
              </a:rPr>
              <a:t>https://</a:t>
            </a:r>
            <a:r>
              <a:rPr lang="en-US" sz="2400" dirty="0" err="1">
                <a:solidFill>
                  <a:srgbClr val="FC4A18"/>
                </a:solidFill>
                <a:effectLst/>
                <a:latin typeface="Helvetica" pitchFamily="2" charset="0"/>
              </a:rPr>
              <a:t>www.cpp.edu</a:t>
            </a:r>
            <a:r>
              <a:rPr lang="en-US" sz="2400" dirty="0">
                <a:solidFill>
                  <a:srgbClr val="FC4A18"/>
                </a:solidFill>
                <a:effectLst/>
                <a:latin typeface="Helvetica" pitchFamily="2" charset="0"/>
              </a:rPr>
              <a:t>/admissions/</a:t>
            </a:r>
            <a:r>
              <a:rPr lang="en-US" sz="2400" dirty="0" err="1">
                <a:solidFill>
                  <a:srgbClr val="FC4A18"/>
                </a:solidFill>
                <a:effectLst/>
                <a:latin typeface="Helvetica" pitchFamily="2" charset="0"/>
              </a:rPr>
              <a:t>index.shtml</a:t>
            </a:r>
            <a:endParaRPr lang="en-US" sz="2400" dirty="0">
              <a:solidFill>
                <a:srgbClr val="FC4A18"/>
              </a:solidFill>
              <a:effectLst/>
              <a:latin typeface="Helvetica" pitchFamily="2" charset="0"/>
            </a:endParaRPr>
          </a:p>
          <a:p>
            <a:endParaRPr lang="en-US" sz="2400" dirty="0">
              <a:solidFill>
                <a:srgbClr val="A63010"/>
              </a:solidFill>
              <a:latin typeface="Helvetica" pitchFamily="2" charset="0"/>
            </a:endParaRPr>
          </a:p>
          <a:p>
            <a:r>
              <a:rPr lang="en-US" sz="2400" dirty="0">
                <a:solidFill>
                  <a:srgbClr val="3F3F3F"/>
                </a:solidFill>
                <a:effectLst/>
                <a:latin typeface="Helvetica" pitchFamily="2" charset="0"/>
              </a:rPr>
              <a:t>International students - </a:t>
            </a:r>
            <a:r>
              <a:rPr lang="en-US" sz="2400" dirty="0">
                <a:solidFill>
                  <a:srgbClr val="FC4A18"/>
                </a:solidFill>
                <a:effectLst/>
                <a:latin typeface="Helvetica" pitchFamily="2" charset="0"/>
              </a:rPr>
              <a:t>https://</a:t>
            </a:r>
            <a:r>
              <a:rPr lang="en-US" sz="2400" dirty="0" err="1">
                <a:solidFill>
                  <a:srgbClr val="FC4A18"/>
                </a:solidFill>
                <a:effectLst/>
                <a:latin typeface="Helvetica" pitchFamily="2" charset="0"/>
              </a:rPr>
              <a:t>www.cpp.edu</a:t>
            </a:r>
            <a:r>
              <a:rPr lang="en-US" sz="2400" dirty="0">
                <a:solidFill>
                  <a:srgbClr val="FC4A18"/>
                </a:solidFill>
                <a:effectLst/>
                <a:latin typeface="Helvetica" pitchFamily="2" charset="0"/>
              </a:rPr>
              <a:t>/international/</a:t>
            </a:r>
          </a:p>
          <a:p>
            <a:pPr marL="1200150" lvl="2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Minimum 6 semester credits as full-time graduate students</a:t>
            </a:r>
          </a:p>
          <a:p>
            <a:pPr marL="1200150" lvl="2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Apply early – May 1 deadline for international students</a:t>
            </a:r>
          </a:p>
          <a:p>
            <a:pPr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*Look under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College of Extended University</a:t>
            </a:r>
          </a:p>
        </p:txBody>
      </p:sp>
    </p:spTree>
    <p:extLst>
      <p:ext uri="{BB962C8B-B14F-4D97-AF65-F5344CB8AC3E}">
        <p14:creationId xmlns:p14="http://schemas.microsoft.com/office/powerpoint/2010/main" val="41292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47E9-4797-9743-B92F-35E98886A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8829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Helvetica" pitchFamily="2" charset="0"/>
              </a:rPr>
              <a:t>Program Cost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A5FE5-5195-0B45-8919-7B2F7073FBDB}"/>
              </a:ext>
            </a:extLst>
          </p:cNvPr>
          <p:cNvSpPr txBox="1"/>
          <p:nvPr/>
        </p:nvSpPr>
        <p:spPr>
          <a:xfrm>
            <a:off x="1004207" y="1420228"/>
            <a:ext cx="10175422" cy="3498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Tuition and fee costs</a:t>
            </a:r>
          </a:p>
          <a:p>
            <a:pPr lvl="1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Tuition @$727.5 per unit</a:t>
            </a:r>
          </a:p>
          <a:p>
            <a:pPr lvl="1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Around $850 auxiliary fees/semester; around $400 auxiliary fees for summer</a:t>
            </a:r>
          </a:p>
          <a:p>
            <a:pPr lvl="1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31 units x $727.5 plus auxiliary fees from the university</a:t>
            </a:r>
          </a:p>
          <a:p>
            <a:pPr lvl="1" indent="-285750"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 tuition </a:t>
            </a:r>
            <a:r>
              <a:rPr lang="en-US" sz="2800" dirty="0"/>
              <a:t>$22,552.5 + Auxiliary Fees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281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677</Words>
  <Application>Microsoft Office PowerPoint</Application>
  <PresentationFormat>Widescreen</PresentationFormat>
  <Paragraphs>114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</vt:lpstr>
      <vt:lpstr>Trebuchet MS</vt:lpstr>
      <vt:lpstr>Wingdings 3</vt:lpstr>
      <vt:lpstr>Facet</vt:lpstr>
      <vt:lpstr>Master of Science in Accountancy MSA_Accelerated Program Info Session Fall 2022</vt:lpstr>
      <vt:lpstr>Presenters</vt:lpstr>
      <vt:lpstr>California State Polytechnic University, Pomona &amp; College of Business Administration </vt:lpstr>
      <vt:lpstr>MSA_Accelerated Program Highlights</vt:lpstr>
      <vt:lpstr>Curriculum</vt:lpstr>
      <vt:lpstr>MS Accountancy _ Accelerated: Sample schedule  </vt:lpstr>
      <vt:lpstr>Admission</vt:lpstr>
      <vt:lpstr>Admission Process</vt:lpstr>
      <vt:lpstr>Program Cost</vt:lpstr>
      <vt:lpstr>Scholarship &amp; Financial Aid</vt:lpstr>
      <vt:lpstr>PowerPoint Presentation</vt:lpstr>
      <vt:lpstr>Accounting Foundation Courses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Development in Accounting Fields @Cal Poly Pomona</dc:title>
  <dc:creator>Meihua Koo</dc:creator>
  <cp:lastModifiedBy>Alis Zakarian</cp:lastModifiedBy>
  <cp:revision>13</cp:revision>
  <dcterms:created xsi:type="dcterms:W3CDTF">2021-03-23T17:04:10Z</dcterms:created>
  <dcterms:modified xsi:type="dcterms:W3CDTF">2022-04-21T19:57:21Z</dcterms:modified>
</cp:coreProperties>
</file>