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handoutMasterIdLst>
    <p:handoutMasterId r:id="rId8"/>
  </p:handoutMasterIdLst>
  <p:sldIdLst>
    <p:sldId id="264" r:id="rId5"/>
    <p:sldId id="265" r:id="rId6"/>
    <p:sldId id="269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3" autoAdjust="0"/>
    <p:restoredTop sz="95052" autoAdjust="0"/>
  </p:normalViewPr>
  <p:slideViewPr>
    <p:cSldViewPr snapToGrid="0">
      <p:cViewPr varScale="1">
        <p:scale>
          <a:sx n="73" d="100"/>
          <a:sy n="73" d="100"/>
        </p:scale>
        <p:origin x="1038" y="66"/>
      </p:cViewPr>
      <p:guideLst/>
    </p:cSldViewPr>
  </p:slideViewPr>
  <p:outlineViewPr>
    <p:cViewPr>
      <p:scale>
        <a:sx n="33" d="100"/>
        <a:sy n="33" d="100"/>
      </p:scale>
      <p:origin x="0" y="-239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C6C65-329B-4F46-A549-84F865079C6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97EC2-F3B8-4340-9626-3CFFBA9B5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66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MS-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321405" y="1943855"/>
            <a:ext cx="4893146" cy="4827647"/>
          </a:xfrm>
          <a:solidFill>
            <a:schemeClr val="tx1"/>
          </a:solidFill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4783738" y="433388"/>
            <a:ext cx="2495550" cy="16732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321405" y="253874"/>
            <a:ext cx="4893146" cy="1689982"/>
          </a:xfr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6608763" y="893763"/>
            <a:ext cx="4483100" cy="1212850"/>
          </a:xfrm>
          <a:prstGeom prst="roundRect">
            <a:avLst/>
          </a:prstGeom>
          <a:solidFill>
            <a:srgbClr val="FFFF00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6678613" y="2832032"/>
            <a:ext cx="4343400" cy="1839912"/>
          </a:xfrm>
          <a:prstGeom prst="roundRect">
            <a:avLst/>
          </a:prstGeom>
          <a:solidFill>
            <a:srgbClr val="FFFF00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6848475" y="5038725"/>
            <a:ext cx="4084638" cy="1054100"/>
          </a:xfrm>
          <a:prstGeom prst="roundRect">
            <a:avLst/>
          </a:prstGeom>
          <a:solidFill>
            <a:srgbClr val="FFFF00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567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0D8D33-1CE3-4148-A860-E20AB2727DD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ACB02-1D7A-4692-BFBD-553319816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8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0D8D33-1CE3-4148-A860-E20AB2727DD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ACB02-1D7A-4692-BFBD-553319816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44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MS-Content 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1258888" y="365125"/>
            <a:ext cx="9918700" cy="55514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55638" y="2130425"/>
            <a:ext cx="5386816" cy="3269478"/>
          </a:xfrm>
          <a:prstGeom prst="rect">
            <a:avLst/>
          </a:prstGeom>
          <a:solidFill>
            <a:srgbClr val="0000FF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>
              <a:defRPr sz="2000" b="1">
                <a:solidFill>
                  <a:schemeClr val="bg1"/>
                </a:solidFill>
              </a:defRPr>
            </a:lvl2pPr>
            <a:lvl3pPr>
              <a:defRPr sz="2000" b="1">
                <a:solidFill>
                  <a:schemeClr val="bg1"/>
                </a:solidFill>
              </a:defRPr>
            </a:lvl3pPr>
            <a:lvl4pPr>
              <a:defRPr sz="2000" b="1">
                <a:solidFill>
                  <a:schemeClr val="bg1"/>
                </a:solidFill>
              </a:defRPr>
            </a:lvl4pPr>
            <a:lvl5pPr>
              <a:defRPr sz="2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9170894" y="5399903"/>
            <a:ext cx="2407387" cy="10659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192085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MS-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1258888" y="365125"/>
            <a:ext cx="9918700" cy="55514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55638" y="2130425"/>
            <a:ext cx="5386816" cy="3269478"/>
          </a:xfrm>
          <a:prstGeom prst="rect">
            <a:avLst/>
          </a:prstGeom>
          <a:solidFill>
            <a:srgbClr val="0000FF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>
              <a:defRPr sz="2000" b="1">
                <a:solidFill>
                  <a:schemeClr val="bg1"/>
                </a:solidFill>
              </a:defRPr>
            </a:lvl2pPr>
            <a:lvl3pPr>
              <a:defRPr sz="2000" b="1">
                <a:solidFill>
                  <a:schemeClr val="bg1"/>
                </a:solidFill>
              </a:defRPr>
            </a:lvl3pPr>
            <a:lvl4pPr>
              <a:defRPr sz="2000" b="1">
                <a:solidFill>
                  <a:schemeClr val="bg1"/>
                </a:solidFill>
              </a:defRPr>
            </a:lvl4pPr>
            <a:lvl5pPr>
              <a:defRPr sz="2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616809" y="4193467"/>
            <a:ext cx="5328808" cy="24128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4334883" y="4193468"/>
            <a:ext cx="5031539" cy="22613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7412038" y="4193467"/>
            <a:ext cx="4166243" cy="227242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540706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0D8D33-1CE3-4148-A860-E20AB2727DD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ACB02-1D7A-4692-BFBD-553319816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7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0D8D33-1CE3-4148-A860-E20AB2727DD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ACB02-1D7A-4692-BFBD-553319816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9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0D8D33-1CE3-4148-A860-E20AB2727DD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ACB02-1D7A-4692-BFBD-553319816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8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0D8D33-1CE3-4148-A860-E20AB2727DD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ACB02-1D7A-4692-BFBD-553319816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97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0D8D33-1CE3-4148-A860-E20AB2727DD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ACB02-1D7A-4692-BFBD-553319816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82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0D8D33-1CE3-4148-A860-E20AB2727DD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ACB02-1D7A-4692-BFBD-553319816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0D8D33-1CE3-4148-A860-E20AB2727DD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ACB02-1D7A-4692-BFBD-553319816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38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0D8D33-1CE3-4148-A860-E20AB2727DD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ACB02-1D7A-4692-BFBD-553319816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3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476335"/>
            <a:ext cx="12192000" cy="351489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838200" y="4238368"/>
            <a:ext cx="10515600" cy="7414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1887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0" r:id="rId2"/>
    <p:sldLayoutId id="2147483661" r:id="rId3"/>
    <p:sldLayoutId id="2147483662" r:id="rId4"/>
    <p:sldLayoutId id="2147483663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3" r:id="rId12"/>
    <p:sldLayoutId id="2147483674" r:id="rId1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drcnotetaking@cpp.edu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AA05C239-66A1-41F7-BF48-542444E6B19C}"/>
              </a:ext>
            </a:extLst>
          </p:cNvPr>
          <p:cNvSpPr txBox="1">
            <a:spLocks/>
          </p:cNvSpPr>
          <p:nvPr/>
        </p:nvSpPr>
        <p:spPr>
          <a:xfrm>
            <a:off x="1318846" y="248155"/>
            <a:ext cx="9179168" cy="5596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How to: PEER NOTETAKING (Confirm Notetaking)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FCE16D-B8FA-42DD-9ACF-AA9ABA7079FF}"/>
              </a:ext>
            </a:extLst>
          </p:cNvPr>
          <p:cNvSpPr txBox="1">
            <a:spLocks/>
          </p:cNvSpPr>
          <p:nvPr/>
        </p:nvSpPr>
        <p:spPr>
          <a:xfrm>
            <a:off x="102782" y="587198"/>
            <a:ext cx="12192000" cy="86250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00"/>
              </a:lnSpc>
            </a:pPr>
            <a:r>
              <a:rPr lang="en-US" sz="2000" dirty="0"/>
              <a:t>Peer Notetaking is a 2-step process. Step one is described in </a:t>
            </a:r>
            <a:r>
              <a:rPr lang="en-US" sz="2000" u="sng" dirty="0"/>
              <a:t>How-To: Request your Accommodations</a:t>
            </a:r>
            <a:r>
              <a:rPr lang="en-US" sz="2000" dirty="0"/>
              <a:t>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sz="quarter" idx="14"/>
          </p:nvPr>
        </p:nvSpPr>
        <p:spPr>
          <a:xfrm>
            <a:off x="717351" y="1961316"/>
            <a:ext cx="4689575" cy="1989613"/>
          </a:xfrm>
          <a:solidFill>
            <a:srgbClr val="0000FF"/>
          </a:solidFill>
        </p:spPr>
        <p:txBody>
          <a:bodyPr lIns="182880" rIns="182880" anchor="t" anchorCtr="0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 dirty="0"/>
              <a:t>The second step of the Peer Notetaking process requires you to confirm your request.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0" dirty="0">
              <a:solidFill>
                <a:srgbClr val="FFFF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 dirty="0"/>
              <a:t>From </a:t>
            </a:r>
            <a:r>
              <a:rPr lang="en-US" dirty="0"/>
              <a:t>My Accommodations </a:t>
            </a:r>
            <a:r>
              <a:rPr lang="en-US" b="0" dirty="0"/>
              <a:t>menu, select </a:t>
            </a:r>
            <a:r>
              <a:rPr lang="en-US" dirty="0"/>
              <a:t>Notetaking Services</a:t>
            </a:r>
          </a:p>
        </p:txBody>
      </p:sp>
      <p:pic>
        <p:nvPicPr>
          <p:cNvPr id="1026" name="Picture 2" descr="DRC Online Services dashboard page showing left column menu My Accommodations option. Select Notetaking Services which is the sixth option under My Accommodations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300" r="51064" b="4177"/>
          <a:stretch/>
        </p:blipFill>
        <p:spPr bwMode="auto">
          <a:xfrm>
            <a:off x="6950628" y="1788748"/>
            <a:ext cx="3155619" cy="233475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14F189E1-F61A-4103-859B-2104A1616C68}"/>
              </a:ext>
            </a:extLst>
          </p:cNvPr>
          <p:cNvSpPr txBox="1">
            <a:spLocks/>
          </p:cNvSpPr>
          <p:nvPr/>
        </p:nvSpPr>
        <p:spPr>
          <a:xfrm>
            <a:off x="717350" y="4971980"/>
            <a:ext cx="4689575" cy="1298822"/>
          </a:xfrm>
          <a:prstGeom prst="rect">
            <a:avLst/>
          </a:prstGeom>
          <a:solidFill>
            <a:srgbClr val="0000FF"/>
          </a:solidFill>
        </p:spPr>
        <p:txBody>
          <a:bodyPr vert="horz" lIns="182880" tIns="45720" rIns="18288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 dirty="0"/>
              <a:t>Click on </a:t>
            </a:r>
            <a:r>
              <a:rPr lang="en-US" dirty="0"/>
              <a:t>Confirm Now </a:t>
            </a:r>
            <a:r>
              <a:rPr lang="en-US" b="0" dirty="0"/>
              <a:t>under each class.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 i="1" dirty="0"/>
              <a:t>Confirmation – Done!</a:t>
            </a:r>
            <a:endParaRPr lang="en-US" i="1" dirty="0"/>
          </a:p>
        </p:txBody>
      </p:sp>
      <p:pic>
        <p:nvPicPr>
          <p:cNvPr id="6" name="Picture Placeholder 6" descr="Notetaking Services page. Under the class number and title, it says, &quot;Please use the following link to confirm that you will need Notetaking Services&quot;. Click on the link next to this statement.">
            <a:extLst>
              <a:ext uri="{FF2B5EF4-FFF2-40B4-BE49-F238E27FC236}">
                <a16:creationId xmlns:a16="http://schemas.microsoft.com/office/drawing/2014/main" id="{437E4432-DE33-40C2-8FCE-8F0C5294DCBA}"/>
              </a:ext>
            </a:extLst>
          </p:cNvPr>
          <p:cNvPicPr>
            <a:picLocks noGrp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47" t="51503" r="13965" b="12127"/>
          <a:stretch/>
        </p:blipFill>
        <p:spPr>
          <a:xfrm>
            <a:off x="5789426" y="4754789"/>
            <a:ext cx="6172202" cy="1702869"/>
          </a:xfr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16560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AA05C239-66A1-41F7-BF48-542444E6B19C}"/>
              </a:ext>
            </a:extLst>
          </p:cNvPr>
          <p:cNvSpPr txBox="1">
            <a:spLocks/>
          </p:cNvSpPr>
          <p:nvPr/>
        </p:nvSpPr>
        <p:spPr>
          <a:xfrm>
            <a:off x="1318846" y="248155"/>
            <a:ext cx="9179168" cy="5596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How to: DOWNLOAD NOTES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sz="quarter" idx="14"/>
          </p:nvPr>
        </p:nvSpPr>
        <p:spPr>
          <a:xfrm>
            <a:off x="370620" y="1516994"/>
            <a:ext cx="4689575" cy="1969127"/>
          </a:xfrm>
          <a:solidFill>
            <a:srgbClr val="0000FF"/>
          </a:solidFill>
        </p:spPr>
        <p:txBody>
          <a:bodyPr lIns="182880" rIns="182880" anchor="t" anchorCtr="0"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b="0" dirty="0"/>
              <a:t>From </a:t>
            </a:r>
            <a:r>
              <a:rPr lang="en-US" dirty="0"/>
              <a:t>My Accommodations </a:t>
            </a:r>
            <a:r>
              <a:rPr lang="en-US" b="0" dirty="0"/>
              <a:t>menu, select </a:t>
            </a:r>
            <a:r>
              <a:rPr lang="en-US" dirty="0"/>
              <a:t>Notetaking Services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b="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b="0" dirty="0"/>
              <a:t>Available notes from each class will be listed. Click on the </a:t>
            </a:r>
            <a:r>
              <a:rPr lang="en-US" dirty="0"/>
              <a:t>Available Notes for Download</a:t>
            </a:r>
            <a:r>
              <a:rPr lang="en-US" b="0" dirty="0"/>
              <a:t> to open the list of notes.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92FDA0C-E399-4B9D-B15A-E1E13006AD9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5243512" y="1337935"/>
            <a:ext cx="6640712" cy="2327246"/>
            <a:chOff x="5243512" y="1337935"/>
            <a:chExt cx="6640712" cy="2327246"/>
          </a:xfrm>
        </p:grpSpPr>
        <p:pic>
          <p:nvPicPr>
            <p:cNvPr id="9" name="Picture 8" descr="DRC Online Services list of classes with assigned notetakers, with an arrow pointing to the link to view the available notes for download.">
              <a:extLst>
                <a:ext uri="{FF2B5EF4-FFF2-40B4-BE49-F238E27FC236}">
                  <a16:creationId xmlns:a16="http://schemas.microsoft.com/office/drawing/2014/main" id="{9DB2CD55-D08E-4491-8E9E-77289D57F0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10"/>
            <a:stretch/>
          </p:blipFill>
          <p:spPr>
            <a:xfrm>
              <a:off x="5243512" y="1337935"/>
              <a:ext cx="6640712" cy="2327246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11" name="Picture Placeholder 10">
              <a:extLst>
                <a:ext uri="{FF2B5EF4-FFF2-40B4-BE49-F238E27FC236}">
                  <a16:creationId xmlns:a16="http://schemas.microsoft.com/office/drawing/2014/main" id="{56A8279E-D8D0-476A-B2B5-88D46B9EB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8190" b="-1241"/>
            <a:stretch/>
          </p:blipFill>
          <p:spPr>
            <a:xfrm flipH="1">
              <a:off x="9414054" y="1684825"/>
              <a:ext cx="983947" cy="635273"/>
            </a:xfrm>
            <a:prstGeom prst="rect">
              <a:avLst/>
            </a:prstGeom>
          </p:spPr>
        </p:pic>
      </p:grpSp>
      <p:sp>
        <p:nvSpPr>
          <p:cNvPr id="7" name="Subtitle 2">
            <a:extLst>
              <a:ext uri="{FF2B5EF4-FFF2-40B4-BE49-F238E27FC236}">
                <a16:creationId xmlns:a16="http://schemas.microsoft.com/office/drawing/2014/main" id="{14F189E1-F61A-4103-859B-2104A1616C68}"/>
              </a:ext>
            </a:extLst>
          </p:cNvPr>
          <p:cNvSpPr txBox="1">
            <a:spLocks/>
          </p:cNvSpPr>
          <p:nvPr/>
        </p:nvSpPr>
        <p:spPr>
          <a:xfrm>
            <a:off x="370620" y="5125597"/>
            <a:ext cx="4689575" cy="466629"/>
          </a:xfrm>
          <a:prstGeom prst="rect">
            <a:avLst/>
          </a:prstGeom>
          <a:solidFill>
            <a:srgbClr val="0000FF"/>
          </a:solidFill>
        </p:spPr>
        <p:txBody>
          <a:bodyPr vert="horz" lIns="182880" tIns="45720" rIns="18288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b="0" dirty="0"/>
              <a:t>Click on </a:t>
            </a:r>
            <a:r>
              <a:rPr lang="en-US" dirty="0"/>
              <a:t>Download Note </a:t>
            </a:r>
            <a:r>
              <a:rPr lang="en-US" b="0" dirty="0"/>
              <a:t>to view the file.</a:t>
            </a:r>
            <a:endParaRPr lang="en-US" i="1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1AB844D-474E-4D56-B471-E20D22E933A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5485116" y="3665181"/>
            <a:ext cx="6157504" cy="2857354"/>
            <a:chOff x="5485116" y="3665181"/>
            <a:chExt cx="6157504" cy="2857354"/>
          </a:xfrm>
        </p:grpSpPr>
        <p:pic>
          <p:nvPicPr>
            <p:cNvPr id="10" name="Picture 9" descr="DRC Online Services list of available notes by week with an arrow pointing to the link labeled &quot;Download Note&quot;.">
              <a:extLst>
                <a:ext uri="{FF2B5EF4-FFF2-40B4-BE49-F238E27FC236}">
                  <a16:creationId xmlns:a16="http://schemas.microsoft.com/office/drawing/2014/main" id="{B3D4E42F-5CD5-43F2-B0E8-73F39E26F7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85116" y="4195289"/>
              <a:ext cx="6157504" cy="2327246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13" name="Picture Placeholder 10">
              <a:extLst>
                <a:ext uri="{FF2B5EF4-FFF2-40B4-BE49-F238E27FC236}">
                  <a16:creationId xmlns:a16="http://schemas.microsoft.com/office/drawing/2014/main" id="{3036C20E-CE5A-401C-A210-C2E3B0674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8190" b="-1241"/>
            <a:stretch/>
          </p:blipFill>
          <p:spPr>
            <a:xfrm flipH="1">
              <a:off x="9766479" y="3665181"/>
              <a:ext cx="983947" cy="6352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37435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175657" y="354920"/>
            <a:ext cx="9780814" cy="6050189"/>
          </a:xfrm>
          <a:solidFill>
            <a:schemeClr val="tx1">
              <a:lumMod val="75000"/>
              <a:lumOff val="25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If you have any questions, please contact our office.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i="1" dirty="0"/>
              <a:t>We’re here to help!</a:t>
            </a:r>
          </a:p>
          <a:p>
            <a:endParaRPr lang="en-US" sz="2800" dirty="0"/>
          </a:p>
          <a:p>
            <a:pPr marL="2743200" lvl="6" indent="0">
              <a:buNone/>
            </a:pPr>
            <a:r>
              <a:rPr lang="en-US" sz="2600" b="1" dirty="0">
                <a:solidFill>
                  <a:schemeClr val="bg1"/>
                </a:solidFill>
              </a:rPr>
              <a:t>Email:  </a:t>
            </a:r>
            <a:r>
              <a:rPr lang="en-US" sz="26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drcnotetaking@cpp.edu</a:t>
            </a:r>
            <a:endParaRPr lang="en-US" sz="2600" b="1" dirty="0">
              <a:solidFill>
                <a:schemeClr val="bg1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7415269"/>
      </p:ext>
    </p:extLst>
  </p:cSld>
  <p:clrMapOvr>
    <a:masterClrMapping/>
  </p:clrMapOvr>
</p:sld>
</file>

<file path=ppt/theme/theme1.xml><?xml version="1.0" encoding="utf-8"?>
<a:theme xmlns:a="http://schemas.openxmlformats.org/drawingml/2006/main" name="PMS PPT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MS PPT Theme" id="{84E28415-0800-4B70-A4DC-316F0CD667F3}" vid="{4E3074F1-F64F-454A-8781-5201F21784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9BCEAB05AC0B44A9EF837FA18AC7F8" ma:contentTypeVersion="13" ma:contentTypeDescription="Create a new document." ma:contentTypeScope="" ma:versionID="11cd024b73044396f85a7efbc819cfda">
  <xsd:schema xmlns:xsd="http://www.w3.org/2001/XMLSchema" xmlns:xs="http://www.w3.org/2001/XMLSchema" xmlns:p="http://schemas.microsoft.com/office/2006/metadata/properties" xmlns:ns3="6ae908c0-4775-498e-b703-a7e716b8f247" xmlns:ns4="e8dafd99-6f10-4aad-9277-5d15f0ec9dd6" targetNamespace="http://schemas.microsoft.com/office/2006/metadata/properties" ma:root="true" ma:fieldsID="7694c00b9b483f0cad4276e25f8d2f00" ns3:_="" ns4:_="">
    <xsd:import namespace="6ae908c0-4775-498e-b703-a7e716b8f247"/>
    <xsd:import namespace="e8dafd99-6f10-4aad-9277-5d15f0ec9dd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3:SharedWithDetails" minOccurs="0"/>
                <xsd:element ref="ns3:SharingHintHash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e908c0-4775-498e-b703-a7e716b8f24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dafd99-6f10-4aad-9277-5d15f0ec9d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2B9E6B-027C-4462-87DB-966964C107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e908c0-4775-498e-b703-a7e716b8f247"/>
    <ds:schemaRef ds:uri="e8dafd99-6f10-4aad-9277-5d15f0ec9d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F3918E-7C31-48D6-930F-8801E7953A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AD251E-29A6-4818-892F-582CDDCEEA4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PMS PPT Theme</Template>
  <TotalTime>551</TotalTime>
  <Words>130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PMS PPT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Sosta</dc:creator>
  <cp:lastModifiedBy>Paula Sosta</cp:lastModifiedBy>
  <cp:revision>34</cp:revision>
  <cp:lastPrinted>2016-02-16T23:03:45Z</cp:lastPrinted>
  <dcterms:created xsi:type="dcterms:W3CDTF">2015-09-08T18:29:49Z</dcterms:created>
  <dcterms:modified xsi:type="dcterms:W3CDTF">2020-03-26T20:46:13Z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0x0101000B9BCEAB05AC0B44A9EF837FA18AC7F8</vt:lpwstr>
  </property>
</Properties>
</file>